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12192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80" autoAdjust="0"/>
  </p:normalViewPr>
  <p:slideViewPr>
    <p:cSldViewPr>
      <p:cViewPr varScale="1">
        <p:scale>
          <a:sx n="88" d="100"/>
          <a:sy n="88" d="100"/>
        </p:scale>
        <p:origin x="115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670D6B1A-EF99-4DB6-8A23-301812A8FFE2}" type="datetimeFigureOut">
              <a:rPr lang="en-US" smtClean="0"/>
              <a:t>6/9/2024</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6BC54844-1EF1-4FBB-BF02-4060E89FDCC8}" type="slidenum">
              <a:rPr lang="en-US" smtClean="0"/>
              <a:t>‹#›</a:t>
            </a:fld>
            <a:endParaRPr lang="en-US"/>
          </a:p>
        </p:txBody>
      </p:sp>
    </p:spTree>
    <p:extLst>
      <p:ext uri="{BB962C8B-B14F-4D97-AF65-F5344CB8AC3E}">
        <p14:creationId xmlns:p14="http://schemas.microsoft.com/office/powerpoint/2010/main" val="404627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ealth.mil/Reference-Center/Publications/2020/07/31/MACE-2-Provider-Training-Instructor-Gu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health.mil/Reference-Center/Publications/2020/07/31/MACE-2-Provider-Training-Instructor-Guide" TargetMode="External"/><Relationship Id="rId13" Type="http://schemas.openxmlformats.org/officeDocument/2006/relationships/hyperlink" Target="https://www.ncbi.nlm.nih.gov/books/NBK559135/" TargetMode="External"/><Relationship Id="rId3" Type="http://schemas.openxmlformats.org/officeDocument/2006/relationships/hyperlink" Target="https://www.ncbi.nlm.nih.gov/books/NBK430854/" TargetMode="External"/><Relationship Id="rId7" Type="http://schemas.openxmlformats.org/officeDocument/2006/relationships/hyperlink" Target="https://www.health.mil/Military-Health-Topics/Combat-Support/Armed-Forces-Health-Surveillance-Division/Epidemiology-and-Analysis/Surveillance-Case-Definitions" TargetMode="External"/><Relationship Id="rId12" Type="http://schemas.openxmlformats.org/officeDocument/2006/relationships/hyperlink" Target="https://www.ncbi.nlm.nih.gov/books/NBK542246/"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health.mil/Military-Health-Topics/Centers-of-Excellence/Traumatic-Brain-Injury-Center-of-Excellence/Provider-Resources" TargetMode="External"/><Relationship Id="rId11" Type="http://schemas.openxmlformats.org/officeDocument/2006/relationships/hyperlink" Target="https://deployedmedicine.com/market/31/content/40" TargetMode="External"/><Relationship Id="rId5" Type="http://schemas.openxmlformats.org/officeDocument/2006/relationships/hyperlink" Target="https://www.esd.whs.mil/Portals/54/Documents/DD/issuances/dodi/649011p.pdf" TargetMode="External"/><Relationship Id="rId10" Type="http://schemas.openxmlformats.org/officeDocument/2006/relationships/hyperlink" Target="https://www.google.com/url?sa=t&amp;rct=j&amp;q=&amp;esrc=s&amp;source=web&amp;cd=&amp;ved=2ahUKEwj5sNvb1ur2AhWlVt8KHdRHCXIQFnoECAMQAQ&amp;url=https%3A%2F%2Fhealth.mil%2FReference-Center%2FReports%2F2012%2F07%2F26%2FManagement-of-Traumatic-Brain-Injury-in-Tactical-Combat-Casualty-Care&amp;usg=AOvVaw0PaZ9o7MxD465wfLER4Com" TargetMode="External"/><Relationship Id="rId4" Type="http://schemas.openxmlformats.org/officeDocument/2006/relationships/hyperlink" Target="https://www.ncbi.nlm.nih.gov/books/NBK459300/" TargetMode="External"/><Relationship Id="rId9" Type="http://schemas.openxmlformats.org/officeDocument/2006/relationships/hyperlink" Target="https://health.mil/Military-Health-Topics/Centers-of-Excellence/Traumatic-Brain-Injury-Center-of-Excellence/DOD-TBI-Worldwide-Numbers" TargetMode="External"/><Relationship Id="rId14" Type="http://schemas.openxmlformats.org/officeDocument/2006/relationships/hyperlink" Target="https://www.pdr.net/drug-summary/Sodium-Chloride-sodium-chloride-2424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a:t>
            </a:fld>
            <a:endParaRPr lang="en-US"/>
          </a:p>
        </p:txBody>
      </p:sp>
    </p:spTree>
    <p:extLst>
      <p:ext uri="{BB962C8B-B14F-4D97-AF65-F5344CB8AC3E}">
        <p14:creationId xmlns:p14="http://schemas.microsoft.com/office/powerpoint/2010/main" val="3460155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several different TBI classification systems found in medical literature. The Department of Defense Standard Surveillance Case Definition for TBI lists the following classifications for severity:</a:t>
            </a:r>
            <a:r>
              <a:rPr lang="en-US" b="0" i="0" baseline="30000" dirty="0">
                <a:solidFill>
                  <a:srgbClr val="212529"/>
                </a:solidFill>
                <a:effectLst/>
                <a:highlight>
                  <a:srgbClr val="FFFFFF"/>
                </a:highlight>
                <a:latin typeface="-apple-system"/>
              </a:rPr>
              <a:t>11</a:t>
            </a:r>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Mild TBI (or concussion)</a:t>
            </a:r>
          </a:p>
          <a:p>
            <a:pPr algn="l">
              <a:buFont typeface="Arial" panose="020B0604020202020204" pitchFamily="34" charset="0"/>
              <a:buChar char="•"/>
            </a:pPr>
            <a:r>
              <a:rPr lang="en-US" b="0" i="0" dirty="0">
                <a:solidFill>
                  <a:srgbClr val="212529"/>
                </a:solidFill>
                <a:effectLst/>
                <a:highlight>
                  <a:srgbClr val="FFFFFF"/>
                </a:highlight>
                <a:latin typeface="-apple-system"/>
              </a:rPr>
              <a:t>Confused or disoriented state which lasts less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Loss of consciousness for up to 30 minutes</a:t>
            </a:r>
          </a:p>
          <a:p>
            <a:pPr algn="l">
              <a:buFont typeface="Arial" panose="020B0604020202020204" pitchFamily="34" charset="0"/>
              <a:buChar char="•"/>
            </a:pPr>
            <a:r>
              <a:rPr lang="en-US" b="0" i="0" dirty="0">
                <a:solidFill>
                  <a:srgbClr val="212529"/>
                </a:solidFill>
                <a:effectLst/>
                <a:highlight>
                  <a:srgbClr val="FFFFFF"/>
                </a:highlight>
                <a:latin typeface="-apple-system"/>
              </a:rPr>
              <a:t>Memory loss lasting less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Excludes penetrating TBI</a:t>
            </a:r>
          </a:p>
          <a:p>
            <a:pPr algn="l">
              <a:buFont typeface="Arial" panose="020B0604020202020204" pitchFamily="34" charset="0"/>
              <a:buChar char="•"/>
            </a:pPr>
            <a:r>
              <a:rPr lang="en-US" b="0" i="0" dirty="0">
                <a:solidFill>
                  <a:srgbClr val="212529"/>
                </a:solidFill>
                <a:effectLst/>
                <a:highlight>
                  <a:srgbClr val="FFFFFF"/>
                </a:highlight>
                <a:latin typeface="-apple-system"/>
              </a:rPr>
              <a:t>A CT scan is not indicated for most patients with a Mild TBI</a:t>
            </a:r>
          </a:p>
          <a:p>
            <a:pPr algn="l"/>
            <a:r>
              <a:rPr lang="en-US" b="1" i="0" dirty="0">
                <a:solidFill>
                  <a:srgbClr val="197278"/>
                </a:solidFill>
                <a:effectLst/>
                <a:highlight>
                  <a:srgbClr val="FFFFFF"/>
                </a:highlight>
                <a:latin typeface="-apple-system"/>
              </a:rPr>
              <a:t>Moderate TBI</a:t>
            </a:r>
          </a:p>
          <a:p>
            <a:pPr algn="l">
              <a:buFont typeface="Arial" panose="020B0604020202020204" pitchFamily="34" charset="0"/>
              <a:buChar char="•"/>
            </a:pPr>
            <a:r>
              <a:rPr lang="en-US" b="0" i="0" dirty="0">
                <a:solidFill>
                  <a:srgbClr val="212529"/>
                </a:solidFill>
                <a:effectLst/>
                <a:highlight>
                  <a:srgbClr val="FFFFFF"/>
                </a:highlight>
                <a:latin typeface="-apple-system"/>
              </a:rPr>
              <a:t>Confused or disoriented state which lasts more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Loss of consciousness for more than 30 minutes, but less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Memory loss lasting greater than 24 hours but less than seven days</a:t>
            </a:r>
          </a:p>
          <a:p>
            <a:pPr algn="l">
              <a:buFont typeface="Arial" panose="020B0604020202020204" pitchFamily="34" charset="0"/>
              <a:buChar char="•"/>
            </a:pPr>
            <a:r>
              <a:rPr lang="en-US" b="0" i="0" dirty="0">
                <a:solidFill>
                  <a:srgbClr val="212529"/>
                </a:solidFill>
                <a:effectLst/>
                <a:highlight>
                  <a:srgbClr val="FFFFFF"/>
                </a:highlight>
                <a:latin typeface="-apple-system"/>
              </a:rPr>
              <a:t>Meets criteria for Mild TBI except an abnormal CT scan is present</a:t>
            </a:r>
          </a:p>
          <a:p>
            <a:pPr algn="l">
              <a:buFont typeface="Arial" panose="020B0604020202020204" pitchFamily="34" charset="0"/>
              <a:buChar char="•"/>
            </a:pPr>
            <a:r>
              <a:rPr lang="en-US" b="0" i="0" dirty="0">
                <a:solidFill>
                  <a:srgbClr val="212529"/>
                </a:solidFill>
                <a:effectLst/>
                <a:highlight>
                  <a:srgbClr val="FFFFFF"/>
                </a:highlight>
                <a:latin typeface="-apple-system"/>
              </a:rPr>
              <a:t>Excludes penetrating TBI</a:t>
            </a:r>
          </a:p>
          <a:p>
            <a:pPr algn="l">
              <a:buFont typeface="Arial" panose="020B0604020202020204" pitchFamily="34" charset="0"/>
              <a:buChar char="•"/>
            </a:pPr>
            <a:r>
              <a:rPr lang="en-US" b="0" i="0" dirty="0">
                <a:solidFill>
                  <a:srgbClr val="212529"/>
                </a:solidFill>
                <a:effectLst/>
                <a:highlight>
                  <a:srgbClr val="FFFFFF"/>
                </a:highlight>
                <a:latin typeface="-apple-system"/>
              </a:rPr>
              <a:t>A structural brain imaging study may be normal or abnormal </a:t>
            </a:r>
          </a:p>
          <a:p>
            <a:pPr algn="l"/>
            <a:r>
              <a:rPr lang="en-US" b="1" i="0" dirty="0">
                <a:solidFill>
                  <a:srgbClr val="197278"/>
                </a:solidFill>
                <a:effectLst/>
                <a:highlight>
                  <a:srgbClr val="FFFFFF"/>
                </a:highlight>
                <a:latin typeface="-apple-system"/>
              </a:rPr>
              <a:t>Severe TBI</a:t>
            </a:r>
          </a:p>
          <a:p>
            <a:pPr algn="l">
              <a:buFont typeface="Arial" panose="020B0604020202020204" pitchFamily="34" charset="0"/>
              <a:buChar char="•"/>
            </a:pPr>
            <a:r>
              <a:rPr lang="en-US" b="0" i="0" dirty="0">
                <a:solidFill>
                  <a:srgbClr val="212529"/>
                </a:solidFill>
                <a:effectLst/>
                <a:highlight>
                  <a:srgbClr val="FFFFFF"/>
                </a:highlight>
                <a:latin typeface="-apple-system"/>
              </a:rPr>
              <a:t>Confused or disoriented state which lasts more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Loss of consciousness for more than 24 hours</a:t>
            </a:r>
          </a:p>
          <a:p>
            <a:pPr algn="l">
              <a:buFont typeface="Arial" panose="020B0604020202020204" pitchFamily="34" charset="0"/>
              <a:buChar char="•"/>
            </a:pPr>
            <a:r>
              <a:rPr lang="en-US" b="0" i="0" dirty="0">
                <a:solidFill>
                  <a:srgbClr val="212529"/>
                </a:solidFill>
                <a:effectLst/>
                <a:highlight>
                  <a:srgbClr val="FFFFFF"/>
                </a:highlight>
                <a:latin typeface="-apple-system"/>
              </a:rPr>
              <a:t>Memory loss for more than seven days</a:t>
            </a:r>
          </a:p>
          <a:p>
            <a:pPr algn="l">
              <a:buFont typeface="Arial" panose="020B0604020202020204" pitchFamily="34" charset="0"/>
              <a:buChar char="•"/>
            </a:pPr>
            <a:r>
              <a:rPr lang="en-US" b="0" i="0" dirty="0">
                <a:solidFill>
                  <a:srgbClr val="212529"/>
                </a:solidFill>
                <a:effectLst/>
                <a:highlight>
                  <a:srgbClr val="FFFFFF"/>
                </a:highlight>
                <a:latin typeface="-apple-system"/>
              </a:rPr>
              <a:t>Excludes penetrating TBI</a:t>
            </a:r>
          </a:p>
          <a:p>
            <a:pPr algn="l">
              <a:buFont typeface="Arial" panose="020B0604020202020204" pitchFamily="34" charset="0"/>
              <a:buChar char="•"/>
            </a:pPr>
            <a:r>
              <a:rPr lang="en-US" b="0" i="0" dirty="0">
                <a:solidFill>
                  <a:srgbClr val="212529"/>
                </a:solidFill>
                <a:effectLst/>
                <a:highlight>
                  <a:srgbClr val="FFFFFF"/>
                </a:highlight>
                <a:latin typeface="-apple-system"/>
              </a:rPr>
              <a:t>A structural brain imaging study may be normal but usually is abnormal </a:t>
            </a:r>
          </a:p>
          <a:p>
            <a:pPr algn="l"/>
            <a:r>
              <a:rPr lang="en-US" b="1" i="0" dirty="0">
                <a:solidFill>
                  <a:srgbClr val="197278"/>
                </a:solidFill>
                <a:effectLst/>
                <a:highlight>
                  <a:srgbClr val="FFFFFF"/>
                </a:highlight>
                <a:latin typeface="-apple-system"/>
              </a:rPr>
              <a:t>Penetrating TBI</a:t>
            </a:r>
          </a:p>
          <a:p>
            <a:pPr algn="l">
              <a:buFont typeface="Arial" panose="020B0604020202020204" pitchFamily="34" charset="0"/>
              <a:buChar char="•"/>
            </a:pPr>
            <a:r>
              <a:rPr lang="en-US" b="0" i="0" dirty="0">
                <a:solidFill>
                  <a:srgbClr val="212529"/>
                </a:solidFill>
                <a:effectLst/>
                <a:highlight>
                  <a:srgbClr val="FFFFFF"/>
                </a:highlight>
                <a:latin typeface="-apple-system"/>
              </a:rPr>
              <a:t>A head injury in which the scalp, skull, and dura mater are penetrated</a:t>
            </a:r>
          </a:p>
          <a:p>
            <a:pPr algn="l">
              <a:buFont typeface="Arial" panose="020B0604020202020204" pitchFamily="34" charset="0"/>
              <a:buChar char="•"/>
            </a:pPr>
            <a:r>
              <a:rPr lang="en-US" b="0" i="0" dirty="0">
                <a:solidFill>
                  <a:srgbClr val="212529"/>
                </a:solidFill>
                <a:effectLst/>
                <a:highlight>
                  <a:srgbClr val="FFFFFF"/>
                </a:highlight>
                <a:latin typeface="-apple-system"/>
              </a:rPr>
              <a:t>Penetrating injuries can be caused by high-velocity projectiles or objects of lower velocity such as knives, or bone fragments from a skull fracture that are driven into the brain</a:t>
            </a:r>
          </a:p>
          <a:p>
            <a:pPr algn="l"/>
            <a:r>
              <a:rPr lang="en-US" b="1" i="0" dirty="0">
                <a:solidFill>
                  <a:srgbClr val="197278"/>
                </a:solidFill>
                <a:effectLst/>
                <a:highlight>
                  <a:srgbClr val="FFFFFF"/>
                </a:highlight>
                <a:latin typeface="-apple-system"/>
              </a:rPr>
              <a:t>Unclassified TBI*</a:t>
            </a:r>
          </a:p>
          <a:p>
            <a:pPr algn="l">
              <a:buFont typeface="Arial" panose="020B0604020202020204" pitchFamily="34" charset="0"/>
              <a:buChar char="•"/>
            </a:pPr>
            <a:r>
              <a:rPr lang="en-US" b="0" i="0" dirty="0">
                <a:solidFill>
                  <a:srgbClr val="212529"/>
                </a:solidFill>
                <a:effectLst/>
                <a:highlight>
                  <a:srgbClr val="FFFFFF"/>
                </a:highlight>
                <a:latin typeface="-apple-system"/>
              </a:rPr>
              <a:t>Previously, some cases were categorized as “unclassifiable” severity due to more limited surveillance information</a:t>
            </a:r>
          </a:p>
          <a:p>
            <a:pPr algn="l">
              <a:buFont typeface="Arial" panose="020B0604020202020204" pitchFamily="34" charset="0"/>
              <a:buChar char="•"/>
            </a:pPr>
            <a:r>
              <a:rPr lang="en-US" b="0" i="0" dirty="0">
                <a:solidFill>
                  <a:srgbClr val="212529"/>
                </a:solidFill>
                <a:effectLst/>
                <a:highlight>
                  <a:srgbClr val="FFFFFF"/>
                </a:highlight>
                <a:latin typeface="-apple-system"/>
              </a:rPr>
              <a:t>Also in 2015, the Assistant Secretary of Defense clarified the TBI case definition</a:t>
            </a:r>
          </a:p>
          <a:p>
            <a:pPr algn="l">
              <a:buFont typeface="Arial" panose="020B0604020202020204" pitchFamily="34" charset="0"/>
              <a:buChar char="•"/>
            </a:pPr>
            <a:r>
              <a:rPr lang="en-US" b="0" i="0" dirty="0">
                <a:solidFill>
                  <a:srgbClr val="212529"/>
                </a:solidFill>
                <a:effectLst/>
                <a:highlight>
                  <a:srgbClr val="FFFFFF"/>
                </a:highlight>
                <a:latin typeface="-apple-system"/>
              </a:rPr>
              <a:t>A subsequent review found that some of the remaining “unclassifiable” cases were likely moderate TBI. This change also will contribute to higher counts of </a:t>
            </a:r>
            <a:r>
              <a:rPr lang="en-US" b="1" i="0" dirty="0">
                <a:solidFill>
                  <a:srgbClr val="212529"/>
                </a:solidFill>
                <a:effectLst/>
                <a:highlight>
                  <a:srgbClr val="FFFFFF"/>
                </a:highlight>
                <a:latin typeface="-apple-system"/>
              </a:rPr>
              <a:t>*moderate TBI</a:t>
            </a:r>
            <a:r>
              <a:rPr lang="en-US" b="0" i="0" dirty="0">
                <a:solidFill>
                  <a:srgbClr val="212529"/>
                </a:solidFill>
                <a:effectLst/>
                <a:highlight>
                  <a:srgbClr val="FFFFFF"/>
                </a:highlight>
                <a:latin typeface="-apple-system"/>
              </a:rPr>
              <a:t> surveillance cases.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10</a:t>
            </a:fld>
            <a:endParaRPr lang="en-US"/>
          </a:p>
        </p:txBody>
      </p:sp>
    </p:spTree>
    <p:extLst>
      <p:ext uri="{BB962C8B-B14F-4D97-AF65-F5344CB8AC3E}">
        <p14:creationId xmlns:p14="http://schemas.microsoft.com/office/powerpoint/2010/main" val="260515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As just mentioned, trauma casualties with suspected head injury/TBI due to a positive IED checklist, a suggestive mechanism of injury, obvious head wounds, or proximity to blast event (within 50 meters) should be referred to medical personnel as soon as possible for Military Acute Concussive Evaluation (MACE 2). The MACE 2 incorporates current state-of-the-science traumatic brain injury information, including vestibular-ocular-motor screening.</a:t>
            </a:r>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An </a:t>
            </a:r>
            <a:r>
              <a:rPr lang="en-US" b="0" i="0" u="none" strike="noStrike" dirty="0">
                <a:solidFill>
                  <a:srgbClr val="007BFF"/>
                </a:solidFill>
                <a:effectLst/>
                <a:highlight>
                  <a:srgbClr val="FFFFFF"/>
                </a:highlight>
                <a:latin typeface="-apple-system"/>
                <a:hlinkClick r:id="rId3"/>
              </a:rPr>
              <a:t>instructor guide</a:t>
            </a:r>
            <a:r>
              <a:rPr lang="en-US" b="0" i="0" dirty="0">
                <a:solidFill>
                  <a:srgbClr val="212529"/>
                </a:solidFill>
                <a:effectLst/>
                <a:highlight>
                  <a:srgbClr val="FFFFFF"/>
                </a:highlight>
                <a:latin typeface="-apple-system"/>
              </a:rPr>
              <a:t> is available on the Traumatic Brain Injury Center of Excellence website to help guide the administration of the evaluation.</a:t>
            </a:r>
            <a:r>
              <a:rPr lang="en-US" b="0" i="0" baseline="30000" dirty="0">
                <a:solidFill>
                  <a:srgbClr val="212529"/>
                </a:solidFill>
                <a:effectLst/>
                <a:highlight>
                  <a:srgbClr val="FFFFFF"/>
                </a:highlight>
                <a:latin typeface="-apple-system"/>
              </a:rPr>
              <a:t>13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This evaluation is most effective when done as soon as possible after the injury.  </a:t>
            </a:r>
          </a:p>
          <a:p>
            <a:pPr algn="l"/>
            <a:r>
              <a:rPr lang="en-US" b="0" i="0" dirty="0">
                <a:solidFill>
                  <a:srgbClr val="212529"/>
                </a:solidFill>
                <a:effectLst/>
                <a:highlight>
                  <a:srgbClr val="FFFFFF"/>
                </a:highlight>
                <a:latin typeface="-apple-system"/>
              </a:rPr>
              <a:t>If </a:t>
            </a:r>
            <a:r>
              <a:rPr lang="en-US" b="1" i="0" dirty="0">
                <a:solidFill>
                  <a:srgbClr val="212529"/>
                </a:solidFill>
                <a:effectLst/>
                <a:highlight>
                  <a:srgbClr val="FFFFFF"/>
                </a:highlight>
                <a:latin typeface="-apple-system"/>
              </a:rPr>
              <a:t>ANY</a:t>
            </a:r>
            <a:r>
              <a:rPr lang="en-US" b="0" i="0" dirty="0">
                <a:solidFill>
                  <a:srgbClr val="212529"/>
                </a:solidFill>
                <a:effectLst/>
                <a:highlight>
                  <a:srgbClr val="FFFFFF"/>
                </a:highlight>
                <a:latin typeface="-apple-system"/>
              </a:rPr>
              <a:t> of the following </a:t>
            </a:r>
            <a:r>
              <a:rPr lang="en-US" b="1" i="0" dirty="0">
                <a:solidFill>
                  <a:srgbClr val="212529"/>
                </a:solidFill>
                <a:effectLst/>
                <a:highlight>
                  <a:srgbClr val="FFFFFF"/>
                </a:highlight>
                <a:latin typeface="-apple-system"/>
              </a:rPr>
              <a:t>RED FLAG</a:t>
            </a:r>
            <a:r>
              <a:rPr lang="en-US" b="0" i="0" dirty="0">
                <a:solidFill>
                  <a:srgbClr val="212529"/>
                </a:solidFill>
                <a:effectLst/>
                <a:highlight>
                  <a:srgbClr val="FFFFFF"/>
                </a:highlight>
                <a:latin typeface="-apple-system"/>
              </a:rPr>
              <a:t> signs and symptoms are present, MACE 2 should be deferred and urgent evacuation to a higher level of medical care considered:</a:t>
            </a:r>
          </a:p>
          <a:p>
            <a:pPr algn="l">
              <a:buFont typeface="Arial" panose="020B0604020202020204" pitchFamily="34" charset="0"/>
              <a:buChar char="•"/>
            </a:pPr>
            <a:r>
              <a:rPr lang="en-US" b="0" i="0" dirty="0">
                <a:solidFill>
                  <a:srgbClr val="212529"/>
                </a:solidFill>
                <a:effectLst/>
                <a:highlight>
                  <a:srgbClr val="FFFFFF"/>
                </a:highlight>
                <a:latin typeface="-apple-system"/>
              </a:rPr>
              <a:t>Deteriorating level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Double vision</a:t>
            </a:r>
          </a:p>
          <a:p>
            <a:pPr algn="l">
              <a:buFont typeface="Arial" panose="020B0604020202020204" pitchFamily="34" charset="0"/>
              <a:buChar char="•"/>
            </a:pPr>
            <a:r>
              <a:rPr lang="en-US" b="0" i="0" dirty="0">
                <a:solidFill>
                  <a:srgbClr val="212529"/>
                </a:solidFill>
                <a:effectLst/>
                <a:highlight>
                  <a:srgbClr val="FFFFFF"/>
                </a:highlight>
                <a:latin typeface="-apple-system"/>
              </a:rPr>
              <a:t>Increased restlessness; combative or agitated behavior</a:t>
            </a:r>
          </a:p>
          <a:p>
            <a:pPr algn="l">
              <a:buFont typeface="Arial" panose="020B0604020202020204" pitchFamily="34" charset="0"/>
              <a:buChar char="•"/>
            </a:pPr>
            <a:r>
              <a:rPr lang="en-US" b="0" i="0" dirty="0">
                <a:solidFill>
                  <a:srgbClr val="212529"/>
                </a:solidFill>
                <a:effectLst/>
                <a:highlight>
                  <a:srgbClr val="FFFFFF"/>
                </a:highlight>
                <a:latin typeface="-apple-system"/>
              </a:rPr>
              <a:t>Repeat vomiting</a:t>
            </a:r>
          </a:p>
          <a:p>
            <a:pPr algn="l">
              <a:buFont typeface="Arial" panose="020B0604020202020204" pitchFamily="34" charset="0"/>
              <a:buChar char="•"/>
            </a:pPr>
            <a:r>
              <a:rPr lang="en-US" b="0" i="0" dirty="0">
                <a:solidFill>
                  <a:srgbClr val="212529"/>
                </a:solidFill>
                <a:effectLst/>
                <a:highlight>
                  <a:srgbClr val="FFFFFF"/>
                </a:highlight>
                <a:latin typeface="-apple-system"/>
              </a:rPr>
              <a:t>Results from a structural brain injury detection device (if available)</a:t>
            </a:r>
          </a:p>
          <a:p>
            <a:pPr algn="l">
              <a:buFont typeface="Arial" panose="020B0604020202020204" pitchFamily="34" charset="0"/>
              <a:buChar char="•"/>
            </a:pPr>
            <a:r>
              <a:rPr lang="en-US" b="0" i="0" dirty="0">
                <a:solidFill>
                  <a:srgbClr val="212529"/>
                </a:solidFill>
                <a:effectLst/>
                <a:highlight>
                  <a:srgbClr val="FFFFFF"/>
                </a:highlight>
                <a:latin typeface="-apple-system"/>
              </a:rPr>
              <a:t>Seizures</a:t>
            </a:r>
          </a:p>
          <a:p>
            <a:pPr algn="l">
              <a:buFont typeface="Arial" panose="020B0604020202020204" pitchFamily="34" charset="0"/>
              <a:buChar char="•"/>
            </a:pPr>
            <a:r>
              <a:rPr lang="en-US" b="0" i="0" dirty="0">
                <a:solidFill>
                  <a:srgbClr val="212529"/>
                </a:solidFill>
                <a:effectLst/>
                <a:highlight>
                  <a:srgbClr val="FFFFFF"/>
                </a:highlight>
                <a:latin typeface="-apple-system"/>
              </a:rPr>
              <a:t>Weakness or tingling in the arms or legs</a:t>
            </a:r>
          </a:p>
          <a:p>
            <a:pPr algn="l">
              <a:buFont typeface="Arial" panose="020B0604020202020204" pitchFamily="34" charset="0"/>
              <a:buChar char="•"/>
            </a:pPr>
            <a:r>
              <a:rPr lang="en-US" b="0" i="0" dirty="0">
                <a:solidFill>
                  <a:srgbClr val="212529"/>
                </a:solidFill>
                <a:effectLst/>
                <a:highlight>
                  <a:srgbClr val="FFFFFF"/>
                </a:highlight>
                <a:latin typeface="-apple-system"/>
              </a:rPr>
              <a:t>Severe or worsening headache</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11</a:t>
            </a:fld>
            <a:endParaRPr lang="en-US"/>
          </a:p>
        </p:txBody>
      </p:sp>
    </p:spTree>
    <p:extLst>
      <p:ext uri="{BB962C8B-B14F-4D97-AF65-F5344CB8AC3E}">
        <p14:creationId xmlns:p14="http://schemas.microsoft.com/office/powerpoint/2010/main" val="150347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vast majority of TBIs are categorized as mild and are not considered life-threatening. Of the 449,026 cases of TBI in the DoD between 2000 and the 3rd quarter of 2021, 82.3% were mild using the definition we just discussed.</a:t>
            </a:r>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However, it is important to recognize this injury because if a patient is exposed to a second head injury while still recovering from a mild TBI, they are at risk for increased, long-term cognitive effects. Moderate and severe TBIs are life-threatening injuries.</a:t>
            </a:r>
            <a:r>
              <a:rPr lang="en-US" b="0" i="0" baseline="30000" dirty="0">
                <a:solidFill>
                  <a:srgbClr val="212529"/>
                </a:solidFill>
                <a:effectLst/>
                <a:highlight>
                  <a:srgbClr val="FFFFFF"/>
                </a:highlight>
                <a:latin typeface="-apple-system"/>
              </a:rPr>
              <a:t>15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Brain Trauma Foundation Guidelines list 11 treatment recommendations for inpatient treatment of severe TBI that, although not all applicable to the prehospital setting, provide insight into the evidence supporting the mitigation of secondary injuries that can be applied to the Tactical Field Care setting.</a:t>
            </a:r>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And the Joint Trauma System Clinical Practice Guideline, Traumatic Brain Injury Management in Prolonged Field Care (CPG ID: 63), provides several recommendations which can be used in TFC. These draw from findings of the Defense Health Board review of management of TBI in TCCC done in 2012</a:t>
            </a:r>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and take into account the TCCC Guidelines that also refer to recommendations regarding TBI management.</a:t>
            </a:r>
            <a:r>
              <a:rPr lang="en-US" b="0" i="0" baseline="30000" dirty="0">
                <a:solidFill>
                  <a:srgbClr val="212529"/>
                </a:solidFill>
                <a:effectLst/>
                <a:highlight>
                  <a:srgbClr val="FFFFFF"/>
                </a:highlight>
                <a:latin typeface="-apple-system"/>
              </a:rPr>
              <a:t>18</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There are no effective treatments for primary injuries other than hemorrhage control and wound care followed by prompt evacuation. Secondary injury, in contrast, occurs as a result of a complex physiologic response that can cause short-term (immediate) effects and long-term sequelae. Thus, the primary focus of TBI management is on limiting the effects of secondary brain injury.</a:t>
            </a:r>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This involves the management of hypotension, hypoxia, hypocarbia or hypercarbia, hypoglycemia, and elevated intracranial pressure (ICP).</a:t>
            </a:r>
            <a:r>
              <a:rPr lang="en-US" b="0" i="0" baseline="30000" dirty="0">
                <a:solidFill>
                  <a:srgbClr val="212529"/>
                </a:solidFill>
                <a:effectLst/>
                <a:highlight>
                  <a:srgbClr val="FFFFFF"/>
                </a:highlight>
                <a:latin typeface="-apple-system"/>
              </a:rPr>
              <a:t>20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the basic management of suspected head injuries is based on retrospective reviews and some prospective studies.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12</a:t>
            </a:fld>
            <a:endParaRPr lang="en-US"/>
          </a:p>
        </p:txBody>
      </p:sp>
    </p:spTree>
    <p:extLst>
      <p:ext uri="{BB962C8B-B14F-4D97-AF65-F5344CB8AC3E}">
        <p14:creationId xmlns:p14="http://schemas.microsoft.com/office/powerpoint/2010/main" val="1849460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Treatment for the patient with a suspected head injury/TBI should be initiated as soon as possible following acute injury. As severe head injury is associated with additional trauma in 60% of patients,</a:t>
            </a:r>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it is important to complete your MARCH assessment and treatment process and address all other injuries, as they may create secondary brain injuries if they are not adequately addressed. </a:t>
            </a:r>
          </a:p>
          <a:p>
            <a:pPr algn="l"/>
            <a:r>
              <a:rPr lang="en-US" b="0" i="0" dirty="0">
                <a:solidFill>
                  <a:srgbClr val="212529"/>
                </a:solidFill>
                <a:effectLst/>
                <a:highlight>
                  <a:srgbClr val="FFFFFF"/>
                </a:highlight>
                <a:latin typeface="-apple-system"/>
              </a:rPr>
              <a:t>Hemodynamic control can help avoid hypotension and decreased cerebral perfusion. Hypotension in the presence of TBI is associated with a significant increase in mortality.</a:t>
            </a:r>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Both the magnitude and the duration of the prehospital hypotensive episode have been found to contribute to increased mortality.</a:t>
            </a:r>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This is addressed in the massive hemorrhage and circulation steps of the MARCH algorithm. Specific issues and recommendations include: </a:t>
            </a:r>
          </a:p>
          <a:p>
            <a:pPr algn="l">
              <a:buFont typeface="Arial" panose="020B0604020202020204" pitchFamily="34" charset="0"/>
              <a:buChar char="•"/>
            </a:pPr>
            <a:r>
              <a:rPr lang="en-US" b="0" i="0" dirty="0">
                <a:solidFill>
                  <a:srgbClr val="212529"/>
                </a:solidFill>
                <a:effectLst/>
                <a:highlight>
                  <a:srgbClr val="FFFFFF"/>
                </a:highlight>
                <a:latin typeface="-apple-system"/>
              </a:rPr>
              <a:t>Control hemorrhage from head and other injuries to avoid blood loss and subsequent hypotension. </a:t>
            </a:r>
          </a:p>
          <a:p>
            <a:pPr algn="l">
              <a:buFont typeface="Arial" panose="020B0604020202020204" pitchFamily="34" charset="0"/>
              <a:buChar char="•"/>
            </a:pPr>
            <a:r>
              <a:rPr lang="en-US" b="0" i="0" dirty="0">
                <a:solidFill>
                  <a:srgbClr val="212529"/>
                </a:solidFill>
                <a:effectLst/>
                <a:highlight>
                  <a:srgbClr val="FFFFFF"/>
                </a:highlight>
                <a:latin typeface="-apple-system"/>
              </a:rPr>
              <a:t>Administer TXA as indicated per TCCC Guidelines.</a:t>
            </a:r>
            <a:r>
              <a:rPr lang="en-US" b="0" i="0" baseline="30000" dirty="0">
                <a:solidFill>
                  <a:srgbClr val="212529"/>
                </a:solidFill>
                <a:effectLst/>
                <a:highlight>
                  <a:srgbClr val="FFFFFF"/>
                </a:highlight>
                <a:latin typeface="-apple-system"/>
              </a:rPr>
              <a:t>24,25,26</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If there is evidence of bleeding, transfuse whole blood or, if not available, transfuse blood products or resuscitate to a target SBP &gt;110mmHg (monitor and maintain normal radial pulse if blood pressure monitoring is not available).</a:t>
            </a:r>
            <a:r>
              <a:rPr lang="en-US" b="0" i="0" baseline="30000" dirty="0">
                <a:solidFill>
                  <a:srgbClr val="212529"/>
                </a:solidFill>
                <a:effectLst/>
                <a:highlight>
                  <a:srgbClr val="FFFFFF"/>
                </a:highlight>
                <a:latin typeface="-apple-system"/>
              </a:rPr>
              <a:t>27,28,29,30</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Avoid medications that may lower the blood pressure (e.g., narcotics). Unlike the opioid agents, ketamine causes a mild increase in heart rate and perhaps a slight rise in blood pressure, which makes its use in trauma settings advantageous for casualties in hemorrhagic shock.</a:t>
            </a:r>
            <a:r>
              <a:rPr lang="en-US" b="0" i="0" baseline="30000" dirty="0">
                <a:solidFill>
                  <a:srgbClr val="212529"/>
                </a:solidFill>
                <a:effectLst/>
                <a:highlight>
                  <a:srgbClr val="FFFFFF"/>
                </a:highlight>
                <a:latin typeface="-apple-system"/>
              </a:rPr>
              <a:t>31 </a:t>
            </a:r>
            <a:r>
              <a:rPr lang="en-US" b="0" i="0" dirty="0">
                <a:solidFill>
                  <a:srgbClr val="212529"/>
                </a:solidFill>
                <a:effectLst/>
                <a:highlight>
                  <a:srgbClr val="FFFFFF"/>
                </a:highlight>
                <a:latin typeface="-apple-system"/>
              </a:rPr>
              <a:t>Although TBI does NOT preclude the use of ketamine or fentanyl, caution should be used when administering in casualties suspected of TBI as it may make it difficult to assess mental status, perform a neurologic exam, or determine if the casualty is decompensating.</a:t>
            </a:r>
          </a:p>
          <a:p>
            <a:pPr algn="l"/>
            <a:r>
              <a:rPr lang="en-US" b="0" i="0" dirty="0">
                <a:solidFill>
                  <a:srgbClr val="212529"/>
                </a:solidFill>
                <a:effectLst/>
                <a:highlight>
                  <a:srgbClr val="FFFFFF"/>
                </a:highlight>
                <a:latin typeface="-apple-system"/>
              </a:rPr>
              <a:t>Appropriate airway control, ventilation, and when possible, supplemental oxygen will also help prevent secondary injury by maintaining optimal cerebral oxygenation. Some considerations include:</a:t>
            </a:r>
          </a:p>
          <a:p>
            <a:pPr algn="l">
              <a:buFont typeface="Arial" panose="020B0604020202020204" pitchFamily="34" charset="0"/>
              <a:buChar char="•"/>
            </a:pPr>
            <a:r>
              <a:rPr lang="en-US" b="0" i="0" dirty="0">
                <a:solidFill>
                  <a:srgbClr val="212529"/>
                </a:solidFill>
                <a:effectLst/>
                <a:highlight>
                  <a:srgbClr val="FFFFFF"/>
                </a:highlight>
                <a:latin typeface="-apple-system"/>
              </a:rPr>
              <a:t>Maintain a secure airway.</a:t>
            </a:r>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This includes having a low threshold for establishing an advanced airway, which will also make ventilation and oxygenation easier, in most cases. </a:t>
            </a:r>
          </a:p>
          <a:p>
            <a:pPr algn="l">
              <a:buFont typeface="Arial" panose="020B0604020202020204" pitchFamily="34" charset="0"/>
              <a:buChar char="•"/>
            </a:pPr>
            <a:r>
              <a:rPr lang="en-US" b="0" i="0" dirty="0">
                <a:solidFill>
                  <a:srgbClr val="212529"/>
                </a:solidFill>
                <a:effectLst/>
                <a:highlight>
                  <a:srgbClr val="FFFFFF"/>
                </a:highlight>
                <a:latin typeface="-apple-system"/>
              </a:rPr>
              <a:t>Avoid hypocapnia or hypercapnia by managing ventilations. If possible, monitor end-tidal carbon dioxide (EtCO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and adjust ventilations to achieve the target range of 32-38mmHg. Avoid hyperventilation (EtCO2 &lt;32mmHg) except in extreme cases where imminent herniation is suspected because hyperventilation worsens cerebral ischemia. But also avoid hypoventilation (EtCO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&gt;38mmHg) that will increase intracranial pressure (ICP).</a:t>
            </a:r>
            <a:r>
              <a:rPr lang="en-US" b="0" i="0" baseline="30000" dirty="0">
                <a:solidFill>
                  <a:srgbClr val="212529"/>
                </a:solidFill>
                <a:effectLst/>
                <a:highlight>
                  <a:srgbClr val="FFFFFF"/>
                </a:highlight>
                <a:latin typeface="-apple-system"/>
              </a:rPr>
              <a:t>33</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Prevent hypoxemia. Provide supplemental oxygen if available. Monitor with pulse oximetry and maintain oxygen saturation &gt;90%.</a:t>
            </a:r>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Ideally, the SpO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would be &gt;95%. </a:t>
            </a:r>
          </a:p>
          <a:p>
            <a:pPr algn="l"/>
            <a:r>
              <a:rPr lang="en-US" b="0" i="0" dirty="0">
                <a:solidFill>
                  <a:srgbClr val="212529"/>
                </a:solidFill>
                <a:effectLst/>
                <a:highlight>
                  <a:srgbClr val="FFFFFF"/>
                </a:highlight>
                <a:latin typeface="-apple-system"/>
              </a:rPr>
              <a:t>Elevated intracranial pressures impede cerebral blood flow and should be monitored for and managed aggressively. A couple of considerations include:</a:t>
            </a:r>
          </a:p>
          <a:p>
            <a:pPr algn="l">
              <a:buFont typeface="Arial" panose="020B0604020202020204" pitchFamily="34" charset="0"/>
              <a:buChar char="•"/>
            </a:pPr>
            <a:r>
              <a:rPr lang="en-US" b="0" i="0" dirty="0">
                <a:solidFill>
                  <a:srgbClr val="212529"/>
                </a:solidFill>
                <a:effectLst/>
                <a:highlight>
                  <a:srgbClr val="FFFFFF"/>
                </a:highlight>
                <a:latin typeface="-apple-system"/>
              </a:rPr>
              <a:t>Head elevation. Elevation of the head of the casualty/litter to 30-45 degrees.</a:t>
            </a:r>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ICP is reduced by displacement of cerebrospinal fluid from the intracranial compartment as well as promotion of venous outflow. Although the mean carotid pressure is reduced during head of bed elevation, ICP is reduced and cerebral blood flow (CBF) is unaffected.</a:t>
            </a:r>
            <a:r>
              <a:rPr lang="en-US" b="0" i="0" baseline="30000" dirty="0">
                <a:solidFill>
                  <a:srgbClr val="212529"/>
                </a:solidFill>
                <a:effectLst/>
                <a:highlight>
                  <a:srgbClr val="FFFFFF"/>
                </a:highlight>
                <a:latin typeface="-apple-system"/>
              </a:rPr>
              <a:t>36</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Administer hypertonic saline. We’ll go over this in detail as part of a discussion on cerebral herniation in a minute, but hypertonic saline can be administered without clear evidence of herniation if there is suspicion of increase ICP. </a:t>
            </a:r>
          </a:p>
          <a:p>
            <a:pPr algn="l"/>
            <a:r>
              <a:rPr lang="en-US" b="0" i="0" dirty="0">
                <a:solidFill>
                  <a:srgbClr val="212529"/>
                </a:solidFill>
                <a:effectLst/>
                <a:highlight>
                  <a:srgbClr val="FFFFFF"/>
                </a:highlight>
                <a:latin typeface="-apple-system"/>
              </a:rPr>
              <a:t>Other management considerations include:</a:t>
            </a:r>
          </a:p>
          <a:p>
            <a:pPr algn="l">
              <a:buFont typeface="Arial" panose="020B0604020202020204" pitchFamily="34" charset="0"/>
              <a:buChar char="•"/>
            </a:pPr>
            <a:r>
              <a:rPr lang="en-US" b="0" i="0" dirty="0">
                <a:solidFill>
                  <a:srgbClr val="212529"/>
                </a:solidFill>
                <a:effectLst/>
                <a:highlight>
                  <a:srgbClr val="FFFFFF"/>
                </a:highlight>
                <a:latin typeface="-apple-system"/>
              </a:rPr>
              <a:t>Prevention and treatment of hypothermia. Retrospective studies have demonstrated that hypothermia has a significant negative impact on mortality in patients with TBI.</a:t>
            </a:r>
            <a:r>
              <a:rPr lang="en-US" b="0" i="0" baseline="30000" dirty="0">
                <a:solidFill>
                  <a:srgbClr val="212529"/>
                </a:solidFill>
                <a:effectLst/>
                <a:highlight>
                  <a:srgbClr val="FFFFFF"/>
                </a:highlight>
                <a:latin typeface="-apple-system"/>
              </a:rPr>
              <a:t>37,38</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Administration of antibiotics. Antibiotics should be used for open or penetrating TBI, as retrospective reviews and expert opinion strongly support their use.</a:t>
            </a:r>
            <a:r>
              <a:rPr lang="en-US" b="0" i="0" baseline="30000" dirty="0">
                <a:solidFill>
                  <a:srgbClr val="212529"/>
                </a:solidFill>
                <a:effectLst/>
                <a:highlight>
                  <a:srgbClr val="FFFFFF"/>
                </a:highlight>
                <a:latin typeface="-apple-system"/>
              </a:rPr>
              <a:t>39,40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Casualties with an altered mental status due to head injury often act (and react) inappropriately and can be a potential danger to themselves, first responders, and their unit and mission. As a result, it may be necessary to secure their weapon(s) and communication equipment, as discussed previously.</a:t>
            </a:r>
          </a:p>
          <a:p>
            <a:pPr algn="l"/>
            <a:r>
              <a:rPr lang="en-US" b="0" i="0" dirty="0">
                <a:solidFill>
                  <a:srgbClr val="212529"/>
                </a:solidFill>
                <a:effectLst/>
                <a:highlight>
                  <a:srgbClr val="FFFFFF"/>
                </a:highlight>
                <a:latin typeface="-apple-system"/>
              </a:rPr>
              <a:t>Throughout the management of suspected TBI, consideration for urgent evacuation to a higher level of care should take place.</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13</a:t>
            </a:fld>
            <a:endParaRPr lang="en-US"/>
          </a:p>
        </p:txBody>
      </p:sp>
    </p:spTree>
    <p:extLst>
      <p:ext uri="{BB962C8B-B14F-4D97-AF65-F5344CB8AC3E}">
        <p14:creationId xmlns:p14="http://schemas.microsoft.com/office/powerpoint/2010/main" val="74734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14</a:t>
            </a:fld>
            <a:endParaRPr lang="en-US"/>
          </a:p>
        </p:txBody>
      </p:sp>
    </p:spTree>
    <p:extLst>
      <p:ext uri="{BB962C8B-B14F-4D97-AF65-F5344CB8AC3E}">
        <p14:creationId xmlns:p14="http://schemas.microsoft.com/office/powerpoint/2010/main" val="62156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Brain herniation is a potentially deadly side effect of head injury or traumatic brain injury that occurs when a part of the brain is squeezed across fixed structures within the skull or dura matter, through a defect in the skull (from an open skull fracture or penetrating wound), or through the hole in the base of the skull where the spinal cord connects with the brain.</a:t>
            </a:r>
            <a:r>
              <a:rPr lang="en-US" b="0" i="0" baseline="30000" dirty="0">
                <a:solidFill>
                  <a:srgbClr val="212529"/>
                </a:solidFill>
                <a:effectLst/>
                <a:highlight>
                  <a:srgbClr val="FFFFFF"/>
                </a:highlight>
                <a:latin typeface="-apple-system"/>
              </a:rPr>
              <a:t>61 </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In the combat or trauma setting, herniation can result due to mass effect from intracranial bleeding or increased intracranial pressure caused by swelling associated with traumatic brain injury (TBI). Depending on the area of the brain that is herniating, the presenting symptoms may vary. Some relate to autonomic nervous system abnormalities (changes in respiratory and circulatory parameters), some relate to diffuse increased pressure (changes in mentation, constitutional symptoms like nausea or headaches), and others relate to compromise to specific areas of the brain (focal neurologic findings).</a:t>
            </a:r>
            <a:r>
              <a:rPr lang="en-US" b="0" i="0" baseline="30000" dirty="0">
                <a:solidFill>
                  <a:srgbClr val="212529"/>
                </a:solidFill>
                <a:effectLst/>
                <a:highlight>
                  <a:srgbClr val="FFFFFF"/>
                </a:highlight>
                <a:latin typeface="-apple-system"/>
              </a:rPr>
              <a:t>62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Signs and symptoms related to the increased ICP, with the potential for impending herniation, include: </a:t>
            </a:r>
          </a:p>
          <a:p>
            <a:pPr algn="l">
              <a:buFont typeface="Arial" panose="020B0604020202020204" pitchFamily="34" charset="0"/>
              <a:buChar char="•"/>
            </a:pPr>
            <a:r>
              <a:rPr lang="en-US" b="0" i="0" dirty="0">
                <a:solidFill>
                  <a:srgbClr val="212529"/>
                </a:solidFill>
                <a:effectLst/>
                <a:highlight>
                  <a:srgbClr val="FFFFFF"/>
                </a:highlight>
                <a:latin typeface="-apple-system"/>
              </a:rPr>
              <a:t>Severe Headaches</a:t>
            </a:r>
          </a:p>
          <a:p>
            <a:pPr algn="l">
              <a:buFont typeface="Arial" panose="020B0604020202020204" pitchFamily="34" charset="0"/>
              <a:buChar char="•"/>
            </a:pPr>
            <a:r>
              <a:rPr lang="en-US" b="0" i="0" dirty="0">
                <a:solidFill>
                  <a:srgbClr val="212529"/>
                </a:solidFill>
                <a:effectLst/>
                <a:highlight>
                  <a:srgbClr val="FFFFFF"/>
                </a:highlight>
                <a:latin typeface="-apple-system"/>
              </a:rPr>
              <a:t>Nausea and/or vomiting</a:t>
            </a:r>
          </a:p>
          <a:p>
            <a:pPr algn="l">
              <a:buFont typeface="Arial" panose="020B0604020202020204" pitchFamily="34" charset="0"/>
              <a:buChar char="•"/>
            </a:pPr>
            <a:r>
              <a:rPr lang="en-US" b="0" i="0" dirty="0">
                <a:solidFill>
                  <a:srgbClr val="212529"/>
                </a:solidFill>
                <a:effectLst/>
                <a:highlight>
                  <a:srgbClr val="FFFFFF"/>
                </a:highlight>
                <a:latin typeface="-apple-system"/>
              </a:rPr>
              <a:t>Altered mental status/deteriorating level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Seizures</a:t>
            </a:r>
          </a:p>
          <a:p>
            <a:pPr algn="l">
              <a:buFont typeface="Arial" panose="020B0604020202020204" pitchFamily="34" charset="0"/>
              <a:buChar char="•"/>
            </a:pPr>
            <a:r>
              <a:rPr lang="en-US" b="0" i="0" dirty="0">
                <a:solidFill>
                  <a:srgbClr val="212529"/>
                </a:solidFill>
                <a:effectLst/>
                <a:highlight>
                  <a:srgbClr val="FFFFFF"/>
                </a:highlight>
                <a:latin typeface="-apple-system"/>
              </a:rPr>
              <a:t>Cushing’s triad, which is a widened pulse pressure, bradycardia, and irregular respirations (also known as Cheyne–Stokes respirations, consisting of periods of slow, deep breaths followed by periods of apnea)</a:t>
            </a:r>
            <a:r>
              <a:rPr lang="en-US" b="0" i="0" baseline="30000" dirty="0">
                <a:solidFill>
                  <a:srgbClr val="212529"/>
                </a:solidFill>
                <a:effectLst/>
                <a:highlight>
                  <a:srgbClr val="FFFFFF"/>
                </a:highlight>
                <a:latin typeface="-apple-system"/>
              </a:rPr>
              <a:t>63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Signs and symptoms related to ongoing herniation include:</a:t>
            </a:r>
          </a:p>
          <a:p>
            <a:pPr algn="l">
              <a:buFont typeface="Arial" panose="020B0604020202020204" pitchFamily="34" charset="0"/>
              <a:buChar char="•"/>
            </a:pPr>
            <a:r>
              <a:rPr lang="en-US" b="0" i="0" dirty="0">
                <a:solidFill>
                  <a:srgbClr val="212529"/>
                </a:solidFill>
                <a:effectLst/>
                <a:highlight>
                  <a:srgbClr val="FFFFFF"/>
                </a:highlight>
                <a:latin typeface="-apple-system"/>
              </a:rPr>
              <a:t>Unilateral pupillary dilation (a blown or fixed pupils that does not react to light)</a:t>
            </a:r>
          </a:p>
          <a:p>
            <a:pPr algn="l">
              <a:buFont typeface="Arial" panose="020B0604020202020204" pitchFamily="34" charset="0"/>
              <a:buChar char="•"/>
            </a:pPr>
            <a:r>
              <a:rPr lang="en-US" b="0" i="0" dirty="0">
                <a:solidFill>
                  <a:srgbClr val="212529"/>
                </a:solidFill>
                <a:effectLst/>
                <a:highlight>
                  <a:srgbClr val="FFFFFF"/>
                </a:highlight>
                <a:latin typeface="-apple-system"/>
              </a:rPr>
              <a:t>Focal neurologic signs (often weakness or paralysis)</a:t>
            </a:r>
          </a:p>
          <a:p>
            <a:pPr algn="l">
              <a:buFont typeface="Arial" panose="020B0604020202020204" pitchFamily="34" charset="0"/>
              <a:buChar char="•"/>
            </a:pPr>
            <a:r>
              <a:rPr lang="en-US" b="0" i="0" dirty="0">
                <a:solidFill>
                  <a:srgbClr val="212529"/>
                </a:solidFill>
                <a:effectLst/>
                <a:highlight>
                  <a:srgbClr val="FFFFFF"/>
                </a:highlight>
                <a:latin typeface="-apple-system"/>
              </a:rPr>
              <a:t>Acute loss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Abnormal body posturing, a characteristic positioning of the limbs, indicative of severe brain damage (decerebrate or decorticate posturing)</a:t>
            </a:r>
            <a:r>
              <a:rPr lang="en-US" b="0" i="0" baseline="30000" dirty="0">
                <a:solidFill>
                  <a:srgbClr val="212529"/>
                </a:solidFill>
                <a:effectLst/>
                <a:highlight>
                  <a:srgbClr val="FFFFFF"/>
                </a:highlight>
                <a:latin typeface="-apple-system"/>
              </a:rPr>
              <a:t>64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Signs of impending brain herniation must be addressed as soon as possible and are an indication for urgent evacuation to a higher level of medical care.</a:t>
            </a:r>
          </a:p>
          <a:p>
            <a:pPr algn="l"/>
            <a:r>
              <a:rPr lang="en-US" b="0" i="0" dirty="0">
                <a:solidFill>
                  <a:srgbClr val="212529"/>
                </a:solidFill>
                <a:effectLst/>
                <a:highlight>
                  <a:srgbClr val="FFFFFF"/>
                </a:highlight>
                <a:latin typeface="-apple-system"/>
              </a:rPr>
              <a:t>More advanced treatments and interventions are addressed in the Tactical Evacuation (TACEVAC) phase of Tactical Combat Casualty Care (TCCC).</a:t>
            </a:r>
          </a:p>
          <a:p>
            <a:pPr algn="l"/>
            <a:r>
              <a:rPr lang="en-US" b="0" i="0" dirty="0">
                <a:solidFill>
                  <a:srgbClr val="212529"/>
                </a:solidFill>
                <a:effectLst/>
                <a:highlight>
                  <a:srgbClr val="FFFFFF"/>
                </a:highlight>
                <a:latin typeface="-apple-system"/>
              </a:rPr>
              <a:t>The level of evidence supporting the guidance for the identification of impending cerebral herniation is based on retrospective observational registry studies.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15</a:t>
            </a:fld>
            <a:endParaRPr lang="en-US"/>
          </a:p>
        </p:txBody>
      </p:sp>
    </p:spTree>
    <p:extLst>
      <p:ext uri="{BB962C8B-B14F-4D97-AF65-F5344CB8AC3E}">
        <p14:creationId xmlns:p14="http://schemas.microsoft.com/office/powerpoint/2010/main" val="418323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Hypertonic saline is a hyperosmolar therapy that is used in traumatic brain injury to reduce intracranial pressure.</a:t>
            </a:r>
            <a:r>
              <a:rPr lang="en-US" b="0" i="0" baseline="30000" dirty="0">
                <a:solidFill>
                  <a:srgbClr val="212529"/>
                </a:solidFill>
                <a:effectLst/>
                <a:highlight>
                  <a:srgbClr val="FFFFFF"/>
                </a:highlight>
                <a:latin typeface="-apple-system"/>
              </a:rPr>
              <a:t>65</a:t>
            </a:r>
            <a:r>
              <a:rPr lang="en-US" b="0" i="0" dirty="0">
                <a:solidFill>
                  <a:srgbClr val="212529"/>
                </a:solidFill>
                <a:effectLst/>
                <a:highlight>
                  <a:srgbClr val="FFFFFF"/>
                </a:highlight>
                <a:latin typeface="-apple-system"/>
              </a:rPr>
              <a:t> Currently, there are three primary indications for its use: hyponatremia, volume resuscitation, and brain injury.</a:t>
            </a:r>
            <a:r>
              <a:rPr lang="en-US" b="0" i="0" baseline="30000" dirty="0">
                <a:solidFill>
                  <a:srgbClr val="212529"/>
                </a:solidFill>
                <a:effectLst/>
                <a:highlight>
                  <a:srgbClr val="FFFFFF"/>
                </a:highlight>
                <a:latin typeface="-apple-system"/>
              </a:rPr>
              <a:t>66</a:t>
            </a:r>
            <a:r>
              <a:rPr lang="en-US" b="0" i="0" dirty="0">
                <a:solidFill>
                  <a:srgbClr val="212529"/>
                </a:solidFill>
                <a:effectLst/>
                <a:highlight>
                  <a:srgbClr val="FFFFFF"/>
                </a:highlight>
                <a:latin typeface="-apple-system"/>
              </a:rPr>
              <a:t> More specifically, in brain injury, the indication for using hypertonic saline is the presence of any of the signs of increased intracranial pressure or suspicion of impending cerebral herniation. </a:t>
            </a:r>
          </a:p>
          <a:p>
            <a:pPr algn="l"/>
            <a:r>
              <a:rPr lang="en-US" b="0" i="0" dirty="0">
                <a:solidFill>
                  <a:srgbClr val="212529"/>
                </a:solidFill>
                <a:effectLst/>
                <a:highlight>
                  <a:srgbClr val="FFFFFF"/>
                </a:highlight>
                <a:latin typeface="-apple-system"/>
              </a:rPr>
              <a:t>Contraindications include hypersensitivity and infusion reactions, but there are several relative contraindications that may be outweighed by the need to treat the elevated ICP or prevent cerebral herniation. Those include a history of cardiac disease, heart failure, some endocrine disorders, and electrolyte imbalances.</a:t>
            </a:r>
            <a:r>
              <a:rPr lang="en-US" b="0" i="0" baseline="30000" dirty="0">
                <a:solidFill>
                  <a:srgbClr val="212529"/>
                </a:solidFill>
                <a:effectLst/>
                <a:highlight>
                  <a:srgbClr val="FFFFFF"/>
                </a:highlight>
                <a:latin typeface="-apple-system"/>
              </a:rPr>
              <a:t>67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mechanism of action, as it relates to ICP, is to reduce cerebral edema by establishing an osmotic gradient in the brain that facilitates a reduction in pressure as fluid in the interstitial spaces is offloaded.</a:t>
            </a:r>
            <a:r>
              <a:rPr lang="en-US" b="0" i="0" baseline="30000" dirty="0">
                <a:solidFill>
                  <a:srgbClr val="212529"/>
                </a:solidFill>
                <a:effectLst/>
                <a:highlight>
                  <a:srgbClr val="FFFFFF"/>
                </a:highlight>
                <a:latin typeface="-apple-system"/>
              </a:rPr>
              <a:t>68,69,70</a:t>
            </a:r>
            <a:r>
              <a:rPr lang="en-US" b="0" i="0" dirty="0">
                <a:solidFill>
                  <a:srgbClr val="212529"/>
                </a:solidFill>
                <a:effectLst/>
                <a:highlight>
                  <a:srgbClr val="FFFFFF"/>
                </a:highlight>
                <a:latin typeface="-apple-system"/>
              </a:rPr>
              <a:t> The duration of action varies but is likely about 3 hours.</a:t>
            </a:r>
            <a:r>
              <a:rPr lang="en-US" b="0" i="0" baseline="30000" dirty="0">
                <a:solidFill>
                  <a:srgbClr val="212529"/>
                </a:solidFill>
                <a:effectLst/>
                <a:highlight>
                  <a:srgbClr val="FFFFFF"/>
                </a:highlight>
                <a:latin typeface="-apple-system"/>
              </a:rPr>
              <a:t>71,72</a:t>
            </a:r>
            <a:r>
              <a:rPr lang="en-US" b="0" i="0" dirty="0">
                <a:solidFill>
                  <a:srgbClr val="212529"/>
                </a:solidFill>
                <a:effectLst/>
                <a:highlight>
                  <a:srgbClr val="FFFFFF"/>
                </a:highlight>
                <a:latin typeface="-apple-system"/>
              </a:rPr>
              <a:t> </a:t>
            </a:r>
          </a:p>
          <a:p>
            <a:pPr algn="l"/>
            <a:r>
              <a:rPr lang="en-US" b="0" i="0" dirty="0">
                <a:solidFill>
                  <a:srgbClr val="212529"/>
                </a:solidFill>
                <a:effectLst/>
                <a:highlight>
                  <a:srgbClr val="FFFFFF"/>
                </a:highlight>
                <a:latin typeface="-apple-system"/>
              </a:rPr>
              <a:t>The TCCC Guidelines, in the Tactical Evacuation Care section, outline the method of administration in the Tactical Evacuation Care Basic Management Plan as administering 250 ml of 3 or 5% hypertonic saline via IV/IO bolus.</a:t>
            </a:r>
            <a:r>
              <a:rPr lang="en-US" b="0" i="0" baseline="30000" dirty="0">
                <a:solidFill>
                  <a:srgbClr val="212529"/>
                </a:solidFill>
                <a:effectLst/>
                <a:highlight>
                  <a:srgbClr val="FFFFFF"/>
                </a:highlight>
                <a:latin typeface="-apple-system"/>
              </a:rPr>
              <a:t>73</a:t>
            </a:r>
            <a:r>
              <a:rPr lang="en-US" b="0" i="0" dirty="0">
                <a:solidFill>
                  <a:srgbClr val="212529"/>
                </a:solidFill>
                <a:effectLst/>
                <a:highlight>
                  <a:srgbClr val="FFFFFF"/>
                </a:highlight>
                <a:latin typeface="-apple-system"/>
              </a:rPr>
              <a:t> The JTS clinical practice guidelines indicate the bolus should occur over about 20 minutes and can be repeated every 3 hours, as needed.</a:t>
            </a:r>
            <a:r>
              <a:rPr lang="en-US" b="0" i="0" baseline="30000" dirty="0">
                <a:solidFill>
                  <a:srgbClr val="212529"/>
                </a:solidFill>
                <a:effectLst/>
                <a:highlight>
                  <a:srgbClr val="FFFFFF"/>
                </a:highlight>
                <a:latin typeface="-apple-system"/>
              </a:rPr>
              <a:t>74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So, 23.4% hypertonic saline is an attractive option because it has a lighter weight (80g) and pack volume (55cm</a:t>
            </a:r>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and it provides a similar osmotic load per dose.</a:t>
            </a:r>
            <a:r>
              <a:rPr lang="en-US" b="0" i="0" baseline="30000" dirty="0">
                <a:solidFill>
                  <a:srgbClr val="212529"/>
                </a:solidFill>
                <a:effectLst/>
                <a:highlight>
                  <a:srgbClr val="FFFFFF"/>
                </a:highlight>
                <a:latin typeface="-apple-system"/>
              </a:rPr>
              <a:t>75</a:t>
            </a:r>
            <a:r>
              <a:rPr lang="en-US" b="0" i="0" dirty="0">
                <a:solidFill>
                  <a:srgbClr val="212529"/>
                </a:solidFill>
                <a:effectLst/>
                <a:highlight>
                  <a:srgbClr val="FFFFFF"/>
                </a:highlight>
                <a:latin typeface="-apple-system"/>
              </a:rPr>
              <a:t> This more concentrated dose is administered as a 30 mL slow IV/IO push over 10 minutes followed by a saline flush and can be repeated in 20 minutes if no response (max 2 doses). </a:t>
            </a:r>
          </a:p>
          <a:p>
            <a:pPr algn="l"/>
            <a:r>
              <a:rPr lang="en-US" b="0" i="0" dirty="0">
                <a:solidFill>
                  <a:srgbClr val="212529"/>
                </a:solidFill>
                <a:effectLst/>
                <a:highlight>
                  <a:srgbClr val="FFFFFF"/>
                </a:highlight>
                <a:latin typeface="-apple-system"/>
              </a:rPr>
              <a:t>Of course, the other treatments for increased ICP, like elevating the casualty’s head 30 degrees if the patient is not in shock and tactically feasible, using supplemental oxygen to keep the SpO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&gt;90%, and ventilating the casualty to maintain an EtCO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from 25-30mmHg, should also be done concurrently with the administration of the hypertonic saline.</a:t>
            </a:r>
          </a:p>
          <a:p>
            <a:pPr algn="l"/>
            <a:r>
              <a:rPr lang="en-US" b="0" i="0" dirty="0">
                <a:solidFill>
                  <a:srgbClr val="212529"/>
                </a:solidFill>
                <a:effectLst/>
                <a:highlight>
                  <a:srgbClr val="FFFFFF"/>
                </a:highlight>
                <a:latin typeface="-apple-system"/>
              </a:rPr>
              <a:t>Hyperventilation at 20 breaths per minute is recommended to attain the EtCO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goal, unless signs of impending herniation are present, in which case the rate can be higher for a short period of time.</a:t>
            </a:r>
          </a:p>
          <a:p>
            <a:pPr algn="l"/>
            <a:r>
              <a:rPr lang="en-US" b="0" i="0" dirty="0">
                <a:solidFill>
                  <a:srgbClr val="212529"/>
                </a:solidFill>
                <a:effectLst/>
                <a:highlight>
                  <a:srgbClr val="FFFFFF"/>
                </a:highlight>
                <a:latin typeface="-apple-system"/>
              </a:rPr>
              <a:t>The level of evidence supporting the guidance for the use of hypertonic saline in increased ICP treatment is based on retrospective descriptions and expert opinions.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16</a:t>
            </a:fld>
            <a:endParaRPr lang="en-US"/>
          </a:p>
        </p:txBody>
      </p:sp>
    </p:spTree>
    <p:extLst>
      <p:ext uri="{BB962C8B-B14F-4D97-AF65-F5344CB8AC3E}">
        <p14:creationId xmlns:p14="http://schemas.microsoft.com/office/powerpoint/2010/main" val="1415060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Although the focus of this module is on head injuries in the Tactical Field Care setting, as Combat Paramedics and Providers you may also be involved in more prolonged field care settings and/or in the Tactical Evacuation Care phase of casualty management. So, as a quick introduction, it might be helpful to understand the TCCC Guidelines for TBI in the evacuation phase:</a:t>
            </a:r>
            <a:r>
              <a:rPr lang="en-US" b="0" i="0" baseline="30000" dirty="0">
                <a:solidFill>
                  <a:srgbClr val="212529"/>
                </a:solidFill>
                <a:effectLst/>
                <a:highlight>
                  <a:srgbClr val="FFFFFF"/>
                </a:highlight>
                <a:latin typeface="-apple-system"/>
              </a:rPr>
              <a:t>56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Casualties with moderate/severe TBI should be monitored for:</a:t>
            </a:r>
          </a:p>
          <a:p>
            <a:pPr algn="l">
              <a:buFont typeface="Arial" panose="020B0604020202020204" pitchFamily="34" charset="0"/>
              <a:buChar char="•"/>
            </a:pPr>
            <a:r>
              <a:rPr lang="en-US" b="0" i="0" dirty="0">
                <a:solidFill>
                  <a:srgbClr val="212529"/>
                </a:solidFill>
                <a:effectLst/>
                <a:highlight>
                  <a:srgbClr val="FFFFFF"/>
                </a:highlight>
                <a:latin typeface="-apple-system"/>
              </a:rPr>
              <a:t>Decreases in level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Pupillary dilation</a:t>
            </a:r>
          </a:p>
          <a:p>
            <a:pPr algn="l">
              <a:buFont typeface="Arial" panose="020B0604020202020204" pitchFamily="34" charset="0"/>
              <a:buChar char="•"/>
            </a:pPr>
            <a:r>
              <a:rPr lang="en-US" b="0" i="0" dirty="0">
                <a:solidFill>
                  <a:srgbClr val="212529"/>
                </a:solidFill>
                <a:effectLst/>
                <a:highlight>
                  <a:srgbClr val="FFFFFF"/>
                </a:highlight>
                <a:latin typeface="-apple-system"/>
              </a:rPr>
              <a:t>SBP (maintain 100-110mmHg)</a:t>
            </a:r>
          </a:p>
          <a:p>
            <a:pPr algn="l">
              <a:buFont typeface="Arial" panose="020B0604020202020204" pitchFamily="34" charset="0"/>
              <a:buChar char="•"/>
            </a:pPr>
            <a:r>
              <a:rPr lang="en-US" b="0" i="0" dirty="0">
                <a:solidFill>
                  <a:srgbClr val="212529"/>
                </a:solidFill>
                <a:effectLst/>
                <a:highlight>
                  <a:srgbClr val="FFFFFF"/>
                </a:highlight>
                <a:latin typeface="-apple-system"/>
              </a:rPr>
              <a:t>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sat &gt; 90</a:t>
            </a:r>
          </a:p>
          <a:p>
            <a:pPr algn="l">
              <a:buFont typeface="Arial" panose="020B0604020202020204" pitchFamily="34" charset="0"/>
              <a:buChar char="•"/>
            </a:pPr>
            <a:r>
              <a:rPr lang="en-US" b="0" i="0" dirty="0">
                <a:solidFill>
                  <a:srgbClr val="212529"/>
                </a:solidFill>
                <a:effectLst/>
                <a:highlight>
                  <a:srgbClr val="FFFFFF"/>
                </a:highlight>
                <a:latin typeface="-apple-system"/>
              </a:rPr>
              <a:t>Hypothermia</a:t>
            </a:r>
          </a:p>
          <a:p>
            <a:pPr algn="l">
              <a:buFont typeface="Arial" panose="020B0604020202020204" pitchFamily="34" charset="0"/>
              <a:buChar char="•"/>
            </a:pPr>
            <a:r>
              <a:rPr lang="en-US" b="0" i="0" dirty="0">
                <a:solidFill>
                  <a:srgbClr val="212529"/>
                </a:solidFill>
                <a:effectLst/>
                <a:highlight>
                  <a:srgbClr val="FFFFFF"/>
                </a:highlight>
                <a:latin typeface="-apple-system"/>
              </a:rPr>
              <a:t>End-tidal 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(If capnography is available, maintain between 32-38 mmHg)</a:t>
            </a:r>
          </a:p>
          <a:p>
            <a:pPr algn="l">
              <a:buFont typeface="Arial" panose="020B0604020202020204" pitchFamily="34" charset="0"/>
              <a:buChar char="•"/>
            </a:pPr>
            <a:r>
              <a:rPr lang="en-US" b="0" i="0" dirty="0">
                <a:solidFill>
                  <a:srgbClr val="212529"/>
                </a:solidFill>
                <a:effectLst/>
                <a:highlight>
                  <a:srgbClr val="FFFFFF"/>
                </a:highlight>
                <a:latin typeface="-apple-system"/>
              </a:rPr>
              <a:t>Penetrating head trauma (if present, administer antibiotics)</a:t>
            </a:r>
          </a:p>
          <a:p>
            <a:pPr algn="l">
              <a:buFont typeface="Arial" panose="020B0604020202020204" pitchFamily="34" charset="0"/>
              <a:buChar char="•"/>
            </a:pPr>
            <a:r>
              <a:rPr lang="en-US" b="0" i="0" dirty="0">
                <a:solidFill>
                  <a:srgbClr val="212529"/>
                </a:solidFill>
                <a:effectLst/>
                <a:highlight>
                  <a:srgbClr val="FFFFFF"/>
                </a:highlight>
                <a:latin typeface="-apple-system"/>
              </a:rPr>
              <a:t>Assume a spinal (neck) injury until cleared.</a:t>
            </a:r>
          </a:p>
          <a:p>
            <a:pPr algn="l"/>
            <a:r>
              <a:rPr lang="en-US" b="0" i="0" dirty="0">
                <a:solidFill>
                  <a:srgbClr val="212529"/>
                </a:solidFill>
                <a:effectLst/>
                <a:highlight>
                  <a:srgbClr val="FFFFFF"/>
                </a:highlight>
                <a:latin typeface="-apple-system"/>
              </a:rPr>
              <a:t>Unilateral pupillary dilation accompanied by a decreased level of consciousness may signify impending cerebral herniation; if these signs occur, take the following actions to decrease intracranial pressure:</a:t>
            </a:r>
          </a:p>
          <a:p>
            <a:pPr algn="l">
              <a:buFont typeface="Arial" panose="020B0604020202020204" pitchFamily="34" charset="0"/>
              <a:buChar char="•"/>
            </a:pPr>
            <a:r>
              <a:rPr lang="en-US" b="0" i="0" dirty="0">
                <a:solidFill>
                  <a:srgbClr val="212529"/>
                </a:solidFill>
                <a:effectLst/>
                <a:highlight>
                  <a:srgbClr val="FFFFFF"/>
                </a:highlight>
                <a:latin typeface="-apple-system"/>
              </a:rPr>
              <a:t>Administer 250 ml of 3 or 5% hypertonic saline IV/IO bolus or 30 ml 23.4% hypertonic saline slow IV/IO push</a:t>
            </a:r>
          </a:p>
          <a:p>
            <a:pPr algn="l">
              <a:buFont typeface="Arial" panose="020B0604020202020204" pitchFamily="34" charset="0"/>
              <a:buChar char="•"/>
            </a:pPr>
            <a:r>
              <a:rPr lang="en-US" b="0" i="0" dirty="0">
                <a:solidFill>
                  <a:srgbClr val="212529"/>
                </a:solidFill>
                <a:effectLst/>
                <a:highlight>
                  <a:srgbClr val="FFFFFF"/>
                </a:highlight>
                <a:latin typeface="-apple-system"/>
              </a:rPr>
              <a:t>Elevate the casualty’s head 30 degrees</a:t>
            </a:r>
          </a:p>
          <a:p>
            <a:pPr algn="l">
              <a:buFont typeface="Arial" panose="020B0604020202020204" pitchFamily="34" charset="0"/>
              <a:buChar char="•"/>
            </a:pPr>
            <a:r>
              <a:rPr lang="en-US" b="0" i="0" dirty="0">
                <a:solidFill>
                  <a:srgbClr val="212529"/>
                </a:solidFill>
                <a:effectLst/>
                <a:highlight>
                  <a:srgbClr val="FFFFFF"/>
                </a:highlight>
                <a:latin typeface="-apple-system"/>
              </a:rPr>
              <a:t>Hyperventilate the casualty to a respiratory rate of 20 breaths/minute</a:t>
            </a:r>
          </a:p>
          <a:p>
            <a:pPr algn="l">
              <a:buFont typeface="Arial" panose="020B0604020202020204" pitchFamily="34" charset="0"/>
              <a:buChar char="•"/>
            </a:pPr>
            <a:r>
              <a:rPr lang="en-US" b="0" i="0" dirty="0">
                <a:solidFill>
                  <a:srgbClr val="212529"/>
                </a:solidFill>
                <a:effectLst/>
                <a:highlight>
                  <a:srgbClr val="FFFFFF"/>
                </a:highlight>
                <a:latin typeface="-apple-system"/>
              </a:rPr>
              <a:t>Capnography should be used to maintain the end-tidal CO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between 32-38 mmHg</a:t>
            </a:r>
          </a:p>
          <a:p>
            <a:pPr algn="l">
              <a:buFont typeface="Arial" panose="020B0604020202020204" pitchFamily="34" charset="0"/>
              <a:buChar char="•"/>
            </a:pPr>
            <a:r>
              <a:rPr lang="en-US" b="0" i="0" dirty="0">
                <a:solidFill>
                  <a:srgbClr val="212529"/>
                </a:solidFill>
                <a:effectLst/>
                <a:highlight>
                  <a:srgbClr val="FFFFFF"/>
                </a:highlight>
                <a:latin typeface="-apple-system"/>
              </a:rPr>
              <a:t>The highest oxygen concentration (FIO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possible should be used for hyperventilation</a:t>
            </a:r>
          </a:p>
          <a:p>
            <a:pPr algn="l">
              <a:buFont typeface="Arial" panose="020B0604020202020204" pitchFamily="34" charset="0"/>
              <a:buChar char="•"/>
            </a:pPr>
            <a:r>
              <a:rPr lang="en-US" b="0" i="0" dirty="0">
                <a:solidFill>
                  <a:srgbClr val="212529"/>
                </a:solidFill>
                <a:effectLst/>
                <a:highlight>
                  <a:srgbClr val="FFFFFF"/>
                </a:highlight>
                <a:latin typeface="-apple-system"/>
              </a:rPr>
              <a:t>Do not hyperventilate the casualty unless signs of impending herniation are present. Casualties may be hyperventilated with oxygen using the bag valve mask technique</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17</a:t>
            </a:fld>
            <a:endParaRPr lang="en-US"/>
          </a:p>
        </p:txBody>
      </p:sp>
    </p:spTree>
    <p:extLst>
      <p:ext uri="{BB962C8B-B14F-4D97-AF65-F5344CB8AC3E}">
        <p14:creationId xmlns:p14="http://schemas.microsoft.com/office/powerpoint/2010/main" val="342817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identification of head injuries and the forces that cause them have been very well studied in both civilian and military settings, and are well accepted by academia, professional organizations, and subject matter experts alike.</a:t>
            </a:r>
          </a:p>
          <a:p>
            <a:pPr algn="l"/>
            <a:r>
              <a:rPr lang="en-US" b="0" i="0" dirty="0">
                <a:solidFill>
                  <a:srgbClr val="212529"/>
                </a:solidFill>
                <a:effectLst/>
                <a:highlight>
                  <a:srgbClr val="FFFFFF"/>
                </a:highlight>
                <a:latin typeface="-apple-system"/>
              </a:rPr>
              <a:t>The use of the MACE 2 form for establishing a baseline and determining the likely degree of injury has not been studied in depth, to date. But the individual sections of the evaluation and their significance has been established in other non-combat settings and is supported by a fair degree of supporting evidence.</a:t>
            </a:r>
            <a:r>
              <a:rPr lang="en-US" b="0" i="0" baseline="30000" dirty="0">
                <a:solidFill>
                  <a:srgbClr val="212529"/>
                </a:solidFill>
                <a:effectLst/>
                <a:highlight>
                  <a:srgbClr val="FFFFFF"/>
                </a:highlight>
                <a:latin typeface="-apple-system"/>
              </a:rPr>
              <a:t>77,78,79</a:t>
            </a:r>
            <a:r>
              <a:rPr lang="en-US" b="0" i="0" dirty="0">
                <a:solidFill>
                  <a:srgbClr val="212529"/>
                </a:solidFill>
                <a:effectLst/>
                <a:highlight>
                  <a:srgbClr val="FFFFFF"/>
                </a:highlight>
                <a:latin typeface="-apple-system"/>
              </a:rPr>
              <a:t> The original MACE process was reviewed in combat settings and it was established that the findings are less reliable if the exam is administered more than 12 hours after the event.</a:t>
            </a:r>
            <a:r>
              <a:rPr lang="en-US" b="0" i="0" baseline="30000" dirty="0">
                <a:solidFill>
                  <a:srgbClr val="212529"/>
                </a:solidFill>
                <a:effectLst/>
                <a:highlight>
                  <a:srgbClr val="FFFFFF"/>
                </a:highlight>
                <a:latin typeface="-apple-system"/>
              </a:rPr>
              <a:t>80</a:t>
            </a:r>
            <a:r>
              <a:rPr lang="en-US" b="0" i="0" dirty="0">
                <a:solidFill>
                  <a:srgbClr val="212529"/>
                </a:solidFill>
                <a:effectLst/>
                <a:highlight>
                  <a:srgbClr val="FFFFFF"/>
                </a:highlight>
                <a:latin typeface="-apple-system"/>
              </a:rPr>
              <a:t> Overall, the level of supporting evidence is low to moderate. </a:t>
            </a:r>
          </a:p>
          <a:p>
            <a:pPr algn="l"/>
            <a:r>
              <a:rPr lang="en-US" b="0" i="0" dirty="0">
                <a:solidFill>
                  <a:srgbClr val="212529"/>
                </a:solidFill>
                <a:effectLst/>
                <a:highlight>
                  <a:srgbClr val="FFFFFF"/>
                </a:highlight>
                <a:latin typeface="-apple-system"/>
              </a:rPr>
              <a:t>The basic management of suspected head injuries draws from a multitude of civilian and several military studies and involves varying levels of evidence supporting each of the recommended actions to be taken during the overall course of treatment. So, although some areas have less robust information, the overall level of supporting evidence is moderate to high.</a:t>
            </a:r>
          </a:p>
          <a:p>
            <a:pPr algn="l"/>
            <a:r>
              <a:rPr lang="en-US" b="0" i="0" dirty="0">
                <a:solidFill>
                  <a:srgbClr val="212529"/>
                </a:solidFill>
                <a:effectLst/>
                <a:highlight>
                  <a:srgbClr val="FFFFFF"/>
                </a:highlight>
                <a:latin typeface="-apple-system"/>
              </a:rPr>
              <a:t>The identification of impending cerebral herniation has been well-studied over the years, and there is no difference between the signs and symptoms noted in civilian trauma victims and military trauma casualties. The overall level of evidence to support the recommendations for identification and monitoring of cerebral herniation is moderate to high.</a:t>
            </a:r>
          </a:p>
          <a:p>
            <a:pPr algn="l"/>
            <a:r>
              <a:rPr lang="en-US" b="0" i="0" dirty="0">
                <a:solidFill>
                  <a:srgbClr val="212529"/>
                </a:solidFill>
                <a:effectLst/>
                <a:highlight>
                  <a:srgbClr val="FFFFFF"/>
                </a:highlight>
                <a:latin typeface="-apple-system"/>
              </a:rPr>
              <a:t>Several studies have looked at the use of hypertonic saline as part of the management plan for controlling increased intracerebral pressure, although few of them have been in the military setting and/or prehospital trauma setting, with more research having been accomplished in the inpatient setting. Subject matter opinion is that the lessons learned in the hospital should translate to comparable results in the prehospital setting. So, the overall level of supporting evidence is based on subject expert opinion and retrospective descriptive studies, resulting in a low to moderate level of confidence.</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18</a:t>
            </a:fld>
            <a:endParaRPr lang="en-US"/>
          </a:p>
        </p:txBody>
      </p:sp>
    </p:spTree>
    <p:extLst>
      <p:ext uri="{BB962C8B-B14F-4D97-AF65-F5344CB8AC3E}">
        <p14:creationId xmlns:p14="http://schemas.microsoft.com/office/powerpoint/2010/main" val="24619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61</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A:</a:t>
            </a:r>
            <a:r>
              <a:rPr lang="en-US" b="0" i="0" dirty="0">
                <a:solidFill>
                  <a:srgbClr val="212529"/>
                </a:solidFill>
                <a:effectLst/>
                <a:highlight>
                  <a:srgbClr val="FFFFFF"/>
                </a:highlight>
                <a:latin typeface="-apple-system"/>
              </a:rPr>
              <a:t> recommendation based on evidence from multiple randomized trials or meta-analyses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B:</a:t>
            </a:r>
            <a:r>
              <a:rPr lang="en-US" b="0" i="0" dirty="0">
                <a:solidFill>
                  <a:srgbClr val="212529"/>
                </a:solidFill>
                <a:effectLst/>
                <a:highlight>
                  <a:srgbClr val="FFFFFF"/>
                </a:highlight>
                <a:latin typeface="-apple-system"/>
              </a:rPr>
              <a:t> recommendation based on evidence from a single randomized trial or nonrandomized studies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C:</a:t>
            </a:r>
            <a:r>
              <a:rPr lang="en-US" b="0" i="0" dirty="0">
                <a:solidFill>
                  <a:srgbClr val="212529"/>
                </a:solidFill>
                <a:effectLst/>
                <a:highlight>
                  <a:srgbClr val="FFFFFF"/>
                </a:highlight>
                <a:latin typeface="-apple-system"/>
              </a:rPr>
              <a:t>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62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19</a:t>
            </a:fld>
            <a:endParaRPr lang="en-US"/>
          </a:p>
        </p:txBody>
      </p:sp>
    </p:spTree>
    <p:extLst>
      <p:ext uri="{BB962C8B-B14F-4D97-AF65-F5344CB8AC3E}">
        <p14:creationId xmlns:p14="http://schemas.microsoft.com/office/powerpoint/2010/main" val="179186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Module 13, we will discuss the assessment and treatment of casualties with suspected head injuries.</a:t>
            </a:r>
          </a:p>
          <a:p>
            <a:pPr algn="l"/>
            <a:r>
              <a:rPr lang="en-US" b="0" i="0" dirty="0">
                <a:solidFill>
                  <a:srgbClr val="212529"/>
                </a:solidFill>
                <a:effectLst/>
                <a:highlight>
                  <a:srgbClr val="FFFFFF"/>
                </a:highlight>
                <a:latin typeface="-apple-system"/>
              </a:rPr>
              <a:t>As a Combat Paramedic/Provider (CPP), it is important that you understand the roles and responsibilities of the nonmedical personnel (All Service Members (ASM) and Combat Lifesaver (CLS), and Combat Medics/Corpsmen (CMC)) who may be assessing and providing care/assisting in the treatment of casualties with suspected head injuries in the prehospital environment.</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2</a:t>
            </a:fld>
            <a:endParaRPr lang="en-US"/>
          </a:p>
        </p:txBody>
      </p:sp>
    </p:spTree>
    <p:extLst>
      <p:ext uri="{BB962C8B-B14F-4D97-AF65-F5344CB8AC3E}">
        <p14:creationId xmlns:p14="http://schemas.microsoft.com/office/powerpoint/2010/main" val="1123466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We began by reviewing the signs and symptoms that are seen with head injuries and talked about the external forces that can cause those injuries.</a:t>
            </a:r>
          </a:p>
          <a:p>
            <a:pPr algn="l"/>
            <a:r>
              <a:rPr lang="en-US" b="0" i="0" dirty="0">
                <a:solidFill>
                  <a:srgbClr val="212529"/>
                </a:solidFill>
                <a:effectLst/>
                <a:highlight>
                  <a:srgbClr val="FFFFFF"/>
                </a:highlight>
                <a:latin typeface="-apple-system"/>
              </a:rPr>
              <a:t>We identified the indications for performing a Military Acute Concussive Evaluation 2 (MACE 2) for a casualty with a suspected head injury. And then, we discussed the progressive strategies and constraints for management of a suspected head injury.</a:t>
            </a:r>
          </a:p>
          <a:p>
            <a:pPr algn="l"/>
            <a:r>
              <a:rPr lang="en-US" b="0" i="0" dirty="0">
                <a:solidFill>
                  <a:srgbClr val="212529"/>
                </a:solidFill>
                <a:effectLst/>
                <a:highlight>
                  <a:srgbClr val="FFFFFF"/>
                </a:highlight>
                <a:latin typeface="-apple-system"/>
              </a:rPr>
              <a:t>After identifying the signs and symptoms of impending cerebral herniation, we talked about the indications, contraindications, and administration methods of hypertonic saline in suspected traumatic brain injury.</a:t>
            </a:r>
          </a:p>
          <a:p>
            <a:pPr algn="l"/>
            <a:r>
              <a:rPr lang="en-US" b="0" i="0" dirty="0">
                <a:solidFill>
                  <a:srgbClr val="212529"/>
                </a:solidFill>
                <a:effectLst/>
                <a:highlight>
                  <a:srgbClr val="FFFFFF"/>
                </a:highlight>
                <a:latin typeface="-apple-system"/>
              </a:rPr>
              <a:t>Lastly, we described the evidence supporting the strategies and recommendations for assessing and treating head injuries and suspected TBI.</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20</a:t>
            </a:fld>
            <a:endParaRPr lang="en-US"/>
          </a:p>
        </p:txBody>
      </p:sp>
    </p:spTree>
    <p:extLst>
      <p:ext uri="{BB962C8B-B14F-4D97-AF65-F5344CB8AC3E}">
        <p14:creationId xmlns:p14="http://schemas.microsoft.com/office/powerpoint/2010/main" val="274552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external forces can cause a head injury?</a:t>
            </a:r>
          </a:p>
          <a:p>
            <a:pPr algn="l">
              <a:buFont typeface="Arial" panose="020B0604020202020204" pitchFamily="34" charset="0"/>
              <a:buChar char="•"/>
            </a:pPr>
            <a:r>
              <a:rPr lang="en-US" b="0" i="0" dirty="0">
                <a:solidFill>
                  <a:srgbClr val="212529"/>
                </a:solidFill>
                <a:effectLst/>
                <a:highlight>
                  <a:srgbClr val="FFFFFF"/>
                </a:highlight>
                <a:latin typeface="-apple-system"/>
              </a:rPr>
              <a:t>Involvement in a vehicle blast event, collision, or rollover</a:t>
            </a:r>
          </a:p>
          <a:p>
            <a:pPr algn="l">
              <a:buFont typeface="Arial" panose="020B0604020202020204" pitchFamily="34" charset="0"/>
              <a:buChar char="•"/>
            </a:pPr>
            <a:r>
              <a:rPr lang="en-US" b="0" i="0" dirty="0">
                <a:solidFill>
                  <a:srgbClr val="212529"/>
                </a:solidFill>
                <a:effectLst/>
                <a:highlight>
                  <a:srgbClr val="FFFFFF"/>
                </a:highlight>
                <a:latin typeface="-apple-system"/>
              </a:rPr>
              <a:t>The presence within 50 METERS of a blast (inside or outside)</a:t>
            </a:r>
          </a:p>
          <a:p>
            <a:pPr algn="l">
              <a:buFont typeface="Arial" panose="020B0604020202020204" pitchFamily="34" charset="0"/>
              <a:buChar char="•"/>
            </a:pPr>
            <a:r>
              <a:rPr lang="en-US" b="0" i="0" dirty="0">
                <a:solidFill>
                  <a:srgbClr val="212529"/>
                </a:solidFill>
                <a:effectLst/>
                <a:highlight>
                  <a:srgbClr val="FFFFFF"/>
                </a:highlight>
                <a:latin typeface="-apple-system"/>
              </a:rPr>
              <a:t>A direct blow to the head or a fall</a:t>
            </a:r>
          </a:p>
          <a:p>
            <a:pPr algn="l">
              <a:buFont typeface="Arial" panose="020B0604020202020204" pitchFamily="34" charset="0"/>
              <a:buChar char="•"/>
            </a:pPr>
            <a:r>
              <a:rPr lang="en-US" b="0" i="0" dirty="0">
                <a:solidFill>
                  <a:srgbClr val="212529"/>
                </a:solidFill>
                <a:effectLst/>
                <a:highlight>
                  <a:srgbClr val="FFFFFF"/>
                </a:highlight>
                <a:latin typeface="-apple-system"/>
              </a:rPr>
              <a:t>Gunshot or shrapnel wound to the head, open skull fracture, or witnessed loss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Exposure to more than one blast event (the Service member’s commander will direct a medical evaluation)</a:t>
            </a:r>
          </a:p>
          <a:p>
            <a:pPr algn="l"/>
            <a:r>
              <a:rPr lang="en-US" b="1" i="0" dirty="0">
                <a:solidFill>
                  <a:srgbClr val="197278"/>
                </a:solidFill>
                <a:effectLst/>
                <a:highlight>
                  <a:srgbClr val="FFFFFF"/>
                </a:highlight>
                <a:latin typeface="-apple-system"/>
              </a:rPr>
              <a:t>What are the critical observations or red flags that may prompt urgent evacuation to a higher level of medical care for trauma casualties with a suspected head injury, in accordance with the Military Acute Concussive Evaluation 2 (MACE 2)?</a:t>
            </a:r>
          </a:p>
          <a:p>
            <a:pPr algn="l">
              <a:buFont typeface="Arial" panose="020B0604020202020204" pitchFamily="34" charset="0"/>
              <a:buChar char="•"/>
            </a:pPr>
            <a:r>
              <a:rPr lang="en-US" b="0" i="0" dirty="0">
                <a:solidFill>
                  <a:srgbClr val="212529"/>
                </a:solidFill>
                <a:effectLst/>
                <a:highlight>
                  <a:srgbClr val="FFFFFF"/>
                </a:highlight>
                <a:latin typeface="-apple-system"/>
              </a:rPr>
              <a:t>Deteriorating level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Double vision</a:t>
            </a:r>
          </a:p>
          <a:p>
            <a:pPr algn="l">
              <a:buFont typeface="Arial" panose="020B0604020202020204" pitchFamily="34" charset="0"/>
              <a:buChar char="•"/>
            </a:pPr>
            <a:r>
              <a:rPr lang="en-US" b="0" i="0" dirty="0">
                <a:solidFill>
                  <a:srgbClr val="212529"/>
                </a:solidFill>
                <a:effectLst/>
                <a:highlight>
                  <a:srgbClr val="FFFFFF"/>
                </a:highlight>
                <a:latin typeface="-apple-system"/>
              </a:rPr>
              <a:t>Increased restlessness; combative or agitated behavior</a:t>
            </a:r>
          </a:p>
          <a:p>
            <a:pPr algn="l">
              <a:buFont typeface="Arial" panose="020B0604020202020204" pitchFamily="34" charset="0"/>
              <a:buChar char="•"/>
            </a:pPr>
            <a:r>
              <a:rPr lang="en-US" b="0" i="0" dirty="0">
                <a:solidFill>
                  <a:srgbClr val="212529"/>
                </a:solidFill>
                <a:effectLst/>
                <a:highlight>
                  <a:srgbClr val="FFFFFF"/>
                </a:highlight>
                <a:latin typeface="-apple-system"/>
              </a:rPr>
              <a:t>Repeat vomiting</a:t>
            </a:r>
          </a:p>
          <a:p>
            <a:pPr algn="l">
              <a:buFont typeface="Arial" panose="020B0604020202020204" pitchFamily="34" charset="0"/>
              <a:buChar char="•"/>
            </a:pPr>
            <a:r>
              <a:rPr lang="en-US" b="0" i="0" dirty="0">
                <a:solidFill>
                  <a:srgbClr val="212529"/>
                </a:solidFill>
                <a:effectLst/>
                <a:highlight>
                  <a:srgbClr val="FFFFFF"/>
                </a:highlight>
                <a:latin typeface="-apple-system"/>
              </a:rPr>
              <a:t>Results from a structural brain injury detection device (if available)</a:t>
            </a:r>
          </a:p>
          <a:p>
            <a:pPr algn="l">
              <a:buFont typeface="Arial" panose="020B0604020202020204" pitchFamily="34" charset="0"/>
              <a:buChar char="•"/>
            </a:pPr>
            <a:r>
              <a:rPr lang="en-US" b="0" i="0" dirty="0">
                <a:solidFill>
                  <a:srgbClr val="212529"/>
                </a:solidFill>
                <a:effectLst/>
                <a:highlight>
                  <a:srgbClr val="FFFFFF"/>
                </a:highlight>
                <a:latin typeface="-apple-system"/>
              </a:rPr>
              <a:t>Seizures</a:t>
            </a:r>
          </a:p>
          <a:p>
            <a:pPr algn="l">
              <a:buFont typeface="Arial" panose="020B0604020202020204" pitchFamily="34" charset="0"/>
              <a:buChar char="•"/>
            </a:pPr>
            <a:r>
              <a:rPr lang="en-US" b="0" i="0" dirty="0">
                <a:solidFill>
                  <a:srgbClr val="212529"/>
                </a:solidFill>
                <a:effectLst/>
                <a:highlight>
                  <a:srgbClr val="FFFFFF"/>
                </a:highlight>
                <a:latin typeface="-apple-system"/>
              </a:rPr>
              <a:t>Weakness or tingling in arms or legs</a:t>
            </a:r>
          </a:p>
          <a:p>
            <a:pPr algn="l">
              <a:buFont typeface="Arial" panose="020B0604020202020204" pitchFamily="34" charset="0"/>
              <a:buChar char="•"/>
            </a:pPr>
            <a:r>
              <a:rPr lang="en-US" b="0" i="0" dirty="0">
                <a:solidFill>
                  <a:srgbClr val="212529"/>
                </a:solidFill>
                <a:effectLst/>
                <a:highlight>
                  <a:srgbClr val="FFFFFF"/>
                </a:highlight>
                <a:latin typeface="-apple-system"/>
              </a:rPr>
              <a:t>Severe or worsening headache</a:t>
            </a:r>
          </a:p>
          <a:p>
            <a:pPr algn="l"/>
            <a:r>
              <a:rPr lang="en-US" b="1" i="0" dirty="0">
                <a:solidFill>
                  <a:srgbClr val="197278"/>
                </a:solidFill>
                <a:effectLst/>
                <a:highlight>
                  <a:srgbClr val="FFFFFF"/>
                </a:highlight>
                <a:latin typeface="-apple-system"/>
              </a:rPr>
              <a:t>What is the goal of management for casualties with suspected head injuries/TBI in TFC?</a:t>
            </a:r>
          </a:p>
          <a:p>
            <a:pPr algn="l">
              <a:buFont typeface="Arial" panose="020B0604020202020204" pitchFamily="34" charset="0"/>
              <a:buChar char="•"/>
            </a:pPr>
            <a:r>
              <a:rPr lang="en-US" b="0" i="0" dirty="0">
                <a:solidFill>
                  <a:srgbClr val="212529"/>
                </a:solidFill>
                <a:effectLst/>
                <a:highlight>
                  <a:srgbClr val="FFFFFF"/>
                </a:highlight>
                <a:latin typeface="-apple-system"/>
              </a:rPr>
              <a:t>Prevention of secondary brain injury from hypotension and hypoxia</a:t>
            </a:r>
          </a:p>
          <a:p>
            <a:pPr algn="l"/>
            <a:r>
              <a:rPr lang="en-US" b="1" i="0" dirty="0">
                <a:solidFill>
                  <a:srgbClr val="197278"/>
                </a:solidFill>
                <a:effectLst/>
                <a:highlight>
                  <a:srgbClr val="FFFFFF"/>
                </a:highlight>
                <a:latin typeface="-apple-system"/>
              </a:rPr>
              <a:t>What are the methods of administration for Hypertonic Saline for a casualty with impending cerebral herniation?</a:t>
            </a:r>
          </a:p>
          <a:p>
            <a:pPr algn="l">
              <a:buFont typeface="Arial" panose="020B0604020202020204" pitchFamily="34" charset="0"/>
              <a:buChar char="•"/>
            </a:pPr>
            <a:r>
              <a:rPr lang="en-US" b="0" i="0" dirty="0">
                <a:solidFill>
                  <a:srgbClr val="212529"/>
                </a:solidFill>
                <a:effectLst/>
                <a:highlight>
                  <a:srgbClr val="FFFFFF"/>
                </a:highlight>
                <a:latin typeface="-apple-system"/>
              </a:rPr>
              <a:t>30 ml 23% hypertonic saline slow IV/IO push</a:t>
            </a:r>
          </a:p>
          <a:p>
            <a:pPr algn="l">
              <a:buFont typeface="Arial" panose="020B0604020202020204" pitchFamily="34" charset="0"/>
              <a:buChar char="•"/>
            </a:pPr>
            <a:r>
              <a:rPr lang="en-US" b="0" i="0" dirty="0">
                <a:solidFill>
                  <a:srgbClr val="212529"/>
                </a:solidFill>
                <a:effectLst/>
                <a:highlight>
                  <a:srgbClr val="FFFFFF"/>
                </a:highlight>
                <a:latin typeface="-apple-system"/>
              </a:rPr>
              <a:t>Administer 250 ml of 3% or 5% hypertonic saline IV/IO bolus OR</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21</a:t>
            </a:fld>
            <a:endParaRPr lang="en-US"/>
          </a:p>
        </p:txBody>
      </p:sp>
    </p:spTree>
    <p:extLst>
      <p:ext uri="{BB962C8B-B14F-4D97-AF65-F5344CB8AC3E}">
        <p14:creationId xmlns:p14="http://schemas.microsoft.com/office/powerpoint/2010/main" val="280814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C54844-1EF1-4FBB-BF02-4060E89FDCC8}" type="slidenum">
              <a:rPr lang="en-US" smtClean="0"/>
              <a:t>22</a:t>
            </a:fld>
            <a:endParaRPr lang="en-US"/>
          </a:p>
        </p:txBody>
      </p:sp>
    </p:spTree>
    <p:extLst>
      <p:ext uri="{BB962C8B-B14F-4D97-AF65-F5344CB8AC3E}">
        <p14:creationId xmlns:p14="http://schemas.microsoft.com/office/powerpoint/2010/main" val="2945430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Shaikh F, Waseem M. Head Trauma. [Updated 2021 Nov 7].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3"/>
              </a:rPr>
              <a:t>https://www.ncbi.nlm.nih.gov/books/NBK430854/</a:t>
            </a:r>
            <a:r>
              <a:rPr lang="en-US" b="0" i="0" dirty="0">
                <a:solidFill>
                  <a:srgbClr val="212529"/>
                </a:solidFill>
                <a:effectLst/>
                <a:highlight>
                  <a:srgbClr val="FFFFFF"/>
                </a:highlight>
                <a:latin typeface="-apple-system"/>
              </a:rPr>
              <a:t>; accessed on 27 Mar 22.</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Galgano M, Toshkezi G, Qiu X, Russell T, Chin L, Zhao LR. Traumatic Brain Injury: Current Treatment Strategies and Future Endeavors. Cell Transplant. 2017 Jul;26(7): 1118-1130.</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van Wyck D, Loos PE, Friedline N, Stephens D, Smedick BC, McCafferty R, Rush SC, Keenan S, Powell D, Shackelford S. Traumatic Brain Injury Management in Prolonged Field Care. J Spec Oper Med. 2017 Fall;17(3): 130-140.</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Georges A, M Das J. Traumatic Brain Injury. [Updated 2022 Jan 5].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4"/>
              </a:rPr>
              <a:t>https://www.ncbi.nlm.nih.gov/books/NBK459300/</a:t>
            </a:r>
            <a:r>
              <a:rPr lang="en-US" b="0" i="0" dirty="0">
                <a:solidFill>
                  <a:srgbClr val="212529"/>
                </a:solidFill>
                <a:effectLst/>
                <a:highlight>
                  <a:srgbClr val="FFFFFF"/>
                </a:highlight>
                <a:latin typeface="-apple-system"/>
              </a:rPr>
              <a:t>; accessed 27 Mar 22.</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DOD Instruction 6940.11. DoD Policy Guidance for Management of Mild Traumatic Brain Injury/Concussion in the Deployed Setting. Available at </a:t>
            </a:r>
            <a:r>
              <a:rPr lang="en-US" b="0" i="0" u="none" strike="noStrike" dirty="0">
                <a:solidFill>
                  <a:srgbClr val="007BFF"/>
                </a:solidFill>
                <a:effectLst/>
                <a:highlight>
                  <a:srgbClr val="FFFFFF"/>
                </a:highlight>
                <a:latin typeface="-apple-system"/>
                <a:hlinkClick r:id="rId5"/>
              </a:rPr>
              <a:t>https://www.esd.whs.mil/Portals/54/Documents/DD/issuances/dodi/649011p.pdf</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van Wyck D, Loos PE, Friedline N, Stephens D, Smedick BC, McCafferty R, Rush SC, Keenan S, Powell D, Shackelford S. Traumatic Brain Injury Management in Prolonged Field Care. J Spec Oper Med. 2017 Fall;17(3): 130-140.</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Rutland-Brown W, Langlois JA, Nicaj L, et al. Traumatic brain injuries after mass-casualty incidents: lessons from the 11 September 2001 World Trade Center attacks. Prehosp Disast Med. 2007;22(3): 157-164.</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Xydakis MS, Ling GS, Mulligan LP, et al. Epidemiologic aspects of traumatic brain injury in acute combat casualties at a major military medical center: a cohort study. Ann Neurol. 2012;72(5): 673-681.</a:t>
            </a:r>
          </a:p>
          <a:p>
            <a:pPr algn="l"/>
            <a:r>
              <a:rPr lang="en-US" b="0" i="0" baseline="30000" dirty="0">
                <a:solidFill>
                  <a:srgbClr val="212529"/>
                </a:solidFill>
                <a:effectLst/>
                <a:highlight>
                  <a:srgbClr val="FFFFFF"/>
                </a:highlight>
                <a:latin typeface="-apple-system"/>
              </a:rPr>
              <a:t>9 </a:t>
            </a:r>
            <a:r>
              <a:rPr lang="en-US" b="0" i="0" dirty="0">
                <a:solidFill>
                  <a:srgbClr val="212529"/>
                </a:solidFill>
                <a:effectLst/>
                <a:highlight>
                  <a:srgbClr val="FFFFFF"/>
                </a:highlight>
                <a:latin typeface="-apple-system"/>
              </a:rPr>
              <a:t>DOD Instruction 6940.11. DoD Policy Guidance for Management of Mild Traumatic Brain Injury/Concussion in the Deployed Setting. Available at </a:t>
            </a:r>
            <a:r>
              <a:rPr lang="en-US" b="0" i="0" u="none" strike="noStrike" dirty="0">
                <a:solidFill>
                  <a:srgbClr val="007BFF"/>
                </a:solidFill>
                <a:effectLst/>
                <a:highlight>
                  <a:srgbClr val="FFFFFF"/>
                </a:highlight>
                <a:latin typeface="-apple-system"/>
                <a:hlinkClick r:id="rId5"/>
              </a:rPr>
              <a:t>https://www.esd.whs.mil/Portals/54/Documents/DD/issuances/dodi/649011p.pdf</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10 </a:t>
            </a:r>
            <a:r>
              <a:rPr lang="en-US" b="0" i="0" dirty="0">
                <a:solidFill>
                  <a:srgbClr val="212529"/>
                </a:solidFill>
                <a:effectLst/>
                <a:highlight>
                  <a:srgbClr val="FFFFFF"/>
                </a:highlight>
                <a:latin typeface="-apple-system"/>
              </a:rPr>
              <a:t>Provider Resources. Traumatic Brain Injury Center of Excellence. Available at </a:t>
            </a:r>
            <a:r>
              <a:rPr lang="en-US" b="0" i="0" u="none" strike="noStrike" dirty="0">
                <a:solidFill>
                  <a:srgbClr val="007BFF"/>
                </a:solidFill>
                <a:effectLst/>
                <a:highlight>
                  <a:srgbClr val="FFFFFF"/>
                </a:highlight>
                <a:latin typeface="-apple-system"/>
                <a:hlinkClick r:id="rId6"/>
              </a:rPr>
              <a:t>https://health.mil/Military-Health-Topics/Centers-of-Excellence/Traumatic-Brain-Injury-Center-of-Excellence/Provider-Resources</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11 </a:t>
            </a:r>
            <a:r>
              <a:rPr lang="en-US" b="0" i="0" dirty="0">
                <a:solidFill>
                  <a:srgbClr val="212529"/>
                </a:solidFill>
                <a:effectLst/>
                <a:highlight>
                  <a:srgbClr val="FFFFFF"/>
                </a:highlight>
                <a:latin typeface="-apple-system"/>
              </a:rPr>
              <a:t>DoD standard surveillance case definition for TBI adapted for AFHSB use. Military Health System website. Available at: </a:t>
            </a:r>
            <a:r>
              <a:rPr lang="en-US" b="0" i="0" u="none" strike="noStrike" dirty="0">
                <a:solidFill>
                  <a:srgbClr val="007BFF"/>
                </a:solidFill>
                <a:effectLst/>
                <a:highlight>
                  <a:srgbClr val="FFFFFF"/>
                </a:highlight>
                <a:latin typeface="-apple-system"/>
                <a:hlinkClick r:id="rId7"/>
              </a:rPr>
              <a:t>https://www.health.mil/Military-Health-Topics/Combat-Support/Armed-Forces-Health-Surveillance-Division/Epidemiology-and-Analysis/Surveillance-Case-Definitions</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12 </a:t>
            </a:r>
            <a:r>
              <a:rPr lang="en-US" b="0" i="0" dirty="0">
                <a:solidFill>
                  <a:srgbClr val="212529"/>
                </a:solidFill>
                <a:effectLst/>
                <a:highlight>
                  <a:srgbClr val="FFFFFF"/>
                </a:highlight>
                <a:latin typeface="-apple-system"/>
              </a:rPr>
              <a:t>Mucha, A., et al. A brief vestibular/ocular motor screening (VOMS) assessment to evaluate concussions preliminary findings. American Journal of Sports Medicine. 2014, 40(10), 2479-2486.</a:t>
            </a:r>
          </a:p>
          <a:p>
            <a:pPr algn="l"/>
            <a:r>
              <a:rPr lang="en-US" b="0" i="0" baseline="30000" dirty="0">
                <a:solidFill>
                  <a:srgbClr val="212529"/>
                </a:solidFill>
                <a:effectLst/>
                <a:highlight>
                  <a:srgbClr val="FFFFFF"/>
                </a:highlight>
                <a:latin typeface="-apple-system"/>
              </a:rPr>
              <a:t>13 </a:t>
            </a:r>
            <a:r>
              <a:rPr lang="en-US" b="0" i="0" dirty="0">
                <a:solidFill>
                  <a:srgbClr val="212529"/>
                </a:solidFill>
                <a:effectLst/>
                <a:highlight>
                  <a:srgbClr val="FFFFFF"/>
                </a:highlight>
                <a:latin typeface="-apple-system"/>
              </a:rPr>
              <a:t>MACE 2 Instructor Guide. Traumatic Brain Injury Center of Excellence. Available at </a:t>
            </a:r>
            <a:r>
              <a:rPr lang="en-US" b="0" i="0" u="none" strike="noStrike" dirty="0">
                <a:solidFill>
                  <a:srgbClr val="007BFF"/>
                </a:solidFill>
                <a:effectLst/>
                <a:highlight>
                  <a:srgbClr val="FFFFFF"/>
                </a:highlight>
                <a:latin typeface="-apple-system"/>
                <a:hlinkClick r:id="rId8"/>
              </a:rPr>
              <a:t>https://health.mil/Reference-Center/Publications/2020/07/31/MACE-2-Provider-Training-Instructor-Guide</a:t>
            </a:r>
            <a:r>
              <a:rPr lang="en-US" b="0" i="0" dirty="0">
                <a:solidFill>
                  <a:srgbClr val="212529"/>
                </a:solidFill>
                <a:effectLst/>
                <a:highlight>
                  <a:srgbClr val="FFFFFF"/>
                </a:highlight>
                <a:latin typeface="-apple-system"/>
              </a:rPr>
              <a:t>; accessed 28 Mar 22. </a:t>
            </a:r>
          </a:p>
          <a:p>
            <a:pPr algn="l"/>
            <a:r>
              <a:rPr lang="en-US" b="0" i="0" baseline="30000" dirty="0">
                <a:solidFill>
                  <a:srgbClr val="212529"/>
                </a:solidFill>
                <a:effectLst/>
                <a:highlight>
                  <a:srgbClr val="FFFFFF"/>
                </a:highlight>
                <a:latin typeface="-apple-system"/>
              </a:rPr>
              <a:t>14 </a:t>
            </a:r>
            <a:r>
              <a:rPr lang="en-US" b="0" i="0" dirty="0">
                <a:solidFill>
                  <a:srgbClr val="212529"/>
                </a:solidFill>
                <a:effectLst/>
                <a:highlight>
                  <a:srgbClr val="FFFFFF"/>
                </a:highlight>
                <a:latin typeface="-apple-system"/>
              </a:rPr>
              <a:t>DOD TBI Worldwide Numbers. Traumatic Brain Injury Center of Excellence. Available at </a:t>
            </a:r>
            <a:r>
              <a:rPr lang="en-US" b="0" i="0" u="none" strike="noStrike" dirty="0">
                <a:solidFill>
                  <a:srgbClr val="007BFF"/>
                </a:solidFill>
                <a:effectLst/>
                <a:highlight>
                  <a:srgbClr val="FFFFFF"/>
                </a:highlight>
                <a:latin typeface="-apple-system"/>
                <a:hlinkClick r:id="rId9"/>
              </a:rPr>
              <a:t>https://health.mil/Military-Health-Topics/Centers-of-Excellence/Traumatic-Brain-Injury-Center-of-Excellence/DOD-TBI-Worldwide-Numbers</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15 </a:t>
            </a:r>
            <a:r>
              <a:rPr lang="en-US" b="0" i="0" dirty="0">
                <a:solidFill>
                  <a:srgbClr val="212529"/>
                </a:solidFill>
                <a:effectLst/>
                <a:highlight>
                  <a:srgbClr val="FFFFFF"/>
                </a:highlight>
                <a:latin typeface="-apple-system"/>
              </a:rPr>
              <a:t>van Wyck D, Loos PE, Friedline N, Stephens D, Smedick BC, McCafferty R, Rush SC, Keenan S, Powell D, Shackelford S. Traumatic Brain Injury Management in Prolonged Field Care. J Spec Oper Med. 2017 Fall;17(3): 130-140.</a:t>
            </a:r>
          </a:p>
          <a:p>
            <a:pPr algn="l"/>
            <a:r>
              <a:rPr lang="en-US" b="0" i="0" baseline="30000" dirty="0">
                <a:solidFill>
                  <a:srgbClr val="212529"/>
                </a:solidFill>
                <a:effectLst/>
                <a:highlight>
                  <a:srgbClr val="FFFFFF"/>
                </a:highlight>
                <a:latin typeface="-apple-system"/>
              </a:rPr>
              <a:t>16 </a:t>
            </a:r>
            <a:r>
              <a:rPr lang="en-US" b="0" i="0" dirty="0">
                <a:solidFill>
                  <a:srgbClr val="212529"/>
                </a:solidFill>
                <a:effectLst/>
                <a:highlight>
                  <a:srgbClr val="FFFFFF"/>
                </a:highlight>
                <a:latin typeface="-apple-system"/>
              </a:rPr>
              <a:t>Carney N, et al. Guidelines for the Management of Severe Traumatic Brain Injury, Fourth Edition. Neurosurgery. 2017 Jan 1;80(1): 6-15.</a:t>
            </a:r>
          </a:p>
          <a:p>
            <a:pPr algn="l"/>
            <a:r>
              <a:rPr lang="en-US" b="0" i="0" baseline="30000" dirty="0">
                <a:solidFill>
                  <a:srgbClr val="212529"/>
                </a:solidFill>
                <a:effectLst/>
                <a:highlight>
                  <a:srgbClr val="FFFFFF"/>
                </a:highlight>
                <a:latin typeface="-apple-system"/>
              </a:rPr>
              <a:t>17 </a:t>
            </a:r>
            <a:r>
              <a:rPr lang="en-US" b="0" i="0" dirty="0">
                <a:solidFill>
                  <a:srgbClr val="212529"/>
                </a:solidFill>
                <a:effectLst/>
                <a:highlight>
                  <a:srgbClr val="FFFFFF"/>
                </a:highlight>
                <a:latin typeface="-apple-system"/>
              </a:rPr>
              <a:t>The Management of Traumatic Brain Injury in Tactical Combat Casualty Care. Defense Health Board. 26 Jul 2012. Available at: </a:t>
            </a:r>
            <a:r>
              <a:rPr lang="en-US" b="0" i="0" u="none" strike="noStrike" dirty="0">
                <a:solidFill>
                  <a:srgbClr val="007BFF"/>
                </a:solidFill>
                <a:effectLst/>
                <a:highlight>
                  <a:srgbClr val="FFFFFF"/>
                </a:highlight>
                <a:latin typeface="-apple-system"/>
                <a:hlinkClick r:id="rId10"/>
              </a:rPr>
              <a:t>https://www.google.com/url?sa=t&amp;rct=j&amp;q=&amp;esrc=s&amp;source=web&amp;cd=&amp;ved=2ahUKEwj5sNvb1ur2AhWlVt8KHdRHCXIQFnoECAMQAQ&amp;url=https%3A%2F%2Fhealth.mil%2FReference-Center%2FReports%2F2012%2F07%2F26%2FManagement-of-Traumatic-Brain-Injury-in-Tactical-Combat-Casualty-Care&amp;usg=AOvVaw0PaZ9o7MxD465wfLER4Com</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18 </a:t>
            </a:r>
            <a:r>
              <a:rPr lang="en-US" b="0" i="0" dirty="0">
                <a:solidFill>
                  <a:srgbClr val="212529"/>
                </a:solidFill>
                <a:effectLst/>
                <a:highlight>
                  <a:srgbClr val="FFFFFF"/>
                </a:highlight>
                <a:latin typeface="-apple-system"/>
              </a:rPr>
              <a:t>Tactical Combat Casualty Care Guidelines, 15 Dec 2021. Basic Management Plan for Tactical Field Care; </a:t>
            </a:r>
            <a:r>
              <a:rPr lang="en-US" b="0" i="0" u="none" strike="noStrike" dirty="0">
                <a:solidFill>
                  <a:srgbClr val="007BFF"/>
                </a:solidFill>
                <a:effectLst/>
                <a:highlight>
                  <a:srgbClr val="FFFFFF"/>
                </a:highlight>
                <a:latin typeface="-apple-system"/>
                <a:hlinkClick r:id="rId11"/>
              </a:rPr>
              <a:t>https://deployedmedicine.com/market/31/content/40</a:t>
            </a:r>
            <a:r>
              <a:rPr lang="en-US" b="0" i="0" dirty="0">
                <a:solidFill>
                  <a:srgbClr val="212529"/>
                </a:solidFill>
                <a:effectLst/>
                <a:highlight>
                  <a:srgbClr val="FFFFFF"/>
                </a:highlight>
                <a:latin typeface="-apple-system"/>
              </a:rPr>
              <a:t>, accessed 28 Mar 22.</a:t>
            </a:r>
          </a:p>
          <a:p>
            <a:pPr algn="l"/>
            <a:r>
              <a:rPr lang="en-US" b="0" i="0" baseline="30000" dirty="0">
                <a:solidFill>
                  <a:srgbClr val="212529"/>
                </a:solidFill>
                <a:effectLst/>
                <a:highlight>
                  <a:srgbClr val="FFFFFF"/>
                </a:highlight>
                <a:latin typeface="-apple-system"/>
              </a:rPr>
              <a:t>19 </a:t>
            </a:r>
            <a:r>
              <a:rPr lang="en-US" b="0" i="0" dirty="0">
                <a:solidFill>
                  <a:srgbClr val="212529"/>
                </a:solidFill>
                <a:effectLst/>
                <a:highlight>
                  <a:srgbClr val="FFFFFF"/>
                </a:highlight>
                <a:latin typeface="-apple-system"/>
              </a:rPr>
              <a:t>Ammar A. Prehospital Care for Head Trauma. Asian J Neurosurg. 2018;13(3): 955-956.</a:t>
            </a:r>
          </a:p>
          <a:p>
            <a:pPr algn="l"/>
            <a:r>
              <a:rPr lang="en-US" b="0" i="0" baseline="30000" dirty="0">
                <a:solidFill>
                  <a:srgbClr val="212529"/>
                </a:solidFill>
                <a:effectLst/>
                <a:highlight>
                  <a:srgbClr val="FFFFFF"/>
                </a:highlight>
                <a:latin typeface="-apple-system"/>
              </a:rPr>
              <a:t>20 </a:t>
            </a:r>
            <a:r>
              <a:rPr lang="en-US" b="0" i="0" dirty="0">
                <a:solidFill>
                  <a:srgbClr val="212529"/>
                </a:solidFill>
                <a:effectLst/>
                <a:highlight>
                  <a:srgbClr val="FFFFFF"/>
                </a:highlight>
                <a:latin typeface="-apple-system"/>
              </a:rPr>
              <a:t>Chowdhury T, Kowalski S, Arabi Y, Dash HH. Pre-hospital and initial management of head injury patients: An update. Saudi J Anaesth. 2014;8(1): 114-120.</a:t>
            </a:r>
          </a:p>
          <a:p>
            <a:pPr algn="l"/>
            <a:r>
              <a:rPr lang="en-US" b="0" i="0" baseline="30000" dirty="0">
                <a:solidFill>
                  <a:srgbClr val="212529"/>
                </a:solidFill>
                <a:effectLst/>
                <a:highlight>
                  <a:srgbClr val="FFFFFF"/>
                </a:highlight>
                <a:latin typeface="-apple-system"/>
              </a:rPr>
              <a:t>21 </a:t>
            </a:r>
            <a:r>
              <a:rPr lang="en-US" b="0" i="0" dirty="0">
                <a:solidFill>
                  <a:srgbClr val="212529"/>
                </a:solidFill>
                <a:effectLst/>
                <a:highlight>
                  <a:srgbClr val="FFFFFF"/>
                </a:highlight>
                <a:latin typeface="-apple-system"/>
              </a:rPr>
              <a:t>Groswasswer Z, Cohen M, Blankstein E. Polytrauma associated with traumatic brain injury: incidence, nature and impact on rehabilitation outcome. Brain Inj. 1990;4(2): 161–166.</a:t>
            </a:r>
          </a:p>
          <a:p>
            <a:pPr algn="l"/>
            <a:r>
              <a:rPr lang="en-US" b="0" i="0" baseline="30000" dirty="0">
                <a:solidFill>
                  <a:srgbClr val="212529"/>
                </a:solidFill>
                <a:effectLst/>
                <a:highlight>
                  <a:srgbClr val="FFFFFF"/>
                </a:highlight>
                <a:latin typeface="-apple-system"/>
              </a:rPr>
              <a:t>22 </a:t>
            </a:r>
            <a:r>
              <a:rPr lang="en-US" b="0" i="0" dirty="0">
                <a:solidFill>
                  <a:srgbClr val="212529"/>
                </a:solidFill>
                <a:effectLst/>
                <a:highlight>
                  <a:srgbClr val="FFFFFF"/>
                </a:highlight>
                <a:latin typeface="-apple-system"/>
              </a:rPr>
              <a:t>Manley G, Knudson MM, Morabito D, et al. Hypotension, hypoxia, and head injury: frequency, duration, and consequences. Arch Surg. 2001;136(10): 1118-1123.</a:t>
            </a:r>
          </a:p>
          <a:p>
            <a:pPr algn="l"/>
            <a:r>
              <a:rPr lang="en-US" b="0" i="0" baseline="30000" dirty="0">
                <a:solidFill>
                  <a:srgbClr val="212529"/>
                </a:solidFill>
                <a:effectLst/>
                <a:highlight>
                  <a:srgbClr val="FFFFFF"/>
                </a:highlight>
                <a:latin typeface="-apple-system"/>
              </a:rPr>
              <a:t>23 </a:t>
            </a:r>
            <a:r>
              <a:rPr lang="en-US" b="0" i="0" dirty="0">
                <a:solidFill>
                  <a:srgbClr val="212529"/>
                </a:solidFill>
                <a:effectLst/>
                <a:highlight>
                  <a:srgbClr val="FFFFFF"/>
                </a:highlight>
                <a:latin typeface="-apple-system"/>
              </a:rPr>
              <a:t>Spaite DW, Hu C, Bobrow BJ, et al. Association of out-of-hospital hypotension depth and duration with traumatic brain injury mortality. Ann Emerg Med. 2017 Oct;70(4): 522-530.</a:t>
            </a:r>
          </a:p>
          <a:p>
            <a:pPr algn="l"/>
            <a:r>
              <a:rPr lang="en-US" b="0" i="0" baseline="30000" dirty="0">
                <a:solidFill>
                  <a:srgbClr val="212529"/>
                </a:solidFill>
                <a:effectLst/>
                <a:highlight>
                  <a:srgbClr val="FFFFFF"/>
                </a:highlight>
                <a:latin typeface="-apple-system"/>
              </a:rPr>
              <a:t>24 </a:t>
            </a:r>
            <a:r>
              <a:rPr lang="en-US" b="0" i="0" dirty="0">
                <a:solidFill>
                  <a:srgbClr val="212529"/>
                </a:solidFill>
                <a:effectLst/>
                <a:highlight>
                  <a:srgbClr val="FFFFFF"/>
                </a:highlight>
                <a:latin typeface="-apple-system"/>
              </a:rPr>
              <a:t>Yokobori S, Yatabe T, Kondo Y, Kinoshita K; Japan Resuscitation Council (JRC) Neuroresuscitation Task Force and the Guidelines Editorial Committee. Efficacy and safety of tranexamic acid administration in traumatic brain injury patients: a systematic review and meta-analysis. J Intensive Care. 2020 Jul 3; 8:46.</a:t>
            </a:r>
          </a:p>
          <a:p>
            <a:pPr algn="l"/>
            <a:r>
              <a:rPr lang="en-US" b="0" i="0" baseline="30000" dirty="0">
                <a:solidFill>
                  <a:srgbClr val="212529"/>
                </a:solidFill>
                <a:effectLst/>
                <a:highlight>
                  <a:srgbClr val="FFFFFF"/>
                </a:highlight>
                <a:latin typeface="-apple-system"/>
              </a:rPr>
              <a:t>25 </a:t>
            </a:r>
            <a:r>
              <a:rPr lang="en-US" b="0" i="0" dirty="0">
                <a:solidFill>
                  <a:srgbClr val="212529"/>
                </a:solidFill>
                <a:effectLst/>
                <a:highlight>
                  <a:srgbClr val="FFFFFF"/>
                </a:highlight>
                <a:latin typeface="-apple-system"/>
              </a:rPr>
              <a:t>CRASH-3 trial collaborators. Effects of tranexamic acid on death, disability, vascular occlusive events and other morbidities in patients with acute traumatic brain injury (CRASH-3): a randomized, placebo-controlled trial. Lancet. 2019 Nov 9;394(10210): 1713-1723.</a:t>
            </a:r>
          </a:p>
          <a:p>
            <a:pPr algn="l"/>
            <a:r>
              <a:rPr lang="en-US" b="0" i="0" baseline="30000" dirty="0">
                <a:solidFill>
                  <a:srgbClr val="212529"/>
                </a:solidFill>
                <a:effectLst/>
                <a:highlight>
                  <a:srgbClr val="FFFFFF"/>
                </a:highlight>
                <a:latin typeface="-apple-system"/>
              </a:rPr>
              <a:t>26 </a:t>
            </a:r>
            <a:r>
              <a:rPr lang="en-US" b="0" i="0" dirty="0">
                <a:solidFill>
                  <a:srgbClr val="212529"/>
                </a:solidFill>
                <a:effectLst/>
                <a:highlight>
                  <a:srgbClr val="FFFFFF"/>
                </a:highlight>
                <a:latin typeface="-apple-system"/>
              </a:rPr>
              <a:t>Rowell SE, Meier EN, McKnight B, et al. Effect of Out-of-Hospital Tranexamic Acid vs Placebo on 6-Month Functional Neurologic Outcomes in Patients with Moderate or Severe Traumatic Brain Injury. JAMA. 2020;324(10): 961–974.</a:t>
            </a:r>
          </a:p>
          <a:p>
            <a:pPr algn="l"/>
            <a:r>
              <a:rPr lang="en-US" b="0" i="0" baseline="30000" dirty="0">
                <a:solidFill>
                  <a:srgbClr val="212529"/>
                </a:solidFill>
                <a:effectLst/>
                <a:highlight>
                  <a:srgbClr val="FFFFFF"/>
                </a:highlight>
                <a:latin typeface="-apple-system"/>
              </a:rPr>
              <a:t>27 </a:t>
            </a:r>
            <a:r>
              <a:rPr lang="en-US" b="0" i="0" dirty="0">
                <a:solidFill>
                  <a:srgbClr val="212529"/>
                </a:solidFill>
                <a:effectLst/>
                <a:highlight>
                  <a:srgbClr val="FFFFFF"/>
                </a:highlight>
                <a:latin typeface="-apple-system"/>
              </a:rPr>
              <a:t>Abdelmalik PA, Draghic N, Ling GSF. Management of moderate and severe traumatic brain injury. Transfusion. 2019 Apr; 59(S2): 1529-1538.</a:t>
            </a:r>
          </a:p>
          <a:p>
            <a:pPr algn="l"/>
            <a:r>
              <a:rPr lang="en-US" b="0" i="0" baseline="30000" dirty="0">
                <a:solidFill>
                  <a:srgbClr val="212529"/>
                </a:solidFill>
                <a:effectLst/>
                <a:highlight>
                  <a:srgbClr val="FFFFFF"/>
                </a:highlight>
                <a:latin typeface="-apple-system"/>
              </a:rPr>
              <a:t>28 </a:t>
            </a:r>
            <a:r>
              <a:rPr lang="en-US" b="0" i="0" dirty="0">
                <a:solidFill>
                  <a:srgbClr val="212529"/>
                </a:solidFill>
                <a:effectLst/>
                <a:highlight>
                  <a:srgbClr val="FFFFFF"/>
                </a:highlight>
                <a:latin typeface="-apple-system"/>
              </a:rPr>
              <a:t>Vella MA, Crandall ML, Patel MB. Acute Management of Traumatic Brain Injury. Surg Clin North Am. 2017 Oct: 97(5): 1015-1030.</a:t>
            </a:r>
          </a:p>
          <a:p>
            <a:pPr algn="l"/>
            <a:r>
              <a:rPr lang="en-US" b="0" i="0" baseline="30000" dirty="0">
                <a:solidFill>
                  <a:srgbClr val="212529"/>
                </a:solidFill>
                <a:effectLst/>
                <a:highlight>
                  <a:srgbClr val="FFFFFF"/>
                </a:highlight>
                <a:latin typeface="-apple-system"/>
              </a:rPr>
              <a:t>29 </a:t>
            </a:r>
            <a:r>
              <a:rPr lang="en-US" b="0" i="0" dirty="0">
                <a:solidFill>
                  <a:srgbClr val="212529"/>
                </a:solidFill>
                <a:effectLst/>
                <a:highlight>
                  <a:srgbClr val="FFFFFF"/>
                </a:highlight>
                <a:latin typeface="-apple-system"/>
              </a:rPr>
              <a:t>Brenner M, Stein DM, Hu PF, et al. Traditional systolic blood pressure targets underestimate hypotension-induced secondary brain injury. J Trauma Acute Care Surg. 2012;72(5):1135–1139.</a:t>
            </a:r>
          </a:p>
          <a:p>
            <a:pPr algn="l"/>
            <a:r>
              <a:rPr lang="en-US" b="0" i="0" baseline="30000" dirty="0">
                <a:solidFill>
                  <a:srgbClr val="212529"/>
                </a:solidFill>
                <a:effectLst/>
                <a:highlight>
                  <a:srgbClr val="FFFFFF"/>
                </a:highlight>
                <a:latin typeface="-apple-system"/>
              </a:rPr>
              <a:t>30 </a:t>
            </a:r>
            <a:r>
              <a:rPr lang="en-US" b="0" i="0" dirty="0">
                <a:solidFill>
                  <a:srgbClr val="212529"/>
                </a:solidFill>
                <a:effectLst/>
                <a:highlight>
                  <a:srgbClr val="FFFFFF"/>
                </a:highlight>
                <a:latin typeface="-apple-system"/>
              </a:rPr>
              <a:t>Van Wyck DW, Grant GA, Laskowitz DT. Penetrating traumatic brain injury: a review of current evaluation and management concepts. J Neurol Neurophysiol. 2015;6(6):1–7.</a:t>
            </a:r>
          </a:p>
          <a:p>
            <a:pPr algn="l"/>
            <a:r>
              <a:rPr lang="en-US" b="0" i="0" baseline="30000" dirty="0">
                <a:solidFill>
                  <a:srgbClr val="212529"/>
                </a:solidFill>
                <a:effectLst/>
                <a:highlight>
                  <a:srgbClr val="FFFFFF"/>
                </a:highlight>
                <a:latin typeface="-apple-system"/>
              </a:rPr>
              <a:t>31 </a:t>
            </a:r>
            <a:r>
              <a:rPr lang="en-US" b="0" i="0" dirty="0">
                <a:solidFill>
                  <a:srgbClr val="212529"/>
                </a:solidFill>
                <a:effectLst/>
                <a:highlight>
                  <a:srgbClr val="FFFFFF"/>
                </a:highlight>
                <a:latin typeface="-apple-system"/>
              </a:rPr>
              <a:t>Porter K. Ketamine in prehospital care. Emerg Med J. 2004;21: 351–354.</a:t>
            </a:r>
          </a:p>
          <a:p>
            <a:pPr algn="l"/>
            <a:r>
              <a:rPr lang="en-US" b="0" i="0" baseline="30000" dirty="0">
                <a:solidFill>
                  <a:srgbClr val="212529"/>
                </a:solidFill>
                <a:effectLst/>
                <a:highlight>
                  <a:srgbClr val="FFFFFF"/>
                </a:highlight>
                <a:latin typeface="-apple-system"/>
              </a:rPr>
              <a:t>32 </a:t>
            </a:r>
            <a:r>
              <a:rPr lang="en-US" b="0" i="0" dirty="0">
                <a:solidFill>
                  <a:srgbClr val="212529"/>
                </a:solidFill>
                <a:effectLst/>
                <a:highlight>
                  <a:srgbClr val="FFFFFF"/>
                </a:highlight>
                <a:latin typeface="-apple-system"/>
              </a:rPr>
              <a:t>Davis DP, Peay J, Sise MJ, et al. Pre-hospital airway and ventilation management: a trauma score and injury severity score-based index analysis. J Trauma. 2010;69(2):294–301.</a:t>
            </a:r>
          </a:p>
          <a:p>
            <a:pPr algn="l"/>
            <a:r>
              <a:rPr lang="en-US" b="0" i="0" baseline="30000" dirty="0">
                <a:solidFill>
                  <a:srgbClr val="212529"/>
                </a:solidFill>
                <a:effectLst/>
                <a:highlight>
                  <a:srgbClr val="FFFFFF"/>
                </a:highlight>
                <a:latin typeface="-apple-system"/>
              </a:rPr>
              <a:t>33 </a:t>
            </a:r>
            <a:r>
              <a:rPr lang="en-US" b="0" i="0" dirty="0">
                <a:solidFill>
                  <a:srgbClr val="212529"/>
                </a:solidFill>
                <a:effectLst/>
                <a:highlight>
                  <a:srgbClr val="FFFFFF"/>
                </a:highlight>
                <a:latin typeface="-apple-system"/>
              </a:rPr>
              <a:t>Stocchetti N, Maas A, Chieregato A, et al. Hyperventilation in head injury. Chest. 2005;127(5): 1812–1827.</a:t>
            </a:r>
          </a:p>
          <a:p>
            <a:pPr algn="l"/>
            <a:r>
              <a:rPr lang="en-US" b="0" i="0" baseline="30000" dirty="0">
                <a:solidFill>
                  <a:srgbClr val="212529"/>
                </a:solidFill>
                <a:effectLst/>
                <a:highlight>
                  <a:srgbClr val="FFFFFF"/>
                </a:highlight>
                <a:latin typeface="-apple-system"/>
              </a:rPr>
              <a:t>34 </a:t>
            </a:r>
            <a:r>
              <a:rPr lang="en-US" b="0" i="0" dirty="0">
                <a:solidFill>
                  <a:srgbClr val="212529"/>
                </a:solidFill>
                <a:effectLst/>
                <a:highlight>
                  <a:srgbClr val="FFFFFF"/>
                </a:highlight>
                <a:latin typeface="-apple-system"/>
              </a:rPr>
              <a:t>Minardi J, Crocco TJ. Management of traumatic brain injury: first link in chain of survival. Mt Sinai J Med. 2009 Apr;76(2): 138-44.</a:t>
            </a:r>
          </a:p>
          <a:p>
            <a:pPr algn="l"/>
            <a:r>
              <a:rPr lang="en-US" b="0" i="0" baseline="30000" dirty="0">
                <a:solidFill>
                  <a:srgbClr val="212529"/>
                </a:solidFill>
                <a:effectLst/>
                <a:highlight>
                  <a:srgbClr val="FFFFFF"/>
                </a:highlight>
                <a:latin typeface="-apple-system"/>
              </a:rPr>
              <a:t>35 </a:t>
            </a:r>
            <a:r>
              <a:rPr lang="en-US" b="0" i="0" dirty="0">
                <a:solidFill>
                  <a:srgbClr val="212529"/>
                </a:solidFill>
                <a:effectLst/>
                <a:highlight>
                  <a:srgbClr val="FFFFFF"/>
                </a:highlight>
                <a:latin typeface="-apple-system"/>
              </a:rPr>
              <a:t>Meyer MJ, et al. Acute management of acquired brain injury part I: an evidence-based review of non-pharmacological interventions. Brain Inj. 2010;24(5): 694-705.</a:t>
            </a:r>
          </a:p>
          <a:p>
            <a:pPr algn="l"/>
            <a:r>
              <a:rPr lang="en-US" b="0" i="0" baseline="30000" dirty="0">
                <a:solidFill>
                  <a:srgbClr val="212529"/>
                </a:solidFill>
                <a:effectLst/>
                <a:highlight>
                  <a:srgbClr val="FFFFFF"/>
                </a:highlight>
                <a:latin typeface="-apple-system"/>
              </a:rPr>
              <a:t>36 </a:t>
            </a:r>
            <a:r>
              <a:rPr lang="en-US" b="0" i="0" dirty="0">
                <a:solidFill>
                  <a:srgbClr val="212529"/>
                </a:solidFill>
                <a:effectLst/>
                <a:highlight>
                  <a:srgbClr val="FFFFFF"/>
                </a:highlight>
                <a:latin typeface="-apple-system"/>
              </a:rPr>
              <a:t>Feldman Z, Kanter MJ, Robertson CS, Contant CF, Hayes C, Sheinberg MA, Villareal CA, Narayan RK, Grossman RG. Effect of head elevation on intracranial pressure, cerebral perfusion pressure, and cerebral blood flow in head-injured patients. J Neurosurg. 1992;76(2): 207–211.</a:t>
            </a:r>
          </a:p>
          <a:p>
            <a:pPr algn="l"/>
            <a:r>
              <a:rPr lang="en-US" b="0" i="0" baseline="30000" dirty="0">
                <a:solidFill>
                  <a:srgbClr val="212529"/>
                </a:solidFill>
                <a:effectLst/>
                <a:highlight>
                  <a:srgbClr val="FFFFFF"/>
                </a:highlight>
                <a:latin typeface="-apple-system"/>
              </a:rPr>
              <a:t>37 </a:t>
            </a:r>
            <a:r>
              <a:rPr lang="en-US" b="0" i="0" dirty="0">
                <a:solidFill>
                  <a:srgbClr val="212529"/>
                </a:solidFill>
                <a:effectLst/>
                <a:highlight>
                  <a:srgbClr val="FFFFFF"/>
                </a:highlight>
                <a:latin typeface="-apple-system"/>
              </a:rPr>
              <a:t>Jeremitsky E, Omert L, Dunham CM, Protetch J, Rodriguez A. Harbingers of poor outcome the day after severe brain injury: hypothermia, hypoxia, and hypoperfusion. J Trauma. 2003 Feb;54(2):312-9.</a:t>
            </a:r>
          </a:p>
          <a:p>
            <a:pPr algn="l"/>
            <a:r>
              <a:rPr lang="en-US" b="0" i="0" baseline="30000" dirty="0">
                <a:solidFill>
                  <a:srgbClr val="212529"/>
                </a:solidFill>
                <a:effectLst/>
                <a:highlight>
                  <a:srgbClr val="FFFFFF"/>
                </a:highlight>
                <a:latin typeface="-apple-system"/>
              </a:rPr>
              <a:t>38 </a:t>
            </a:r>
            <a:r>
              <a:rPr lang="en-US" b="0" i="0" dirty="0">
                <a:solidFill>
                  <a:srgbClr val="212529"/>
                </a:solidFill>
                <a:effectLst/>
                <a:highlight>
                  <a:srgbClr val="FFFFFF"/>
                </a:highlight>
                <a:latin typeface="-apple-system"/>
              </a:rPr>
              <a:t>Konstantinidis A, Inaba K, Dubose J, Barmparas G, Talving P, David JS, Lam L, Demetriades D. The impact of nontherapeutic hypothermia on outcomes after severe traumatic brain injury. J Trauma. 2011 Dec;71(6): 1627-31.</a:t>
            </a:r>
          </a:p>
          <a:p>
            <a:pPr algn="l"/>
            <a:r>
              <a:rPr lang="en-US" b="0" i="0" baseline="30000" dirty="0">
                <a:solidFill>
                  <a:srgbClr val="212529"/>
                </a:solidFill>
                <a:effectLst/>
                <a:highlight>
                  <a:srgbClr val="FFFFFF"/>
                </a:highlight>
                <a:latin typeface="-apple-system"/>
              </a:rPr>
              <a:t>39 </a:t>
            </a:r>
            <a:r>
              <a:rPr lang="en-US" b="0" i="0" dirty="0">
                <a:solidFill>
                  <a:srgbClr val="212529"/>
                </a:solidFill>
                <a:effectLst/>
                <a:highlight>
                  <a:srgbClr val="FFFFFF"/>
                </a:highlight>
                <a:latin typeface="-apple-system"/>
              </a:rPr>
              <a:t>Marut D, Shammassian B, McKenzie C, Adamski J, Traeger J. Evaluation of prophylactic antibiotics in penetrating brain injuries at an academic level 1 trauma center. Clin Neurol Neurosurg. 2020 Jun;193: 105777.</a:t>
            </a:r>
          </a:p>
          <a:p>
            <a:pPr algn="l"/>
            <a:r>
              <a:rPr lang="en-US" b="0" i="0" baseline="30000" dirty="0">
                <a:solidFill>
                  <a:srgbClr val="212529"/>
                </a:solidFill>
                <a:effectLst/>
                <a:highlight>
                  <a:srgbClr val="FFFFFF"/>
                </a:highlight>
                <a:latin typeface="-apple-system"/>
              </a:rPr>
              <a:t>40 </a:t>
            </a:r>
            <a:r>
              <a:rPr lang="en-US" b="0" i="0" dirty="0">
                <a:solidFill>
                  <a:srgbClr val="212529"/>
                </a:solidFill>
                <a:effectLst/>
                <a:highlight>
                  <a:srgbClr val="FFFFFF"/>
                </a:highlight>
                <a:latin typeface="-apple-system"/>
              </a:rPr>
              <a:t>Kazim SF, Shamim MS, Tahir MZ, Enam SA, Waheed S. Management of penetrating brain injury. J Emerg Trauma Shock. 2011;4(3)3 95-402.</a:t>
            </a:r>
          </a:p>
          <a:p>
            <a:pPr algn="l"/>
            <a:r>
              <a:rPr lang="en-US" b="0" i="0" baseline="30000" dirty="0">
                <a:solidFill>
                  <a:srgbClr val="212529"/>
                </a:solidFill>
                <a:effectLst/>
                <a:highlight>
                  <a:srgbClr val="FFFFFF"/>
                </a:highlight>
                <a:latin typeface="-apple-system"/>
              </a:rPr>
              <a:t>41 </a:t>
            </a:r>
            <a:r>
              <a:rPr lang="en-US" b="0" i="0" dirty="0">
                <a:solidFill>
                  <a:srgbClr val="212529"/>
                </a:solidFill>
                <a:effectLst/>
                <a:highlight>
                  <a:srgbClr val="FFFFFF"/>
                </a:highlight>
                <a:latin typeface="-apple-system"/>
              </a:rPr>
              <a:t>Munakomi S, M Das J. Brain Herniation. [Updated 2022 Feb 9].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12"/>
              </a:rPr>
              <a:t>https://www.ncbi.nlm.nih.gov/books/NBK542246/</a:t>
            </a:r>
            <a:r>
              <a:rPr lang="en-US" b="0" i="0" dirty="0">
                <a:solidFill>
                  <a:srgbClr val="212529"/>
                </a:solidFill>
                <a:effectLst/>
                <a:highlight>
                  <a:srgbClr val="FFFFFF"/>
                </a:highlight>
                <a:latin typeface="-apple-system"/>
              </a:rPr>
              <a:t>; accessed 27 Mar 22.</a:t>
            </a:r>
          </a:p>
          <a:p>
            <a:pPr algn="l"/>
            <a:r>
              <a:rPr lang="en-US" b="0" i="0" baseline="30000" dirty="0">
                <a:solidFill>
                  <a:srgbClr val="212529"/>
                </a:solidFill>
                <a:effectLst/>
                <a:highlight>
                  <a:srgbClr val="FFFFFF"/>
                </a:highlight>
                <a:latin typeface="-apple-system"/>
              </a:rPr>
              <a:t>42 </a:t>
            </a:r>
            <a:r>
              <a:rPr lang="en-US" b="0" i="0" dirty="0">
                <a:solidFill>
                  <a:srgbClr val="212529"/>
                </a:solidFill>
                <a:effectLst/>
                <a:highlight>
                  <a:srgbClr val="FFFFFF"/>
                </a:highlight>
                <a:latin typeface="-apple-system"/>
              </a:rPr>
              <a:t>Stevens RD, Shoykhet M, Cadena R. Emergency Neurological Life Support: Intracranial Hypertension and Herniation. Neurocrit Care. 2015;23 Suppl 2(Suppl 2): S76-S82.</a:t>
            </a:r>
          </a:p>
          <a:p>
            <a:pPr algn="l"/>
            <a:r>
              <a:rPr lang="en-US" b="0" i="0" baseline="30000" dirty="0">
                <a:solidFill>
                  <a:srgbClr val="212529"/>
                </a:solidFill>
                <a:effectLst/>
                <a:highlight>
                  <a:srgbClr val="FFFFFF"/>
                </a:highlight>
                <a:latin typeface="-apple-system"/>
              </a:rPr>
              <a:t>43 </a:t>
            </a:r>
            <a:r>
              <a:rPr lang="en-US" b="0" i="0" dirty="0">
                <a:solidFill>
                  <a:srgbClr val="212529"/>
                </a:solidFill>
                <a:effectLst/>
                <a:highlight>
                  <a:srgbClr val="FFFFFF"/>
                </a:highlight>
                <a:latin typeface="-apple-system"/>
              </a:rPr>
              <a:t>Cushing H. Concerning a definite regulatory mechanism of the vasomotor centre which controls blood pressure during cerebral compression. Bull Johns Hopkins Hosp. 1901;126: 289–292.</a:t>
            </a:r>
          </a:p>
          <a:p>
            <a:pPr algn="l"/>
            <a:r>
              <a:rPr lang="en-US" b="0" i="0" baseline="30000" dirty="0">
                <a:solidFill>
                  <a:srgbClr val="212529"/>
                </a:solidFill>
                <a:effectLst/>
                <a:highlight>
                  <a:srgbClr val="FFFFFF"/>
                </a:highlight>
                <a:latin typeface="-apple-system"/>
              </a:rPr>
              <a:t>44 </a:t>
            </a:r>
            <a:r>
              <a:rPr lang="en-US" b="0" i="0" dirty="0">
                <a:solidFill>
                  <a:srgbClr val="212529"/>
                </a:solidFill>
                <a:effectLst/>
                <a:highlight>
                  <a:srgbClr val="FFFFFF"/>
                </a:highlight>
                <a:latin typeface="-apple-system"/>
              </a:rPr>
              <a:t>Knight J, Decker LC. Decerebrate And Decorticate Posturing. [Updated 2021 Nov 30].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13"/>
              </a:rPr>
              <a:t>https://www.ncbi.nlm.nih.gov/books/NBK559135/</a:t>
            </a:r>
            <a:r>
              <a:rPr lang="en-US" b="0" i="0" dirty="0">
                <a:solidFill>
                  <a:srgbClr val="212529"/>
                </a:solidFill>
                <a:effectLst/>
                <a:highlight>
                  <a:srgbClr val="FFFFFF"/>
                </a:highlight>
                <a:latin typeface="-apple-system"/>
              </a:rPr>
              <a:t>; accessed 29 Mar 22.</a:t>
            </a:r>
          </a:p>
          <a:p>
            <a:pPr algn="l"/>
            <a:r>
              <a:rPr lang="en-US" b="0" i="0" baseline="30000" dirty="0">
                <a:solidFill>
                  <a:srgbClr val="212529"/>
                </a:solidFill>
                <a:effectLst/>
                <a:highlight>
                  <a:srgbClr val="FFFFFF"/>
                </a:highlight>
                <a:latin typeface="-apple-system"/>
              </a:rPr>
              <a:t>45 </a:t>
            </a:r>
            <a:r>
              <a:rPr lang="en-US" b="0" i="0" dirty="0">
                <a:solidFill>
                  <a:srgbClr val="212529"/>
                </a:solidFill>
                <a:effectLst/>
                <a:highlight>
                  <a:srgbClr val="FFFFFF"/>
                </a:highlight>
                <a:latin typeface="-apple-system"/>
              </a:rPr>
              <a:t>Chen H, Song Z, Dennis JA. Hypertonic saline versus other intracranial pressure–lowering agents for people with acute traumatic brain injury. Cochrane Database of Systematic Reviews 2019, Issue 12. Art. No.: CD010904. DOI: 10.1002/14651858.CD010904.pub2. Accessed 27 March 2022.</a:t>
            </a:r>
          </a:p>
          <a:p>
            <a:pPr algn="l"/>
            <a:r>
              <a:rPr lang="en-US" b="0" i="0" baseline="30000" dirty="0">
                <a:solidFill>
                  <a:srgbClr val="212529"/>
                </a:solidFill>
                <a:effectLst/>
                <a:highlight>
                  <a:srgbClr val="FFFFFF"/>
                </a:highlight>
                <a:latin typeface="-apple-system"/>
              </a:rPr>
              <a:t>46 </a:t>
            </a:r>
            <a:r>
              <a:rPr lang="en-US" b="0" i="0" dirty="0">
                <a:solidFill>
                  <a:srgbClr val="212529"/>
                </a:solidFill>
                <a:effectLst/>
                <a:highlight>
                  <a:srgbClr val="FFFFFF"/>
                </a:highlight>
                <a:latin typeface="-apple-system"/>
              </a:rPr>
              <a:t>Johnson AL, Criddle LM. Pass the salt: indications for and implications of using hypertonic saline. Crit Care Nurse. 2004 Oct;24(5):36-8, 40-4, 46.</a:t>
            </a:r>
          </a:p>
          <a:p>
            <a:pPr algn="l"/>
            <a:r>
              <a:rPr lang="en-US" b="0" i="0" baseline="30000" dirty="0">
                <a:solidFill>
                  <a:srgbClr val="212529"/>
                </a:solidFill>
                <a:effectLst/>
                <a:highlight>
                  <a:srgbClr val="FFFFFF"/>
                </a:highlight>
                <a:latin typeface="-apple-system"/>
              </a:rPr>
              <a:t>47 </a:t>
            </a:r>
            <a:r>
              <a:rPr lang="en-US" b="0" i="0" dirty="0">
                <a:solidFill>
                  <a:srgbClr val="212529"/>
                </a:solidFill>
                <a:effectLst/>
                <a:highlight>
                  <a:srgbClr val="FFFFFF"/>
                </a:highlight>
                <a:latin typeface="-apple-system"/>
              </a:rPr>
              <a:t>Sodium chloride - Drug Summary. PDR net. Available at: </a:t>
            </a:r>
            <a:r>
              <a:rPr lang="en-US" b="0" i="0" u="none" strike="noStrike" dirty="0">
                <a:solidFill>
                  <a:srgbClr val="007BFF"/>
                </a:solidFill>
                <a:effectLst/>
                <a:highlight>
                  <a:srgbClr val="FFFFFF"/>
                </a:highlight>
                <a:latin typeface="-apple-system"/>
                <a:hlinkClick r:id="rId14"/>
              </a:rPr>
              <a:t>https://www.pdr.net/drug-summary/Sodium-Chloride-sodium-chloride-24245</a:t>
            </a:r>
            <a:r>
              <a:rPr lang="en-US" b="0" i="0" dirty="0">
                <a:solidFill>
                  <a:srgbClr val="212529"/>
                </a:solidFill>
                <a:effectLst/>
                <a:highlight>
                  <a:srgbClr val="FFFFFF"/>
                </a:highlight>
                <a:latin typeface="-apple-system"/>
              </a:rPr>
              <a:t>; accessed 29 Mar 22.</a:t>
            </a:r>
          </a:p>
          <a:p>
            <a:pPr algn="l"/>
            <a:r>
              <a:rPr lang="en-US" b="0" i="0" baseline="30000" dirty="0">
                <a:solidFill>
                  <a:srgbClr val="212529"/>
                </a:solidFill>
                <a:effectLst/>
                <a:highlight>
                  <a:srgbClr val="FFFFFF"/>
                </a:highlight>
                <a:latin typeface="-apple-system"/>
              </a:rPr>
              <a:t>48 </a:t>
            </a:r>
            <a:r>
              <a:rPr lang="en-US" b="0" i="0" dirty="0">
                <a:solidFill>
                  <a:srgbClr val="212529"/>
                </a:solidFill>
                <a:effectLst/>
                <a:highlight>
                  <a:srgbClr val="FFFFFF"/>
                </a:highlight>
                <a:latin typeface="-apple-system"/>
              </a:rPr>
              <a:t>Shi J, Tan L, Ye J, Hu L. Hypertonic saline and mannitol in patients with traumatic brain injury: A systematic and meta-analysis. Medicine (Baltimore). 2020;99(35): e21655.</a:t>
            </a:r>
          </a:p>
          <a:p>
            <a:pPr algn="l"/>
            <a:r>
              <a:rPr lang="en-US" b="0" i="0" baseline="30000" dirty="0">
                <a:solidFill>
                  <a:srgbClr val="212529"/>
                </a:solidFill>
                <a:effectLst/>
                <a:highlight>
                  <a:srgbClr val="FFFFFF"/>
                </a:highlight>
                <a:latin typeface="-apple-system"/>
              </a:rPr>
              <a:t>49 </a:t>
            </a:r>
            <a:r>
              <a:rPr lang="en-US" b="0" i="0" dirty="0">
                <a:solidFill>
                  <a:srgbClr val="212529"/>
                </a:solidFill>
                <a:effectLst/>
                <a:highlight>
                  <a:srgbClr val="FFFFFF"/>
                </a:highlight>
                <a:latin typeface="-apple-system"/>
              </a:rPr>
              <a:t>Fatima N, Ayyad A, Shuaib A, Saqqur M. Hypertonic Solutions in Traumatic Brain Injury: A Systematic Review and Meta-Analysis. Asian J Neurosurg. 2019;14(2): 382-391.</a:t>
            </a:r>
          </a:p>
          <a:p>
            <a:pPr algn="l"/>
            <a:r>
              <a:rPr lang="en-US" b="0" i="0" baseline="30000" dirty="0">
                <a:solidFill>
                  <a:srgbClr val="212529"/>
                </a:solidFill>
                <a:effectLst/>
                <a:highlight>
                  <a:srgbClr val="FFFFFF"/>
                </a:highlight>
                <a:latin typeface="-apple-system"/>
              </a:rPr>
              <a:t>50 </a:t>
            </a:r>
            <a:r>
              <a:rPr lang="en-US" b="0" i="0" dirty="0">
                <a:solidFill>
                  <a:srgbClr val="212529"/>
                </a:solidFill>
                <a:effectLst/>
                <a:highlight>
                  <a:srgbClr val="FFFFFF"/>
                </a:highlight>
                <a:latin typeface="-apple-system"/>
              </a:rPr>
              <a:t>Roquilly A, Moyer JD, Huet O, et al. Effect of Continuous Infusion of Hypertonic Saline vs Standard Care on 6-Month Neurological Outcomes in Patients With Traumatic Brain Injury: The COBI Randomized Clinical Trial. JAMA. 2021;325(20): 2056–2066.</a:t>
            </a:r>
          </a:p>
          <a:p>
            <a:pPr algn="l"/>
            <a:r>
              <a:rPr lang="en-US" b="0" i="0" baseline="30000" dirty="0">
                <a:solidFill>
                  <a:srgbClr val="212529"/>
                </a:solidFill>
                <a:effectLst/>
                <a:highlight>
                  <a:srgbClr val="FFFFFF"/>
                </a:highlight>
                <a:latin typeface="-apple-system"/>
              </a:rPr>
              <a:t>51 </a:t>
            </a:r>
            <a:r>
              <a:rPr lang="en-US" b="0" i="0" dirty="0">
                <a:solidFill>
                  <a:srgbClr val="212529"/>
                </a:solidFill>
                <a:effectLst/>
                <a:highlight>
                  <a:srgbClr val="FFFFFF"/>
                </a:highlight>
                <a:latin typeface="-apple-system"/>
              </a:rPr>
              <a:t>Berger-Pelleiter, E., Émond, M., Lauzier, F., Shields, J., &amp; Turgeon, A. (2016). Hypertonic saline in severe traumatic brain injury: A systematic review and meta-analysis of randomized controlled trials. CJEM, 18(2), 112-120.</a:t>
            </a:r>
          </a:p>
          <a:p>
            <a:pPr algn="l"/>
            <a:r>
              <a:rPr lang="en-US" b="0" i="0" baseline="30000" dirty="0">
                <a:solidFill>
                  <a:srgbClr val="212529"/>
                </a:solidFill>
                <a:effectLst/>
                <a:highlight>
                  <a:srgbClr val="FFFFFF"/>
                </a:highlight>
                <a:latin typeface="-apple-system"/>
              </a:rPr>
              <a:t>52 </a:t>
            </a:r>
            <a:r>
              <a:rPr lang="en-US" b="0" i="0" dirty="0">
                <a:solidFill>
                  <a:srgbClr val="212529"/>
                </a:solidFill>
                <a:effectLst/>
                <a:highlight>
                  <a:srgbClr val="FFFFFF"/>
                </a:highlight>
                <a:latin typeface="-apple-system"/>
              </a:rPr>
              <a:t>Rossong H, Hasen M, Ahmed B, Zeiler FA, Dhaliwal P. Hypertonic Saline for Moderate Traumatic Brain Injury: A Scoping Review of Impact on Neurological Deterioration. Neurotrauma Reports. Jan 2020: 253-260.</a:t>
            </a:r>
          </a:p>
          <a:p>
            <a:pPr algn="l"/>
            <a:r>
              <a:rPr lang="en-US" b="0" i="0" baseline="30000" dirty="0">
                <a:solidFill>
                  <a:srgbClr val="212529"/>
                </a:solidFill>
                <a:effectLst/>
                <a:highlight>
                  <a:srgbClr val="FFFFFF"/>
                </a:highlight>
                <a:latin typeface="-apple-system"/>
              </a:rPr>
              <a:t>53 </a:t>
            </a:r>
            <a:r>
              <a:rPr lang="en-US" b="0" i="0" dirty="0">
                <a:solidFill>
                  <a:srgbClr val="212529"/>
                </a:solidFill>
                <a:effectLst/>
                <a:highlight>
                  <a:srgbClr val="FFFFFF"/>
                </a:highlight>
                <a:latin typeface="-apple-system"/>
              </a:rPr>
              <a:t>Tactical Combat Casualty Care Guidelines, 15 Dec 2021. Basic Management Plan for Tactical Evacuation Care. Paragraph 6. </a:t>
            </a:r>
            <a:r>
              <a:rPr lang="en-US" b="0" i="0" u="none" strike="noStrike" dirty="0">
                <a:solidFill>
                  <a:srgbClr val="007BFF"/>
                </a:solidFill>
                <a:effectLst/>
                <a:highlight>
                  <a:srgbClr val="FFFFFF"/>
                </a:highlight>
                <a:latin typeface="-apple-system"/>
                <a:hlinkClick r:id="rId11"/>
              </a:rPr>
              <a:t>https://deployedmedicine.com/market/31/content/40</a:t>
            </a:r>
            <a:r>
              <a:rPr lang="en-US" b="0" i="0" dirty="0">
                <a:solidFill>
                  <a:srgbClr val="212529"/>
                </a:solidFill>
                <a:effectLst/>
                <a:highlight>
                  <a:srgbClr val="FFFFFF"/>
                </a:highlight>
                <a:latin typeface="-apple-system"/>
              </a:rPr>
              <a:t>, accessed 29 Mar 22.</a:t>
            </a:r>
          </a:p>
          <a:p>
            <a:pPr algn="l"/>
            <a:r>
              <a:rPr lang="en-US" b="0" i="0" baseline="30000" dirty="0">
                <a:solidFill>
                  <a:srgbClr val="212529"/>
                </a:solidFill>
                <a:effectLst/>
                <a:highlight>
                  <a:srgbClr val="FFFFFF"/>
                </a:highlight>
                <a:latin typeface="-apple-system"/>
              </a:rPr>
              <a:t>54 </a:t>
            </a:r>
            <a:r>
              <a:rPr lang="en-US" b="0" i="0" dirty="0">
                <a:solidFill>
                  <a:srgbClr val="212529"/>
                </a:solidFill>
                <a:effectLst/>
                <a:highlight>
                  <a:srgbClr val="FFFFFF"/>
                </a:highlight>
                <a:latin typeface="-apple-system"/>
              </a:rPr>
              <a:t>van Wyck D, Loos PE, Friedline N, Stephens D, Smedick BC, McCafferty R, Rush SC, Keenan S, Powell D, Shackelford S. Traumatic Brain Injury Management in Prolonged Field Care. J Spec Oper Med. 2017 Fall;17(3): 130-140.</a:t>
            </a:r>
          </a:p>
          <a:p>
            <a:pPr algn="l"/>
            <a:r>
              <a:rPr lang="en-US" b="0" i="0" baseline="30000" dirty="0">
                <a:solidFill>
                  <a:srgbClr val="212529"/>
                </a:solidFill>
                <a:effectLst/>
                <a:highlight>
                  <a:srgbClr val="FFFFFF"/>
                </a:highlight>
                <a:latin typeface="-apple-system"/>
              </a:rPr>
              <a:t>55 </a:t>
            </a:r>
            <a:r>
              <a:rPr lang="en-US" b="0" i="0" dirty="0">
                <a:solidFill>
                  <a:srgbClr val="212529"/>
                </a:solidFill>
                <a:effectLst/>
                <a:highlight>
                  <a:srgbClr val="FFFFFF"/>
                </a:highlight>
                <a:latin typeface="-apple-system"/>
              </a:rPr>
              <a:t>DeSoucy ES, Cacic K, Staak BP, Petersen CD, van Wyck D, Rajajee V, Dorsch J, Rush SC. 23.4% Hypertonic Saline: A Tactical Option for the Management of Severe Traumatic Brain Injury With Impending or Ongoing Herniation. J Spec Oper Med. 2021 Summer;21(2):25-28.</a:t>
            </a:r>
          </a:p>
          <a:p>
            <a:pPr algn="l"/>
            <a:r>
              <a:rPr lang="en-US" b="0" i="0" baseline="30000" dirty="0">
                <a:solidFill>
                  <a:srgbClr val="212529"/>
                </a:solidFill>
                <a:effectLst/>
                <a:highlight>
                  <a:srgbClr val="FFFFFF"/>
                </a:highlight>
                <a:latin typeface="-apple-system"/>
              </a:rPr>
              <a:t>56 </a:t>
            </a:r>
            <a:r>
              <a:rPr lang="en-US" b="0" i="0" dirty="0">
                <a:solidFill>
                  <a:srgbClr val="212529"/>
                </a:solidFill>
                <a:effectLst/>
                <a:highlight>
                  <a:srgbClr val="FFFFFF"/>
                </a:highlight>
                <a:latin typeface="-apple-system"/>
              </a:rPr>
              <a:t>Tactical Combat Casualty Care Guidelines, 15 Dec 2021. Basic Management Plan for Tactical Evacuation Care. Paragraph 6. </a:t>
            </a:r>
            <a:r>
              <a:rPr lang="en-US" b="0" i="0" u="none" strike="noStrike" dirty="0">
                <a:solidFill>
                  <a:srgbClr val="007BFF"/>
                </a:solidFill>
                <a:effectLst/>
                <a:highlight>
                  <a:srgbClr val="FFFFFF"/>
                </a:highlight>
                <a:latin typeface="-apple-system"/>
                <a:hlinkClick r:id="rId11"/>
              </a:rPr>
              <a:t>https://deployedmedicine.com/market/31/content/40</a:t>
            </a:r>
            <a:r>
              <a:rPr lang="en-US" b="0" i="0" dirty="0">
                <a:solidFill>
                  <a:srgbClr val="212529"/>
                </a:solidFill>
                <a:effectLst/>
                <a:highlight>
                  <a:srgbClr val="FFFFFF"/>
                </a:highlight>
                <a:latin typeface="-apple-system"/>
              </a:rPr>
              <a:t>, accessed 29 Mar 22.</a:t>
            </a:r>
          </a:p>
          <a:p>
            <a:pPr algn="l"/>
            <a:r>
              <a:rPr lang="en-US" b="0" i="0" baseline="30000" dirty="0">
                <a:solidFill>
                  <a:srgbClr val="212529"/>
                </a:solidFill>
                <a:effectLst/>
                <a:highlight>
                  <a:srgbClr val="FFFFFF"/>
                </a:highlight>
                <a:latin typeface="-apple-system"/>
              </a:rPr>
              <a:t>57 </a:t>
            </a:r>
            <a:r>
              <a:rPr lang="en-US" b="0" i="0" dirty="0">
                <a:solidFill>
                  <a:srgbClr val="212529"/>
                </a:solidFill>
                <a:effectLst/>
                <a:highlight>
                  <a:srgbClr val="FFFFFF"/>
                </a:highlight>
                <a:latin typeface="-apple-system"/>
              </a:rPr>
              <a:t>Mucha, A., et al. A brief vestibular/ocular motor screening (VOMS) assessment to evaluate concussions preliminary findings. American Journal of Sports Medicine, (2014); 40(10), 2479-2486.</a:t>
            </a:r>
          </a:p>
          <a:p>
            <a:pPr algn="l"/>
            <a:r>
              <a:rPr lang="en-US" b="0" i="0" baseline="30000" dirty="0">
                <a:solidFill>
                  <a:srgbClr val="212529"/>
                </a:solidFill>
                <a:effectLst/>
                <a:highlight>
                  <a:srgbClr val="FFFFFF"/>
                </a:highlight>
                <a:latin typeface="-apple-system"/>
              </a:rPr>
              <a:t>58 </a:t>
            </a:r>
            <a:r>
              <a:rPr lang="en-US" b="0" i="0" dirty="0">
                <a:solidFill>
                  <a:srgbClr val="212529"/>
                </a:solidFill>
                <a:effectLst/>
                <a:highlight>
                  <a:srgbClr val="FFFFFF"/>
                </a:highlight>
                <a:latin typeface="-apple-system"/>
              </a:rPr>
              <a:t>McCrory P, Meeuwisse W, Dvorak J, et al. Consensus statement on concussion in sport—the 5th international conference on concussion in sport held in Berlin, October 2016.cBritish Journal of Sports Medicine 2017;51: 838-847.</a:t>
            </a:r>
          </a:p>
          <a:p>
            <a:pPr algn="l"/>
            <a:r>
              <a:rPr lang="en-US" b="0" i="0" baseline="30000" dirty="0">
                <a:solidFill>
                  <a:srgbClr val="212529"/>
                </a:solidFill>
                <a:effectLst/>
                <a:highlight>
                  <a:srgbClr val="FFFFFF"/>
                </a:highlight>
                <a:latin typeface="-apple-system"/>
              </a:rPr>
              <a:t>59 </a:t>
            </a:r>
            <a:r>
              <a:rPr lang="en-US" b="0" i="0" dirty="0">
                <a:solidFill>
                  <a:srgbClr val="212529"/>
                </a:solidFill>
                <a:effectLst/>
                <a:highlight>
                  <a:srgbClr val="FFFFFF"/>
                </a:highlight>
                <a:latin typeface="-apple-system"/>
              </a:rPr>
              <a:t>Lindberg MA, Kiser SA, Moy Martin EM. Mild TBI/Concussion Clinical Tools for Providers Used Within the Department of Defense and Defense Health Agency. Fed Pract. 2020;37(9): 410-419.</a:t>
            </a:r>
          </a:p>
          <a:p>
            <a:pPr algn="l"/>
            <a:r>
              <a:rPr lang="en-US" b="0" i="0" baseline="30000" dirty="0">
                <a:solidFill>
                  <a:srgbClr val="212529"/>
                </a:solidFill>
                <a:effectLst/>
                <a:highlight>
                  <a:srgbClr val="FFFFFF"/>
                </a:highlight>
                <a:latin typeface="-apple-system"/>
              </a:rPr>
              <a:t>60 </a:t>
            </a:r>
            <a:r>
              <a:rPr lang="en-US" b="0" i="0" dirty="0">
                <a:solidFill>
                  <a:srgbClr val="212529"/>
                </a:solidFill>
                <a:effectLst/>
                <a:highlight>
                  <a:srgbClr val="FFFFFF"/>
                </a:highlight>
                <a:latin typeface="-apple-system"/>
              </a:rPr>
              <a:t>Coldren RL, Kelly MP, Parish RV, Dretsch M, Russell ML. Evaluation of the Military Acute Concussion Evaluation for use in combat operations more than 12 hours after injury. Mil Med. 2010 Jul;175(7):477-81.</a:t>
            </a:r>
          </a:p>
          <a:p>
            <a:pPr algn="l"/>
            <a:r>
              <a:rPr lang="en-US" b="0" i="0" baseline="30000" dirty="0">
                <a:solidFill>
                  <a:srgbClr val="212529"/>
                </a:solidFill>
                <a:effectLst/>
                <a:highlight>
                  <a:srgbClr val="FFFFFF"/>
                </a:highlight>
                <a:latin typeface="-apple-system"/>
              </a:rPr>
              <a:t>61</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62</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2016 Apr; 133:1426-1428.</a:t>
            </a:r>
          </a:p>
          <a:p>
            <a:pPr algn="l"/>
            <a:r>
              <a:rPr lang="en-US" b="1" i="0" u="sng" dirty="0">
                <a:solidFill>
                  <a:srgbClr val="212529"/>
                </a:solidFill>
                <a:effectLst/>
                <a:highlight>
                  <a:srgbClr val="FFFFFF"/>
                </a:highlight>
                <a:latin typeface="-apple-system"/>
              </a:rPr>
              <a:t>Evidence Based References</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Abdelmalik PA, Draghic N, Ling GSF. Management of moderate and severe traumatic brain injury. Transfusion. 2019 Apr; 59(S2): 1529-1538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Ammar A. Prehospital Care for Head Trauma. Asian J Neurosurg. 2018;13(3): 955-956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Berger-Pelleiter, E., Émond, M., Lauzier, F., Shields, J., &amp; Turgeon, A. (2016). Hypertonic saline in severe traumatic brain injury: A systematic review and meta-analysis of randomized controlled trials. CJEM, 18(2), 112-120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Brenner M, Stein DM, Hu PF, et al. Traditional systolic blood pressure targets underestimate hypotension-induced secondary brain injury. J Trauma Acute Care Surg. 2012;72(5):1135–1139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Chen H, Song Z, Dennis JA. Hypertonic saline versus other intracranial pressure–lowering agents for people with acute traumatic brain injury. Cochrane Database of Systematic Reviews 2019, Issue 12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Chowdhury T, Kowalski S, Arabi Y, Dash HH. Pre-hospital and initial management of head injury patients: An update. Saudi J Anaesth. 2014;8(1): 114-120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Coldren RL, Kelly MP, Parish RV, Dretsch M, Russell ML. Evaluation of the Military Acute Concussion Evaluation for use in combat operations more than 12 hours after injury. Mil Med. 2010 Jul;175(7):477-81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CRASH-3 trial collaborators. Effects of tranexamic acid on death, disability, vascular occlusive events and other morbidities in patients with acute traumatic brain injury (CRASH-3): a randomized, placebo-controlled trial. Lancet. 2019 Nov 9;394(10210): 1713-1723  </a:t>
            </a:r>
            <a:r>
              <a:rPr lang="en-US" b="1" i="0" dirty="0">
                <a:solidFill>
                  <a:srgbClr val="212529"/>
                </a:solidFill>
                <a:effectLst/>
                <a:highlight>
                  <a:srgbClr val="FFFFFF"/>
                </a:highlight>
                <a:latin typeface="-apple-system"/>
              </a:rPr>
              <a:t>A</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Cushing H. Concerning a definite regulatory mechanism of the vasomotor centre which controls blood pressure during cerebral compression. Bull Johns Hopkins Hosp. 1901;126: 289–292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Davis DP, Peay J, Sise MJ, et al. Pre-hospital airway and ventilation management: a trauma score and injury severity score-based index analysis. J Trauma. 2010;69(2):294–301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DeSoucy ES, Cacic K, Staak BP, Petersen CD, van Wyck D, Rajajee V, Dorsch J, Rush SC. 23.4% Hypertonic Saline: A Tactical Option for the Management of Severe Traumatic Brain Injury With Impending or Ongoing Herniation. J Spec Oper Med. 2021 Summer;21(2):25-28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Fatima N, Ayyad A, Shuaib A, Saqqur M. Hypertonic Solutions in Traumatic Brain Injury: A Systematic Review and Meta-Analysis. Asian J Neurosurg. 2019;14(2): 382-391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Feldman Z, Kanter MJ, Robertson CS, Contant CF, Hayes C, Sheinberg MA, Villareal CA, Narayan RK, Grossman RG. Effect of head elevation on intracranial pressure, cerebral perfusion pressure, and cerebral blood flow in head-injured patients. J Neurosurg. 1992;76(2): 207–211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Galgano M, Toshkezi G, Qiu X, Russell T, Chin L, Zhao LR. Traumatic Brain Injury: Current Treatment Strategies and Future Endeavors. Cell Transplant. 2017 Jul;26(7): 1118-1130.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Groswasswer Z, Cohen M, Blankstein E. Polytrauma associated with traumatic brain injury: incidence, nature and impact on rehabilitation outcome. Brain Inj. 1990;4(2): 161–166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Jeremitsky E, Omert L, Dunham CM, Protetch J, Rodriguez A. Harbingers of poor outcome the day after severe brain injury: hypothermia, hypoxia, and hypoperfusion. J Trauma. 2003 Feb;54(2):312-9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Johnson AL, Criddle LM. Pass the salt: indications for and implications of using hypertonic saline. Crit Care Nurse. 2004 Oct;24(5):36-8, 40-4, 46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Kazim SF, Shamim MS, Tahir MZ, Enam SA, Waheed S. Management of penetrating brain injury. J Emerg Trauma Shock. 2011;4(3)3 95-402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Konstantinidis A, Inaba K, Dubose J, Barmparas G, Talving P, David JS, Lam L, Demetriades D. The impact of nontherapeutic hypothermia on outcomes after severe traumatic brain injury. J Trauma. 2011 Dec;71(6): 1627-31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Lindberg MA, Kiser SA, Moy Martin EM. Mild TBI/Concussion Clinical Tools for Providers Used Within the Department of Defense and Defense Health Agency. Fed Pract. 2020;37(9): 410-419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Manley G, Knudson MM, Morabito D, et al. Hypotension, hypoxia, and head injury: frequency, duration, and consequences. Arch Surg. 2001;136(10): 1118-1123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Marut D, Shammassian B, McKenzie C, Adamski J, Traeger J. Evaluation of prophylactic antibiotics in penetrating brain injuries at an academic level 1 trauma center. Clin Neurol Neurosurg. 2020 Jun;193: 105777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McCrory P, Meeuwisse W, Dvorak J, et al. Consensus statement on concussion in sport—the 5th international conference on concussion in sport held in Berlin, October 2016.cBritish Journal of Sports Medicine 2017;51: 838-847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Meyer MJ, et al. Acute management of acquired brain injury part I: an evidence-based review of non-pharmacological interventions. Brain Inj. 2010;24(5): 694-705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Minardi J, Crocco TJ. Management of traumatic brain injury: first link in chain of survival. Mt Sinai J Med. 2009 Apr;76(2): 138-44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Mucha, A., et al. A brief vestibular/ocular motor screening (VOMS) assessment to evaluate concussions preliminary findings. American Journal of Sports Medicine, (2014); 40(10), 2479-2486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Mucha, A., et al. A brief vestibular/ocular motor screening (VOMS) assessment to evaluate concussions preliminary findings. American Journal of Sports Medicine. 2014, 40(10), 2479-2486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Porter K. Ketamine in prehospital care. Emerg Med J. 2004;21: 351–354.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Roquilly A, Moyer JD, Huet O, et al. Effect of Continuous Infusion of Hypertonic Saline vs Standard Care on 6-Month Neurological Outcomes in Patients With Traumatic Brain Injury: The COBI Randomized Clinical Trial. JAMA. 2021;325(20): 2056–2066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Rossong H, Hasen M, Ahmed B, Zeiler FA, Dhaliwal P. Hypertonic Saline for Moderate Traumatic Brain Injury: A Scoping Review of Impact on Neurological Deterioration. Neurotrauma Reports. Jan 2020: 253-260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Rowell SE, Meier EN, McKnight B, et al. Effect of Out-of-Hospital Tranexamic Acid vs Placebo on 6-Month Functional Neurologic Outcomes in Patients with Moderate or Severe Traumatic Brain Injury. JAMA. 2020;324(10): 961–974  </a:t>
            </a:r>
            <a:r>
              <a:rPr lang="en-US" b="1" i="0" dirty="0">
                <a:solidFill>
                  <a:srgbClr val="212529"/>
                </a:solidFill>
                <a:effectLst/>
                <a:highlight>
                  <a:srgbClr val="FFFFFF"/>
                </a:highlight>
                <a:latin typeface="-apple-system"/>
              </a:rPr>
              <a:t>A</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Rutland-Brown W, Langlois JA, Nicaj L, et al. Traumatic brain injuries after mass-casualty incidents: lessons from the 11 September 2001 World Trade Center attacks. Prehosp Disast Med. 2007;22(3): 157-164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Shi J, Tan L, Ye J, Hu L. Hypertonic saline and mannitol in patients with traumatic brain injury: A systematic and meta-analysis. Medicine (Baltimore). 2020;99(35): e21655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Spaite DW, Hu C, Bobrow BJ, et al. Association of out-of-hospital hypotension depth and duration with traumatic brain injury mortality. Ann Emerg Med. 2017 Oct;70(4): 522-530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Stevens RD, Shoykhet M, Cadena R. Emergency Neurological Life Support: Intracranial Hypertension and Herniation. Neurocrit Care. 2015;23 Suppl 2(Suppl 2): S76-S82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Stocchetti N, Maas A, Chieregato A, et al. Hyperventilation in head injury. Chest. 2005;127(5): 1812–1827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van Wyck D, Loos PE, Friedline N, Stephens D, Smedick BC, McCafferty R, Rush SC, Keenan S, Powell D, Shackelford S. Traumatic Brain Injury Management in Prolonged Field Care. J Spec Oper Med. 2017 Fall;17(3): 130-140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Van Wyck DW, Grant GA, Laskowitz DT. Penetrating traumatic brain injury: a review of current evaluation and management concepts. J Neurol Neurophysiol. 2015;6(6):1–7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Vella MA, Crandall ML, Patel MB. Acute Management of Traumatic Brain Injury. Surg Clin North Am. 2017 Oct: 97(5): 1015-1030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Xydakis MS, Ling GS, Mulligan LP, et al. Epidemiologic aspects of traumatic brain injury in acute combat casualties at a major military medical center: a cohort study. Ann Neurol. 2012;72(5): 673-681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Yokobori S, Yatabe T, Kondo Y, Kinoshita K; Japan Resuscitation Council (JRC) Neuroresuscitation Task Force and the Guidelines Editorial Committee. Efficacy and safety of tranexamic acid administration in traumatic brain injury patients: a systematic review and meta-analysis. J Intensive Care. 2020 Jul 3; 8:46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23</a:t>
            </a:fld>
            <a:endParaRPr lang="en-US"/>
          </a:p>
        </p:txBody>
      </p:sp>
    </p:spTree>
    <p:extLst>
      <p:ext uri="{BB962C8B-B14F-4D97-AF65-F5344CB8AC3E}">
        <p14:creationId xmlns:p14="http://schemas.microsoft.com/office/powerpoint/2010/main" val="64306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six cognitive learning objectives for this module.</a:t>
            </a:r>
          </a:p>
          <a:p>
            <a:pPr algn="l"/>
            <a:r>
              <a:rPr lang="en-US" b="0" i="0" dirty="0">
                <a:solidFill>
                  <a:srgbClr val="212529"/>
                </a:solidFill>
                <a:effectLst/>
                <a:highlight>
                  <a:srgbClr val="FFFFFF"/>
                </a:highlight>
                <a:latin typeface="-apple-system"/>
              </a:rPr>
              <a:t>The cognitive learning objectives are to identify external forces that can cause a head injury; identify signs and symptoms of a head injury; identify the indications for performing a Military Acute Concussive Evaluation 2 (MACE 2) for a casualty with a suspected head injury; identify the progressive strategies and constraints for management of a suspected head injury; identify the signs and symptoms of impending cerebral herniation; identify the indications, contraindications, and administration methods of hypertonic saline in suspected traumatic brain injury (TBI); and describe the evidence supporting the strategies and recommendations for assessing and treating head injuries and suspected TBI.</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3</a:t>
            </a:fld>
            <a:endParaRPr lang="en-US"/>
          </a:p>
        </p:txBody>
      </p:sp>
    </p:spTree>
    <p:extLst>
      <p:ext uri="{BB962C8B-B14F-4D97-AF65-F5344CB8AC3E}">
        <p14:creationId xmlns:p14="http://schemas.microsoft.com/office/powerpoint/2010/main" val="116210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Tactical Field Care usually affords relative safety and time to expand the focus of assessment and management beyond immediate life-threatening hemorrhage control to allow treatment of other injuries and prevention of potentially life-threatening complications including the prevention and treatment of head injuries.</a:t>
            </a:r>
          </a:p>
          <a:p>
            <a:pPr algn="l"/>
            <a:r>
              <a:rPr lang="en-US" b="0" i="0" dirty="0">
                <a:solidFill>
                  <a:srgbClr val="212529"/>
                </a:solidFill>
                <a:effectLst/>
                <a:highlight>
                  <a:srgbClr val="FFFFFF"/>
                </a:highlight>
                <a:latin typeface="-apple-system"/>
              </a:rPr>
              <a:t>Keep in mind that the tactical situation is fluid and that the duration of the TFC phase of care could vary from minutes to hours depending on the tactical situation and the availability of evacuation assets.</a:t>
            </a:r>
          </a:p>
          <a:p>
            <a:pPr algn="l"/>
            <a:r>
              <a:rPr lang="en-US" b="0" i="0" dirty="0">
                <a:solidFill>
                  <a:srgbClr val="212529"/>
                </a:solidFill>
                <a:effectLst/>
                <a:highlight>
                  <a:srgbClr val="FFFFFF"/>
                </a:highlight>
                <a:latin typeface="-apple-system"/>
              </a:rPr>
              <a:t>When discussing head injuries, it is also important to understand that during the Tactical Evacuation Care phase additional emphasis is placed on the assessment and treatment of TBI and preparation for evacuation during Tactical Field Care, when possible, should encompass some of those principles.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4</a:t>
            </a:fld>
            <a:endParaRPr lang="en-US"/>
          </a:p>
        </p:txBody>
      </p:sp>
    </p:spTree>
    <p:extLst>
      <p:ext uri="{BB962C8B-B14F-4D97-AF65-F5344CB8AC3E}">
        <p14:creationId xmlns:p14="http://schemas.microsoft.com/office/powerpoint/2010/main" val="44013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Assessment and treatment of head injuries is one part of the “H” in the MARCH PAWS sequence (which also includes hypothermia prevention and management).</a:t>
            </a:r>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5</a:t>
            </a:fld>
            <a:endParaRPr lang="en-US"/>
          </a:p>
        </p:txBody>
      </p:sp>
    </p:spTree>
    <p:extLst>
      <p:ext uri="{BB962C8B-B14F-4D97-AF65-F5344CB8AC3E}">
        <p14:creationId xmlns:p14="http://schemas.microsoft.com/office/powerpoint/2010/main" val="218516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Head injury includes trauma affecting the scalp, face, skull, and/or the brain. Although not all head injuries result in traumatic brain injury (for example, a scalp laceration or facial injury without underlying skull and/or brain involvement), the majority involve some degree of brain injury, even if it is subclinical. For that reason, the terms head injury and traumatic brain injury (or TBI) are used almost interchangeably in medical literature and in military medical doctrine.</a:t>
            </a:r>
          </a:p>
          <a:p>
            <a:pPr algn="l"/>
            <a:r>
              <a:rPr lang="en-US" b="0" i="0" dirty="0">
                <a:solidFill>
                  <a:srgbClr val="212529"/>
                </a:solidFill>
                <a:effectLst/>
                <a:highlight>
                  <a:srgbClr val="FFFFFF"/>
                </a:highlight>
                <a:latin typeface="-apple-system"/>
              </a:rPr>
              <a:t>In open head injuries, the skin is broken and often the skull has been penetrated, resulting in direct traumatic brain injury; these head injuries are typically fairly obvious.</a:t>
            </a:r>
          </a:p>
          <a:p>
            <a:pPr algn="l"/>
            <a:r>
              <a:rPr lang="en-US" b="0" i="0" dirty="0">
                <a:solidFill>
                  <a:srgbClr val="212529"/>
                </a:solidFill>
                <a:effectLst/>
                <a:highlight>
                  <a:srgbClr val="FFFFFF"/>
                </a:highlight>
                <a:latin typeface="-apple-system"/>
              </a:rPr>
              <a:t>Closed head injuries, where the skin is not broken and no damage to the skull is noted, can also result in TBI; but this type of head injury may not be obvious and findings may be very subtle.</a:t>
            </a:r>
          </a:p>
          <a:p>
            <a:pPr algn="l"/>
            <a:r>
              <a:rPr lang="en-US" b="0" i="0" dirty="0">
                <a:solidFill>
                  <a:srgbClr val="212529"/>
                </a:solidFill>
                <a:effectLst/>
                <a:highlight>
                  <a:srgbClr val="FFFFFF"/>
                </a:highlight>
                <a:latin typeface="-apple-system"/>
              </a:rPr>
              <a:t>Primary injuries include direct injury from an initial impact that causes displacement of the brain due to direct impact, rapid acceleration-deceleration, or penetration.</a:t>
            </a:r>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In penetrating injuries this is a combination of a wound that may require treatment (hemorrhage control, for example) and attention to the effects of TBI. Regardless of whether they are open or closed, these injuries may cause brain contusions, hematomas, or axonal injuries.</a:t>
            </a:r>
            <a:r>
              <a:rPr lang="en-US" b="0" i="0" baseline="30000" dirty="0">
                <a:solidFill>
                  <a:srgbClr val="212529"/>
                </a:solidFill>
                <a:effectLst/>
                <a:highlight>
                  <a:srgbClr val="FFFFFF"/>
                </a:highlight>
                <a:latin typeface="-apple-system"/>
              </a:rPr>
              <a:t>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Secondary injuries can be seen with changes that occur after the initial insult. They can be due to systemic hypotension, hypoxia or an increase in intracerebral pressure.</a:t>
            </a:r>
            <a:r>
              <a:rPr lang="en-US" b="0" i="0" baseline="30000" dirty="0">
                <a:solidFill>
                  <a:srgbClr val="212529"/>
                </a:solidFill>
                <a:effectLst/>
                <a:highlight>
                  <a:srgbClr val="FFFFFF"/>
                </a:highlight>
                <a:latin typeface="-apple-system"/>
              </a:rPr>
              <a:t>3</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6</a:t>
            </a:fld>
            <a:endParaRPr lang="en-US"/>
          </a:p>
        </p:txBody>
      </p:sp>
    </p:spTree>
    <p:extLst>
      <p:ext uri="{BB962C8B-B14F-4D97-AF65-F5344CB8AC3E}">
        <p14:creationId xmlns:p14="http://schemas.microsoft.com/office/powerpoint/2010/main" val="26167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mechanism of injury is often your first clue that a casualty may have sustained a head injury. </a:t>
            </a:r>
          </a:p>
          <a:p>
            <a:pPr algn="l"/>
            <a:r>
              <a:rPr lang="en-US" b="0" i="0" dirty="0">
                <a:solidFill>
                  <a:srgbClr val="212529"/>
                </a:solidFill>
                <a:effectLst/>
                <a:highlight>
                  <a:srgbClr val="FFFFFF"/>
                </a:highlight>
                <a:latin typeface="-apple-system"/>
              </a:rPr>
              <a:t>Forces that cause open or penetrating injuries are often due to a gunshot or shrapnel wound in combat situations, but direct impact to the head from almost any object can lead to a penetrating wound and skull fracture. This can be seen in motor vehicle accidents, injuries when the head hits an object (falls, accidents), or when an object hits the head (assaults, accidents, and the previously mentioned gunshot or shrapnel wounds).</a:t>
            </a:r>
            <a:r>
              <a:rPr lang="en-US" b="0" i="0" baseline="30000" dirty="0">
                <a:solidFill>
                  <a:srgbClr val="212529"/>
                </a:solidFill>
                <a:effectLst/>
                <a:highlight>
                  <a:srgbClr val="FFFFFF"/>
                </a:highlight>
                <a:latin typeface="-apple-system"/>
              </a:rPr>
              <a:t>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Forces that cause closed head injuries include blunt injuries from direct contact with an object that does not penetrate or cause an open wound, rapid acceleration-deceleration events, and blast injuries. Typically, blast forces can cause head injuries to anyone within 50 meters, but depending on the strength of the blast, that radius can be much greater.</a:t>
            </a:r>
          </a:p>
          <a:p>
            <a:pPr algn="l"/>
            <a:r>
              <a:rPr lang="en-US" b="0" i="0" dirty="0">
                <a:solidFill>
                  <a:srgbClr val="212529"/>
                </a:solidFill>
                <a:effectLst/>
                <a:highlight>
                  <a:srgbClr val="FFFFFF"/>
                </a:highlight>
                <a:latin typeface="-apple-system"/>
              </a:rPr>
              <a:t>DOD Instruction 6940.11 (DoD Policy Guidance for Management of Mild Traumatic Brain Injury/Concussion in the Deployed Setting) outlines these potentially concussive events, but notes that TBI is not limited to these events:</a:t>
            </a:r>
            <a:r>
              <a:rPr lang="en-US" b="0" i="0" baseline="30000" dirty="0">
                <a:solidFill>
                  <a:srgbClr val="212529"/>
                </a:solidFill>
                <a:effectLst/>
                <a:highlight>
                  <a:srgbClr val="FFFFFF"/>
                </a:highlight>
                <a:latin typeface="-apple-system"/>
              </a:rPr>
              <a:t>5</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Involvement in a vehicle blast event, collision, or rollover</a:t>
            </a:r>
          </a:p>
          <a:p>
            <a:pPr algn="l">
              <a:buFont typeface="Arial" panose="020B0604020202020204" pitchFamily="34" charset="0"/>
              <a:buChar char="•"/>
            </a:pPr>
            <a:r>
              <a:rPr lang="en-US" b="0" i="0" dirty="0">
                <a:solidFill>
                  <a:srgbClr val="212529"/>
                </a:solidFill>
                <a:effectLst/>
                <a:highlight>
                  <a:srgbClr val="FFFFFF"/>
                </a:highlight>
                <a:latin typeface="-apple-system"/>
              </a:rPr>
              <a:t>Presence within 50 meters of a blast (inside or outside)</a:t>
            </a:r>
          </a:p>
          <a:p>
            <a:pPr algn="l">
              <a:buFont typeface="Arial" panose="020B0604020202020204" pitchFamily="34" charset="0"/>
              <a:buChar char="•"/>
            </a:pPr>
            <a:r>
              <a:rPr lang="en-US" b="0" i="0" dirty="0">
                <a:solidFill>
                  <a:srgbClr val="212529"/>
                </a:solidFill>
                <a:effectLst/>
                <a:highlight>
                  <a:srgbClr val="FFFFFF"/>
                </a:highlight>
                <a:latin typeface="-apple-system"/>
              </a:rPr>
              <a:t>A direct blow to the head or witnessed loss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Exposure to more than one blast event</a:t>
            </a:r>
          </a:p>
          <a:p>
            <a:pPr algn="l">
              <a:buFont typeface="Arial" panose="020B0604020202020204" pitchFamily="34" charset="0"/>
              <a:buChar char="•"/>
            </a:pPr>
            <a:r>
              <a:rPr lang="en-US" b="0" i="0" dirty="0">
                <a:solidFill>
                  <a:srgbClr val="212529"/>
                </a:solidFill>
                <a:effectLst/>
                <a:highlight>
                  <a:srgbClr val="FFFFFF"/>
                </a:highlight>
                <a:latin typeface="-apple-system"/>
              </a:rPr>
              <a:t>Gunshot or shrapnel wound to the head, open skull fracture, etc.</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7</a:t>
            </a:fld>
            <a:endParaRPr lang="en-US"/>
          </a:p>
        </p:txBody>
      </p:sp>
    </p:spTree>
    <p:extLst>
      <p:ext uri="{BB962C8B-B14F-4D97-AF65-F5344CB8AC3E}">
        <p14:creationId xmlns:p14="http://schemas.microsoft.com/office/powerpoint/2010/main" val="85039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Signs and symptoms of head injuries and TBI are highly variable and depend on the specific areas of the brain affected and the injury severity.</a:t>
            </a:r>
            <a:r>
              <a:rPr lang="en-US" b="0" i="0" baseline="30000" dirty="0">
                <a:solidFill>
                  <a:srgbClr val="212529"/>
                </a:solidFill>
                <a:effectLst/>
                <a:highlight>
                  <a:srgbClr val="FFFFFF"/>
                </a:highlight>
                <a:latin typeface="-apple-system"/>
              </a:rPr>
              <a:t>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Visible wounds of the scalp or obvious deformity or penetrations of the skull noted during the trauma assessment can indicate a conventional or penetrating TBI, which are more obvious and easier to diagnose.</a:t>
            </a:r>
            <a:r>
              <a:rPr lang="en-US" b="0" i="0" baseline="30000" dirty="0">
                <a:solidFill>
                  <a:srgbClr val="212529"/>
                </a:solidFill>
                <a:effectLst/>
                <a:highlight>
                  <a:srgbClr val="FFFFFF"/>
                </a:highlight>
                <a:latin typeface="-apple-system"/>
              </a:rPr>
              <a:t>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Raccoon’s Eyes or Battle’s Sign, which are bruising around the eyes and behind the ears respectively, are signs of a basilar skull fracture.</a:t>
            </a:r>
          </a:p>
          <a:p>
            <a:pPr algn="l"/>
            <a:r>
              <a:rPr lang="en-US" b="0" i="0" dirty="0">
                <a:solidFill>
                  <a:srgbClr val="212529"/>
                </a:solidFill>
                <a:effectLst/>
                <a:highlight>
                  <a:srgbClr val="FFFFFF"/>
                </a:highlight>
                <a:latin typeface="-apple-system"/>
              </a:rPr>
              <a:t>The leakage of cerebrospinal fluid from the nose (rhinorrhea) or the ears (otorrhea) is also a sign that might indicate a skull fracture.</a:t>
            </a:r>
          </a:p>
          <a:p>
            <a:pPr algn="l"/>
            <a:r>
              <a:rPr lang="en-US" b="0" i="0" dirty="0">
                <a:solidFill>
                  <a:srgbClr val="212529"/>
                </a:solidFill>
                <a:effectLst/>
                <a:highlight>
                  <a:srgbClr val="FFFFFF"/>
                </a:highlight>
                <a:latin typeface="-apple-system"/>
              </a:rPr>
              <a:t>Pupil size differences and focal neurologic deficits can be seen.</a:t>
            </a:r>
          </a:p>
          <a:p>
            <a:pPr algn="l"/>
            <a:r>
              <a:rPr lang="en-US" b="0" i="0" dirty="0">
                <a:solidFill>
                  <a:srgbClr val="212529"/>
                </a:solidFill>
                <a:effectLst/>
                <a:highlight>
                  <a:srgbClr val="FFFFFF"/>
                </a:highlight>
                <a:latin typeface="-apple-system"/>
              </a:rPr>
              <a:t>Exposure to blasts or significant impacts from a fall or vehicle crash can lead to head injuries that are not always accompanied by obvious external signs. Altered mental status may be your first indication of a possible head injury.</a:t>
            </a:r>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As mentioned in the discussion on the Tactical Trauma Assessment, the AVPU (alert, verbal, pain, unresponsive) assessment can help establish if there is a change in mental status, but even when alert you may notice that the casualty isn’t responding appropriately to the situation. However, keep in mind that in the combat or trauma setting, altered mental status may be secondary to hypovolemia and/or hypoxia in the presence of other injuries resulting in massive hemorrhage or altered respiratory status.</a:t>
            </a: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8</a:t>
            </a:fld>
            <a:endParaRPr lang="en-US"/>
          </a:p>
        </p:txBody>
      </p:sp>
    </p:spTree>
    <p:extLst>
      <p:ext uri="{BB962C8B-B14F-4D97-AF65-F5344CB8AC3E}">
        <p14:creationId xmlns:p14="http://schemas.microsoft.com/office/powerpoint/2010/main" val="19706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IED checklist described in DODI 6490.11 is an important tool for gathering information and identifying signs and symptoms of a head injury that warrant referral for a medical evaluation. The commander or their representative is ultimately responsible for ensuring the IED checklist is performed on anyone who may have a potentially concussive event.</a:t>
            </a:r>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If there is a “yes” response to any of the IED checklist items, or if any other signs or symptoms suggestive of TBI are present, a medical evaluation is indicated.</a:t>
            </a:r>
          </a:p>
          <a:p>
            <a:pPr algn="l">
              <a:buFont typeface="Arial" panose="020B0604020202020204" pitchFamily="34" charset="0"/>
              <a:buChar char="•"/>
            </a:pPr>
            <a:r>
              <a:rPr lang="en-US" b="1" i="0" dirty="0">
                <a:solidFill>
                  <a:srgbClr val="212529"/>
                </a:solidFill>
                <a:effectLst/>
                <a:highlight>
                  <a:srgbClr val="FFFFFF"/>
                </a:highlight>
                <a:latin typeface="-apple-system"/>
              </a:rPr>
              <a:t>I =</a:t>
            </a:r>
            <a:r>
              <a:rPr lang="en-US" b="0" i="0" dirty="0">
                <a:solidFill>
                  <a:srgbClr val="212529"/>
                </a:solidFill>
                <a:effectLst/>
                <a:highlight>
                  <a:srgbClr val="FFFFFF"/>
                </a:highlight>
                <a:latin typeface="-apple-system"/>
              </a:rPr>
              <a:t> </a:t>
            </a:r>
            <a:r>
              <a:rPr lang="en-US" b="1" i="0" dirty="0">
                <a:solidFill>
                  <a:srgbClr val="212529"/>
                </a:solidFill>
                <a:effectLst/>
                <a:highlight>
                  <a:srgbClr val="FFFFFF"/>
                </a:highlight>
                <a:latin typeface="-apple-system"/>
              </a:rPr>
              <a:t>I</a:t>
            </a:r>
            <a:r>
              <a:rPr lang="en-US" b="0" i="0" dirty="0">
                <a:solidFill>
                  <a:srgbClr val="212529"/>
                </a:solidFill>
                <a:effectLst/>
                <a:highlight>
                  <a:srgbClr val="FFFFFF"/>
                </a:highlight>
                <a:latin typeface="-apple-system"/>
              </a:rPr>
              <a:t>njury: refers to physical damage to the body or body part of a Service member. </a:t>
            </a:r>
          </a:p>
          <a:p>
            <a:pPr algn="l">
              <a:buFont typeface="Arial" panose="020B0604020202020204" pitchFamily="34" charset="0"/>
              <a:buChar char="•"/>
            </a:pPr>
            <a:r>
              <a:rPr lang="en-US" b="1" i="0" dirty="0">
                <a:solidFill>
                  <a:srgbClr val="212529"/>
                </a:solidFill>
                <a:effectLst/>
                <a:highlight>
                  <a:srgbClr val="FFFFFF"/>
                </a:highlight>
                <a:latin typeface="-apple-system"/>
              </a:rPr>
              <a:t>E =</a:t>
            </a:r>
            <a:r>
              <a:rPr lang="en-US" b="0" i="0" dirty="0">
                <a:solidFill>
                  <a:srgbClr val="212529"/>
                </a:solidFill>
                <a:effectLst/>
                <a:highlight>
                  <a:srgbClr val="FFFFFF"/>
                </a:highlight>
                <a:latin typeface="-apple-system"/>
              </a:rPr>
              <a:t> </a:t>
            </a:r>
            <a:r>
              <a:rPr lang="en-US" b="1" i="0" dirty="0">
                <a:solidFill>
                  <a:srgbClr val="212529"/>
                </a:solidFill>
                <a:effectLst/>
                <a:highlight>
                  <a:srgbClr val="FFFFFF"/>
                </a:highlight>
                <a:latin typeface="-apple-system"/>
              </a:rPr>
              <a:t>E</a:t>
            </a:r>
            <a:r>
              <a:rPr lang="en-US" b="0" i="0" dirty="0">
                <a:solidFill>
                  <a:srgbClr val="212529"/>
                </a:solidFill>
                <a:effectLst/>
                <a:highlight>
                  <a:srgbClr val="FFFFFF"/>
                </a:highlight>
                <a:latin typeface="-apple-system"/>
              </a:rPr>
              <a:t>valuation: includes the acronym </a:t>
            </a:r>
            <a:r>
              <a:rPr lang="en-US" b="1" i="0" dirty="0">
                <a:solidFill>
                  <a:srgbClr val="212529"/>
                </a:solidFill>
                <a:effectLst/>
                <a:highlight>
                  <a:srgbClr val="FFFFFF"/>
                </a:highlight>
                <a:latin typeface="-apple-system"/>
              </a:rPr>
              <a:t>HEADS</a:t>
            </a:r>
            <a:r>
              <a:rPr lang="en-US" b="0" i="0" dirty="0">
                <a:solidFill>
                  <a:srgbClr val="212529"/>
                </a:solidFill>
                <a:effectLst/>
                <a:highlight>
                  <a:srgbClr val="FFFFFF"/>
                </a:highlight>
                <a:latin typeface="-apple-system"/>
              </a:rPr>
              <a:t>, which asks if the casualty has any of the following:</a:t>
            </a:r>
          </a:p>
          <a:p>
            <a:pPr marL="742950" lvl="1" indent="-285750" algn="l">
              <a:buFont typeface="Arial" panose="020B0604020202020204" pitchFamily="34" charset="0"/>
              <a:buChar char="•"/>
            </a:pPr>
            <a:r>
              <a:rPr lang="en-US" b="1" i="0" dirty="0">
                <a:solidFill>
                  <a:srgbClr val="212529"/>
                </a:solidFill>
                <a:effectLst/>
                <a:highlight>
                  <a:srgbClr val="FFFFFF"/>
                </a:highlight>
                <a:latin typeface="-apple-system"/>
              </a:rPr>
              <a:t>H – H</a:t>
            </a:r>
            <a:r>
              <a:rPr lang="en-US" b="0" i="0" dirty="0">
                <a:solidFill>
                  <a:srgbClr val="212529"/>
                </a:solidFill>
                <a:effectLst/>
                <a:highlight>
                  <a:srgbClr val="FFFFFF"/>
                </a:highlight>
                <a:latin typeface="-apple-system"/>
              </a:rPr>
              <a:t>eadaches and/or vomiting?</a:t>
            </a:r>
          </a:p>
          <a:p>
            <a:pPr marL="742950" lvl="1" indent="-285750" algn="l">
              <a:buFont typeface="Arial" panose="020B0604020202020204" pitchFamily="34" charset="0"/>
              <a:buChar char="•"/>
            </a:pPr>
            <a:r>
              <a:rPr lang="en-US" b="1" i="0" dirty="0">
                <a:solidFill>
                  <a:srgbClr val="212529"/>
                </a:solidFill>
                <a:effectLst/>
                <a:highlight>
                  <a:srgbClr val="FFFFFF"/>
                </a:highlight>
                <a:latin typeface="-apple-system"/>
              </a:rPr>
              <a:t>E – E</a:t>
            </a:r>
            <a:r>
              <a:rPr lang="en-US" b="0" i="0" dirty="0">
                <a:solidFill>
                  <a:srgbClr val="212529"/>
                </a:solidFill>
                <a:effectLst/>
                <a:highlight>
                  <a:srgbClr val="FFFFFF"/>
                </a:highlight>
                <a:latin typeface="-apple-system"/>
              </a:rPr>
              <a:t>ar ringing?</a:t>
            </a:r>
          </a:p>
          <a:p>
            <a:pPr marL="742950" lvl="1" indent="-285750" algn="l">
              <a:buFont typeface="Arial" panose="020B0604020202020204" pitchFamily="34" charset="0"/>
              <a:buChar char="•"/>
            </a:pPr>
            <a:r>
              <a:rPr lang="en-US" b="1" i="0" dirty="0">
                <a:solidFill>
                  <a:srgbClr val="212529"/>
                </a:solidFill>
                <a:effectLst/>
                <a:highlight>
                  <a:srgbClr val="FFFFFF"/>
                </a:highlight>
                <a:latin typeface="-apple-system"/>
              </a:rPr>
              <a:t>A – A</a:t>
            </a:r>
            <a:r>
              <a:rPr lang="en-US" b="0" i="0" dirty="0">
                <a:solidFill>
                  <a:srgbClr val="212529"/>
                </a:solidFill>
                <a:effectLst/>
                <a:highlight>
                  <a:srgbClr val="FFFFFF"/>
                </a:highlight>
                <a:latin typeface="-apple-system"/>
              </a:rPr>
              <a:t>mnesia, altered consciousness, and/or loss of consciousness?</a:t>
            </a:r>
          </a:p>
          <a:p>
            <a:pPr marL="742950" lvl="1" indent="-285750" algn="l">
              <a:buFont typeface="Arial" panose="020B0604020202020204" pitchFamily="34" charset="0"/>
              <a:buChar char="•"/>
            </a:pPr>
            <a:r>
              <a:rPr lang="en-US" b="1" i="0" dirty="0">
                <a:solidFill>
                  <a:srgbClr val="212529"/>
                </a:solidFill>
                <a:effectLst/>
                <a:highlight>
                  <a:srgbClr val="FFFFFF"/>
                </a:highlight>
                <a:latin typeface="-apple-system"/>
              </a:rPr>
              <a:t>D – D</a:t>
            </a:r>
            <a:r>
              <a:rPr lang="en-US" b="0" i="0" dirty="0">
                <a:solidFill>
                  <a:srgbClr val="212529"/>
                </a:solidFill>
                <a:effectLst/>
                <a:highlight>
                  <a:srgbClr val="FFFFFF"/>
                </a:highlight>
                <a:latin typeface="-apple-system"/>
              </a:rPr>
              <a:t>ouble vision and/or dizziness?</a:t>
            </a:r>
          </a:p>
          <a:p>
            <a:pPr marL="742950" lvl="1" indent="-285750" algn="l">
              <a:buFont typeface="Arial" panose="020B0604020202020204" pitchFamily="34" charset="0"/>
              <a:buChar char="•"/>
            </a:pPr>
            <a:r>
              <a:rPr lang="en-US" b="1" i="0" dirty="0">
                <a:solidFill>
                  <a:srgbClr val="212529"/>
                </a:solidFill>
                <a:effectLst/>
                <a:highlight>
                  <a:srgbClr val="FFFFFF"/>
                </a:highlight>
                <a:latin typeface="-apple-system"/>
              </a:rPr>
              <a:t>S – S</a:t>
            </a:r>
            <a:r>
              <a:rPr lang="en-US" b="0" i="0" dirty="0">
                <a:solidFill>
                  <a:srgbClr val="212529"/>
                </a:solidFill>
                <a:effectLst/>
                <a:highlight>
                  <a:srgbClr val="FFFFFF"/>
                </a:highlight>
                <a:latin typeface="-apple-system"/>
              </a:rPr>
              <a:t>omething feels wrong or is not right?</a:t>
            </a:r>
          </a:p>
          <a:p>
            <a:pPr algn="l">
              <a:buFont typeface="Arial" panose="020B0604020202020204" pitchFamily="34" charset="0"/>
              <a:buChar char="•"/>
            </a:pPr>
            <a:r>
              <a:rPr lang="en-US" b="1" i="0" dirty="0">
                <a:solidFill>
                  <a:srgbClr val="212529"/>
                </a:solidFill>
                <a:effectLst/>
                <a:highlight>
                  <a:srgbClr val="FFFFFF"/>
                </a:highlight>
                <a:latin typeface="-apple-system"/>
              </a:rPr>
              <a:t>D</a:t>
            </a:r>
            <a:r>
              <a:rPr lang="en-US" b="0" i="0" dirty="0">
                <a:solidFill>
                  <a:srgbClr val="212529"/>
                </a:solidFill>
                <a:effectLst/>
                <a:highlight>
                  <a:srgbClr val="FFFFFF"/>
                </a:highlight>
                <a:latin typeface="-apple-system"/>
              </a:rPr>
              <a:t> = </a:t>
            </a:r>
            <a:r>
              <a:rPr lang="en-US" b="1" i="0" dirty="0">
                <a:solidFill>
                  <a:srgbClr val="212529"/>
                </a:solidFill>
                <a:effectLst/>
                <a:highlight>
                  <a:srgbClr val="FFFFFF"/>
                </a:highlight>
                <a:latin typeface="-apple-system"/>
              </a:rPr>
              <a:t>D</a:t>
            </a:r>
            <a:r>
              <a:rPr lang="en-US" b="0" i="0" dirty="0">
                <a:solidFill>
                  <a:srgbClr val="212529"/>
                </a:solidFill>
                <a:effectLst/>
                <a:highlight>
                  <a:srgbClr val="FFFFFF"/>
                </a:highlight>
                <a:latin typeface="-apple-system"/>
              </a:rPr>
              <a:t>istance: asks whether the Service member was within 50 meters of the blast. It is also important to record the approximate distance from the blast.</a:t>
            </a:r>
          </a:p>
          <a:p>
            <a:pPr algn="l"/>
            <a:r>
              <a:rPr lang="en-US" b="0" i="0" dirty="0">
                <a:solidFill>
                  <a:srgbClr val="212529"/>
                </a:solidFill>
                <a:effectLst/>
                <a:highlight>
                  <a:srgbClr val="FFFFFF"/>
                </a:highlight>
                <a:latin typeface="-apple-system"/>
              </a:rPr>
              <a:t>Guidance for the medical evaluation is outlined in the Traumatic Brain Injury Center of Excellence provider resources.</a:t>
            </a:r>
            <a:r>
              <a:rPr lang="en-US" b="0" i="0" baseline="30000" dirty="0">
                <a:solidFill>
                  <a:srgbClr val="212529"/>
                </a:solidFill>
                <a:effectLst/>
                <a:highlight>
                  <a:srgbClr val="FFFFFF"/>
                </a:highlight>
                <a:latin typeface="-apple-system"/>
              </a:rPr>
              <a:t>10 </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6BC54844-1EF1-4FBB-BF02-4060E89FDCC8}" type="slidenum">
              <a:rPr lang="en-US" smtClean="0"/>
              <a:t>9</a:t>
            </a:fld>
            <a:endParaRPr lang="en-US"/>
          </a:p>
        </p:txBody>
      </p:sp>
    </p:spTree>
    <p:extLst>
      <p:ext uri="{BB962C8B-B14F-4D97-AF65-F5344CB8AC3E}">
        <p14:creationId xmlns:p14="http://schemas.microsoft.com/office/powerpoint/2010/main" val="3122105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09372" y="255270"/>
            <a:ext cx="1172717" cy="656081"/>
          </a:xfrm>
          <a:prstGeom prst="rect">
            <a:avLst/>
          </a:prstGeom>
        </p:spPr>
      </p:pic>
      <p:sp>
        <p:nvSpPr>
          <p:cNvPr id="2" name="Holder 2"/>
          <p:cNvSpPr>
            <a:spLocks noGrp="1"/>
          </p:cNvSpPr>
          <p:nvPr>
            <p:ph type="ctrTitle"/>
          </p:nvPr>
        </p:nvSpPr>
        <p:spPr>
          <a:xfrm>
            <a:off x="4587397" y="302050"/>
            <a:ext cx="3017204" cy="330200"/>
          </a:xfrm>
          <a:prstGeom prst="rect">
            <a:avLst/>
          </a:prstGeom>
        </p:spPr>
        <p:txBody>
          <a:bodyPr wrap="square" lIns="0" tIns="0" rIns="0" bIns="0">
            <a:spAutoFit/>
          </a:bodyPr>
          <a:lstStyle>
            <a:lvl1pPr>
              <a:defRPr sz="2000" b="1" i="0">
                <a:solidFill>
                  <a:srgbClr val="606667"/>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60666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606667"/>
                </a:solidFill>
                <a:latin typeface="Arial"/>
                <a:cs typeface="Arial"/>
              </a:defRPr>
            </a:lvl1pPr>
          </a:lstStyle>
          <a:p>
            <a:endParaRPr/>
          </a:p>
        </p:txBody>
      </p:sp>
      <p:sp>
        <p:nvSpPr>
          <p:cNvPr id="3" name="Holder 3"/>
          <p:cNvSpPr>
            <a:spLocks noGrp="1"/>
          </p:cNvSpPr>
          <p:nvPr>
            <p:ph sz="half" idx="2"/>
          </p:nvPr>
        </p:nvSpPr>
        <p:spPr>
          <a:xfrm>
            <a:off x="719048" y="1938098"/>
            <a:ext cx="5264785" cy="4469130"/>
          </a:xfrm>
          <a:prstGeom prst="rect">
            <a:avLst/>
          </a:prstGeom>
        </p:spPr>
        <p:txBody>
          <a:bodyPr wrap="square" lIns="0" tIns="0" rIns="0" bIns="0">
            <a:spAutoFit/>
          </a:bodyPr>
          <a:lstStyle>
            <a:lvl1pPr>
              <a:defRPr sz="2000" b="0" i="0">
                <a:solidFill>
                  <a:schemeClr val="tx1"/>
                </a:solidFill>
                <a:latin typeface="Arial MT"/>
                <a:cs typeface="Arial MT"/>
              </a:defRPr>
            </a:lvl1pPr>
          </a:lstStyle>
          <a:p>
            <a:endParaRPr/>
          </a:p>
        </p:txBody>
      </p:sp>
      <p:sp>
        <p:nvSpPr>
          <p:cNvPr id="4" name="Holder 4"/>
          <p:cNvSpPr>
            <a:spLocks noGrp="1"/>
          </p:cNvSpPr>
          <p:nvPr>
            <p:ph sz="half" idx="3"/>
          </p:nvPr>
        </p:nvSpPr>
        <p:spPr>
          <a:xfrm>
            <a:off x="6619151" y="1799272"/>
            <a:ext cx="4466590" cy="3967479"/>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60666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87399" y="289778"/>
            <a:ext cx="3017200" cy="330200"/>
          </a:xfrm>
          <a:prstGeom prst="rect">
            <a:avLst/>
          </a:prstGeom>
        </p:spPr>
        <p:txBody>
          <a:bodyPr wrap="square" lIns="0" tIns="0" rIns="0" bIns="0">
            <a:spAutoFit/>
          </a:bodyPr>
          <a:lstStyle>
            <a:lvl1pPr>
              <a:defRPr sz="2000" b="1" i="0">
                <a:solidFill>
                  <a:srgbClr val="606667"/>
                </a:solidFill>
                <a:latin typeface="Arial"/>
                <a:cs typeface="Arial"/>
              </a:defRPr>
            </a:lvl1pPr>
          </a:lstStyle>
          <a:p>
            <a:endParaRPr/>
          </a:p>
        </p:txBody>
      </p:sp>
      <p:sp>
        <p:nvSpPr>
          <p:cNvPr id="3" name="Holder 3"/>
          <p:cNvSpPr>
            <a:spLocks noGrp="1"/>
          </p:cNvSpPr>
          <p:nvPr>
            <p:ph type="body" idx="1"/>
          </p:nvPr>
        </p:nvSpPr>
        <p:spPr>
          <a:xfrm>
            <a:off x="6271180" y="1885252"/>
            <a:ext cx="5185409" cy="430022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9407745" y="6570906"/>
            <a:ext cx="2019300" cy="17462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11614388" y="6562955"/>
            <a:ext cx="258571" cy="196215"/>
          </a:xfrm>
          <a:prstGeom prst="rect">
            <a:avLst/>
          </a:prstGeom>
        </p:spPr>
        <p:txBody>
          <a:bodyPr wrap="square" lIns="0" tIns="0" rIns="0" bIns="0">
            <a:spAutoFit/>
          </a:bodyPr>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6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00099" y="326514"/>
            <a:ext cx="6814820" cy="6406515"/>
          </a:xfrm>
          <a:prstGeom prst="rect">
            <a:avLst/>
          </a:prstGeom>
        </p:spPr>
        <p:txBody>
          <a:bodyPr vert="horz" wrap="square" lIns="0" tIns="0" rIns="0" bIns="0" rtlCol="0">
            <a:spAutoFit/>
          </a:bodyPr>
          <a:lstStyle/>
          <a:p>
            <a:pPr>
              <a:lnSpc>
                <a:spcPts val="2210"/>
              </a:lnSpc>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pPr>
            <a:endParaRPr sz="2000" dirty="0">
              <a:latin typeface="Arial"/>
              <a:cs typeface="Arial"/>
            </a:endParaRPr>
          </a:p>
          <a:p>
            <a:pPr>
              <a:lnSpc>
                <a:spcPct val="100000"/>
              </a:lnSpc>
              <a:spcBef>
                <a:spcPts val="960"/>
              </a:spcBef>
            </a:pPr>
            <a:endParaRPr lang="en-US" sz="2000" dirty="0">
              <a:latin typeface="Arial"/>
              <a:cs typeface="Arial"/>
            </a:endParaRPr>
          </a:p>
          <a:p>
            <a:pPr algn="r">
              <a:lnSpc>
                <a:spcPct val="100000"/>
              </a:lnSpc>
              <a:spcBef>
                <a:spcPts val="5"/>
              </a:spcBef>
            </a:pPr>
            <a:r>
              <a:rPr lang="en-US" sz="1050" spc="-10" dirty="0">
                <a:solidFill>
                  <a:srgbClr val="CD9146"/>
                </a:solidFill>
                <a:latin typeface="Arial MT"/>
                <a:cs typeface="Arial MT"/>
              </a:rPr>
              <a:t>#TCCC-CPP-PPT-</a:t>
            </a:r>
            <a:r>
              <a:rPr lang="en-US" sz="1050" dirty="0">
                <a:solidFill>
                  <a:srgbClr val="CD9146"/>
                </a:solidFill>
                <a:latin typeface="Arial MT"/>
                <a:cs typeface="Arial MT"/>
              </a:rPr>
              <a:t>13</a:t>
            </a:r>
            <a:r>
              <a:rPr lang="en-US" sz="1050" spc="310" dirty="0">
                <a:solidFill>
                  <a:srgbClr val="CD9146"/>
                </a:solidFill>
                <a:latin typeface="Arial MT"/>
                <a:cs typeface="Arial MT"/>
              </a:rPr>
              <a:t> </a:t>
            </a:r>
            <a:r>
              <a:rPr lang="en-US" sz="1050" dirty="0">
                <a:solidFill>
                  <a:srgbClr val="CD9146"/>
                </a:solidFill>
                <a:latin typeface="Arial MT"/>
                <a:cs typeface="Arial MT"/>
              </a:rPr>
              <a:t>08</a:t>
            </a:r>
            <a:r>
              <a:rPr lang="en-US" sz="1050" spc="10" dirty="0">
                <a:solidFill>
                  <a:srgbClr val="CD9146"/>
                </a:solidFill>
                <a:latin typeface="Arial MT"/>
                <a:cs typeface="Arial MT"/>
              </a:rPr>
              <a:t> </a:t>
            </a:r>
            <a:r>
              <a:rPr lang="en-US" sz="1050" dirty="0">
                <a:solidFill>
                  <a:srgbClr val="CD9146"/>
                </a:solidFill>
                <a:latin typeface="Arial MT"/>
                <a:cs typeface="Arial MT"/>
              </a:rPr>
              <a:t>AUG</a:t>
            </a:r>
            <a:r>
              <a:rPr lang="en-US" sz="1050" spc="-5" dirty="0">
                <a:solidFill>
                  <a:srgbClr val="CD9146"/>
                </a:solidFill>
                <a:latin typeface="Arial MT"/>
                <a:cs typeface="Arial MT"/>
              </a:rPr>
              <a:t> </a:t>
            </a:r>
            <a:r>
              <a:rPr lang="en-US" sz="1050" spc="-25" dirty="0">
                <a:solidFill>
                  <a:srgbClr val="CD9146"/>
                </a:solidFill>
                <a:latin typeface="Arial MT"/>
                <a:cs typeface="Arial MT"/>
              </a:rPr>
              <a:t>23</a:t>
            </a:r>
            <a:endParaRPr lang="en-US" sz="1050" dirty="0">
              <a:latin typeface="Arial MT"/>
              <a:cs typeface="Arial MT"/>
            </a:endParaRPr>
          </a:p>
        </p:txBody>
      </p:sp>
      <p:grpSp>
        <p:nvGrpSpPr>
          <p:cNvPr id="3" name="object 3"/>
          <p:cNvGrpSpPr/>
          <p:nvPr/>
        </p:nvGrpSpPr>
        <p:grpSpPr>
          <a:xfrm>
            <a:off x="3810" y="0"/>
            <a:ext cx="12188188" cy="6858000"/>
            <a:chOff x="3810" y="0"/>
            <a:chExt cx="12188190" cy="6858000"/>
          </a:xfrm>
        </p:grpSpPr>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25" dirty="0">
                <a:solidFill>
                  <a:srgbClr val="FFFFFF"/>
                </a:solidFill>
                <a:latin typeface="Arial Black"/>
                <a:cs typeface="Arial Black"/>
              </a:rPr>
              <a:t> </a:t>
            </a:r>
            <a:r>
              <a:rPr sz="1600" dirty="0">
                <a:solidFill>
                  <a:srgbClr val="FFFFFF"/>
                </a:solidFill>
                <a:latin typeface="Arial MT"/>
                <a:cs typeface="Arial MT"/>
              </a:rPr>
              <a:t>TIER</a:t>
            </a:r>
            <a:r>
              <a:rPr sz="1600" spc="-45" dirty="0">
                <a:solidFill>
                  <a:srgbClr val="FFFFFF"/>
                </a:solidFill>
                <a:latin typeface="Arial MT"/>
                <a:cs typeface="Arial MT"/>
              </a:rPr>
              <a:t> </a:t>
            </a:r>
            <a:r>
              <a:rPr sz="1600" spc="-5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45" dirty="0">
                <a:solidFill>
                  <a:srgbClr val="FFFFFF"/>
                </a:solidFill>
                <a:latin typeface="Arial MT"/>
                <a:cs typeface="Arial MT"/>
              </a:rPr>
              <a:t> </a:t>
            </a:r>
            <a:r>
              <a:rPr sz="1300" spc="-1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All</a:t>
            </a:r>
            <a:r>
              <a:rPr sz="1300" spc="-25" dirty="0">
                <a:solidFill>
                  <a:srgbClr val="D9D9D9"/>
                </a:solidFill>
                <a:latin typeface="Arial MT"/>
                <a:cs typeface="Arial MT"/>
              </a:rPr>
              <a:t> </a:t>
            </a:r>
            <a:r>
              <a:rPr sz="1300" dirty="0">
                <a:solidFill>
                  <a:srgbClr val="D9D9D9"/>
                </a:solidFill>
                <a:latin typeface="Arial MT"/>
                <a:cs typeface="Arial MT"/>
              </a:rPr>
              <a:t>Service</a:t>
            </a:r>
            <a:r>
              <a:rPr sz="1300" spc="-30"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4597"/>
          </a:xfrm>
          <a:prstGeom prst="rect">
            <a:avLst/>
          </a:prstGeom>
        </p:spPr>
        <p:txBody>
          <a:bodyPr vert="horz" wrap="square" lIns="0" tIns="27939" rIns="0" bIns="0" rtlCol="0">
            <a:spAutoFit/>
          </a:bodyPr>
          <a:lstStyle/>
          <a:p>
            <a:pPr marL="12700" marR="5080">
              <a:lnSpc>
                <a:spcPts val="3340"/>
              </a:lnSpc>
              <a:spcBef>
                <a:spcPts val="219"/>
              </a:spcBef>
            </a:pPr>
            <a:r>
              <a:rPr sz="2800" dirty="0">
                <a:solidFill>
                  <a:srgbClr val="CD9146"/>
                </a:solidFill>
                <a:latin typeface="Arial Black"/>
                <a:cs typeface="Arial Black"/>
              </a:rPr>
              <a:t>COMBAT</a:t>
            </a:r>
            <a:r>
              <a:rPr sz="2800" spc="-55"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dirty="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0765" cy="2686050"/>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a:p>
            <a:pPr marL="12700" marR="6771640">
              <a:lnSpc>
                <a:spcPct val="100000"/>
              </a:lnSpc>
              <a:spcBef>
                <a:spcPts val="810"/>
              </a:spcBef>
            </a:pPr>
            <a:r>
              <a:rPr sz="3200" dirty="0">
                <a:solidFill>
                  <a:srgbClr val="FFFFFF"/>
                </a:solidFill>
              </a:rPr>
              <a:t>MODULE</a:t>
            </a:r>
            <a:r>
              <a:rPr sz="3200" spc="-75" dirty="0">
                <a:solidFill>
                  <a:srgbClr val="FFFFFF"/>
                </a:solidFill>
              </a:rPr>
              <a:t> </a:t>
            </a:r>
            <a:r>
              <a:rPr sz="3200" spc="-25" dirty="0">
                <a:solidFill>
                  <a:srgbClr val="FFFFFF"/>
                </a:solidFill>
              </a:rPr>
              <a:t>13: </a:t>
            </a:r>
            <a:r>
              <a:rPr sz="3200" dirty="0">
                <a:solidFill>
                  <a:srgbClr val="FFFFFF"/>
                </a:solidFill>
              </a:rPr>
              <a:t>HEAD</a:t>
            </a:r>
            <a:r>
              <a:rPr sz="3200" spc="-95" dirty="0">
                <a:solidFill>
                  <a:srgbClr val="FFFFFF"/>
                </a:solidFill>
              </a:rPr>
              <a:t> </a:t>
            </a:r>
            <a:r>
              <a:rPr sz="3200" spc="-10" dirty="0">
                <a:solidFill>
                  <a:srgbClr val="FFFFFF"/>
                </a:solidFill>
              </a:rPr>
              <a:t>INJURIES</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301174" y="2433929"/>
            <a:ext cx="11891010" cy="3956685"/>
            <a:chOff x="301174" y="2433929"/>
            <a:chExt cx="11891010" cy="3956685"/>
          </a:xfrm>
        </p:grpSpPr>
        <p:pic>
          <p:nvPicPr>
            <p:cNvPr id="5" name="object 5"/>
            <p:cNvPicPr/>
            <p:nvPr/>
          </p:nvPicPr>
          <p:blipFill>
            <a:blip r:embed="rId4" cstate="print"/>
            <a:stretch>
              <a:fillRect/>
            </a:stretch>
          </p:blipFill>
          <p:spPr>
            <a:xfrm>
              <a:off x="10380929" y="3454755"/>
              <a:ext cx="1811070" cy="2010371"/>
            </a:xfrm>
            <a:prstGeom prst="rect">
              <a:avLst/>
            </a:prstGeom>
          </p:spPr>
        </p:pic>
        <p:pic>
          <p:nvPicPr>
            <p:cNvPr id="6" name="object 6"/>
            <p:cNvPicPr/>
            <p:nvPr/>
          </p:nvPicPr>
          <p:blipFill>
            <a:blip r:embed="rId5" cstate="print"/>
            <a:stretch>
              <a:fillRect/>
            </a:stretch>
          </p:blipFill>
          <p:spPr>
            <a:xfrm>
              <a:off x="9088818" y="4014279"/>
              <a:ext cx="2376509" cy="2375789"/>
            </a:xfrm>
            <a:prstGeom prst="rect">
              <a:avLst/>
            </a:prstGeom>
          </p:spPr>
        </p:pic>
        <p:pic>
          <p:nvPicPr>
            <p:cNvPr id="7" name="object 7"/>
            <p:cNvPicPr/>
            <p:nvPr/>
          </p:nvPicPr>
          <p:blipFill>
            <a:blip r:embed="rId6" cstate="print"/>
            <a:stretch>
              <a:fillRect/>
            </a:stretch>
          </p:blipFill>
          <p:spPr>
            <a:xfrm>
              <a:off x="9932911" y="2433929"/>
              <a:ext cx="1971179" cy="1928291"/>
            </a:xfrm>
            <a:prstGeom prst="rect">
              <a:avLst/>
            </a:prstGeom>
          </p:spPr>
        </p:pic>
        <p:sp>
          <p:nvSpPr>
            <p:cNvPr id="8" name="object 8"/>
            <p:cNvSpPr/>
            <p:nvPr/>
          </p:nvSpPr>
          <p:spPr>
            <a:xfrm>
              <a:off x="315461" y="4450841"/>
              <a:ext cx="9228455" cy="0"/>
            </a:xfrm>
            <a:custGeom>
              <a:avLst/>
              <a:gdLst/>
              <a:ahLst/>
              <a:cxnLst/>
              <a:rect l="l" t="t" r="r" b="b"/>
              <a:pathLst>
                <a:path w="9228455">
                  <a:moveTo>
                    <a:pt x="9228175" y="0"/>
                  </a:moveTo>
                  <a:lnTo>
                    <a:pt x="0" y="0"/>
                  </a:lnTo>
                </a:path>
              </a:pathLst>
            </a:custGeom>
            <a:ln w="28575">
              <a:solidFill>
                <a:srgbClr val="D0CECE"/>
              </a:solidFill>
              <a:prstDash val="dot"/>
            </a:ln>
          </p:spPr>
          <p:txBody>
            <a:bodyPr wrap="square" lIns="0" tIns="0" rIns="0" bIns="0" rtlCol="0"/>
            <a:lstStyle/>
            <a:p>
              <a:endParaRPr/>
            </a:p>
          </p:txBody>
        </p:sp>
      </p:grpSp>
      <p:sp>
        <p:nvSpPr>
          <p:cNvPr id="9" name="object 9"/>
          <p:cNvSpPr txBox="1">
            <a:spLocks noGrp="1"/>
          </p:cNvSpPr>
          <p:nvPr>
            <p:ph type="title"/>
          </p:nvPr>
        </p:nvSpPr>
        <p:spPr>
          <a:xfrm>
            <a:off x="3303230" y="639600"/>
            <a:ext cx="5666740" cy="1068070"/>
          </a:xfrm>
          <a:prstGeom prst="rect">
            <a:avLst/>
          </a:prstGeom>
        </p:spPr>
        <p:txBody>
          <a:bodyPr vert="horz" wrap="square" lIns="0" tIns="74295" rIns="0" bIns="0" rtlCol="0">
            <a:spAutoFit/>
          </a:bodyPr>
          <a:lstStyle/>
          <a:p>
            <a:pPr marL="12700" marR="5080" indent="673100">
              <a:lnSpc>
                <a:spcPts val="3890"/>
              </a:lnSpc>
              <a:spcBef>
                <a:spcPts val="585"/>
              </a:spcBef>
            </a:pPr>
            <a:r>
              <a:rPr sz="3600" dirty="0">
                <a:solidFill>
                  <a:srgbClr val="000000"/>
                </a:solidFill>
              </a:rPr>
              <a:t>TRAUMATIC</a:t>
            </a:r>
            <a:r>
              <a:rPr sz="3600" spc="-185" dirty="0">
                <a:solidFill>
                  <a:srgbClr val="000000"/>
                </a:solidFill>
              </a:rPr>
              <a:t> </a:t>
            </a:r>
            <a:r>
              <a:rPr sz="3600" spc="-10" dirty="0">
                <a:solidFill>
                  <a:srgbClr val="000000"/>
                </a:solidFill>
              </a:rPr>
              <a:t>BRAIN </a:t>
            </a:r>
            <a:r>
              <a:rPr sz="3600" dirty="0">
                <a:solidFill>
                  <a:srgbClr val="000000"/>
                </a:solidFill>
              </a:rPr>
              <a:t>INJURY</a:t>
            </a:r>
            <a:r>
              <a:rPr sz="3600" spc="-10" dirty="0">
                <a:solidFill>
                  <a:srgbClr val="000000"/>
                </a:solidFill>
              </a:rPr>
              <a:t> </a:t>
            </a:r>
            <a:r>
              <a:rPr sz="3600" spc="-10" dirty="0">
                <a:solidFill>
                  <a:srgbClr val="BB8542"/>
                </a:solidFill>
              </a:rPr>
              <a:t>CLASSIFICATION</a:t>
            </a:r>
            <a:endParaRPr sz="3600"/>
          </a:p>
        </p:txBody>
      </p:sp>
      <p:sp>
        <p:nvSpPr>
          <p:cNvPr id="10" name="object 10"/>
          <p:cNvSpPr/>
          <p:nvPr/>
        </p:nvSpPr>
        <p:spPr>
          <a:xfrm>
            <a:off x="6656831" y="2563369"/>
            <a:ext cx="114300" cy="539115"/>
          </a:xfrm>
          <a:custGeom>
            <a:avLst/>
            <a:gdLst/>
            <a:ahLst/>
            <a:cxnLst/>
            <a:rect l="l" t="t" r="r" b="b"/>
            <a:pathLst>
              <a:path w="114300" h="539114">
                <a:moveTo>
                  <a:pt x="0" y="539064"/>
                </a:moveTo>
                <a:lnTo>
                  <a:pt x="114300" y="539064"/>
                </a:lnTo>
                <a:lnTo>
                  <a:pt x="114300" y="0"/>
                </a:lnTo>
                <a:lnTo>
                  <a:pt x="0" y="0"/>
                </a:lnTo>
                <a:lnTo>
                  <a:pt x="0" y="539064"/>
                </a:lnTo>
                <a:close/>
              </a:path>
            </a:pathLst>
          </a:custGeom>
          <a:solidFill>
            <a:srgbClr val="BB8542"/>
          </a:solidFill>
        </p:spPr>
        <p:txBody>
          <a:bodyPr wrap="square" lIns="0" tIns="0" rIns="0" bIns="0" rtlCol="0"/>
          <a:lstStyle/>
          <a:p>
            <a:endParaRPr/>
          </a:p>
        </p:txBody>
      </p:sp>
      <p:sp>
        <p:nvSpPr>
          <p:cNvPr id="11" name="object 11"/>
          <p:cNvSpPr/>
          <p:nvPr/>
        </p:nvSpPr>
        <p:spPr>
          <a:xfrm>
            <a:off x="6665214" y="3260599"/>
            <a:ext cx="114300" cy="539115"/>
          </a:xfrm>
          <a:custGeom>
            <a:avLst/>
            <a:gdLst/>
            <a:ahLst/>
            <a:cxnLst/>
            <a:rect l="l" t="t" r="r" b="b"/>
            <a:pathLst>
              <a:path w="114300" h="539114">
                <a:moveTo>
                  <a:pt x="0" y="539064"/>
                </a:moveTo>
                <a:lnTo>
                  <a:pt x="114300" y="539064"/>
                </a:lnTo>
                <a:lnTo>
                  <a:pt x="114300" y="0"/>
                </a:lnTo>
                <a:lnTo>
                  <a:pt x="0" y="0"/>
                </a:lnTo>
                <a:lnTo>
                  <a:pt x="0" y="539064"/>
                </a:lnTo>
                <a:close/>
              </a:path>
            </a:pathLst>
          </a:custGeom>
          <a:solidFill>
            <a:srgbClr val="BB8542"/>
          </a:solidFill>
        </p:spPr>
        <p:txBody>
          <a:bodyPr wrap="square" lIns="0" tIns="0" rIns="0" bIns="0" rtlCol="0"/>
          <a:lstStyle/>
          <a:p>
            <a:endParaRPr/>
          </a:p>
        </p:txBody>
      </p:sp>
      <p:sp>
        <p:nvSpPr>
          <p:cNvPr id="12" name="object 12"/>
          <p:cNvSpPr/>
          <p:nvPr/>
        </p:nvSpPr>
        <p:spPr>
          <a:xfrm>
            <a:off x="6665214" y="3903721"/>
            <a:ext cx="114300" cy="353695"/>
          </a:xfrm>
          <a:custGeom>
            <a:avLst/>
            <a:gdLst/>
            <a:ahLst/>
            <a:cxnLst/>
            <a:rect l="l" t="t" r="r" b="b"/>
            <a:pathLst>
              <a:path w="114300" h="353695">
                <a:moveTo>
                  <a:pt x="0" y="353263"/>
                </a:moveTo>
                <a:lnTo>
                  <a:pt x="114300" y="353263"/>
                </a:lnTo>
                <a:lnTo>
                  <a:pt x="114300" y="0"/>
                </a:lnTo>
                <a:lnTo>
                  <a:pt x="0" y="0"/>
                </a:lnTo>
                <a:lnTo>
                  <a:pt x="0" y="353263"/>
                </a:lnTo>
                <a:close/>
              </a:path>
            </a:pathLst>
          </a:custGeom>
          <a:solidFill>
            <a:srgbClr val="BB8542"/>
          </a:solidFill>
        </p:spPr>
        <p:txBody>
          <a:bodyPr wrap="square" lIns="0" tIns="0" rIns="0" bIns="0" rtlCol="0"/>
          <a:lstStyle/>
          <a:p>
            <a:endParaRPr/>
          </a:p>
        </p:txBody>
      </p:sp>
      <p:sp>
        <p:nvSpPr>
          <p:cNvPr id="13" name="object 13"/>
          <p:cNvSpPr txBox="1"/>
          <p:nvPr/>
        </p:nvSpPr>
        <p:spPr>
          <a:xfrm>
            <a:off x="6627493" y="1842225"/>
            <a:ext cx="4751070" cy="4279265"/>
          </a:xfrm>
          <a:prstGeom prst="rect">
            <a:avLst/>
          </a:prstGeom>
        </p:spPr>
        <p:txBody>
          <a:bodyPr vert="horz" wrap="square" lIns="0" tIns="191770" rIns="0" bIns="0" rtlCol="0">
            <a:spAutoFit/>
          </a:bodyPr>
          <a:lstStyle/>
          <a:p>
            <a:pPr marL="25400">
              <a:lnSpc>
                <a:spcPct val="100000"/>
              </a:lnSpc>
              <a:spcBef>
                <a:spcPts val="1510"/>
              </a:spcBef>
            </a:pPr>
            <a:r>
              <a:rPr sz="2400" b="1" dirty="0">
                <a:latin typeface="Arial"/>
                <a:cs typeface="Arial"/>
              </a:rPr>
              <a:t>Severe</a:t>
            </a:r>
            <a:r>
              <a:rPr sz="2400" b="1" spc="-60" dirty="0">
                <a:latin typeface="Arial"/>
                <a:cs typeface="Arial"/>
              </a:rPr>
              <a:t> </a:t>
            </a:r>
            <a:r>
              <a:rPr sz="2400" b="1" spc="-20" dirty="0">
                <a:latin typeface="Arial"/>
                <a:cs typeface="Arial"/>
              </a:rPr>
              <a:t>TBI</a:t>
            </a:r>
            <a:r>
              <a:rPr sz="2400" b="1" spc="-170" dirty="0">
                <a:latin typeface="Arial"/>
                <a:cs typeface="Arial"/>
              </a:rPr>
              <a:t> </a:t>
            </a:r>
            <a:r>
              <a:rPr sz="1800" dirty="0">
                <a:latin typeface="Arial MT"/>
                <a:cs typeface="Arial MT"/>
              </a:rPr>
              <a:t>(symptoms</a:t>
            </a:r>
            <a:r>
              <a:rPr sz="1800" spc="-30" dirty="0">
                <a:latin typeface="Arial MT"/>
                <a:cs typeface="Arial MT"/>
              </a:rPr>
              <a:t> </a:t>
            </a:r>
            <a:r>
              <a:rPr sz="1800" dirty="0">
                <a:latin typeface="Arial MT"/>
                <a:cs typeface="Arial MT"/>
              </a:rPr>
              <a:t>similar</a:t>
            </a:r>
            <a:r>
              <a:rPr sz="1800" spc="-40" dirty="0">
                <a:latin typeface="Arial MT"/>
                <a:cs typeface="Arial MT"/>
              </a:rPr>
              <a:t> </a:t>
            </a:r>
            <a:r>
              <a:rPr sz="1800" dirty="0">
                <a:latin typeface="Arial MT"/>
                <a:cs typeface="Arial MT"/>
              </a:rPr>
              <a:t>to</a:t>
            </a:r>
            <a:r>
              <a:rPr sz="1800" spc="-30" dirty="0">
                <a:latin typeface="Arial MT"/>
                <a:cs typeface="Arial MT"/>
              </a:rPr>
              <a:t> </a:t>
            </a:r>
            <a:r>
              <a:rPr sz="1800" dirty="0">
                <a:latin typeface="Arial MT"/>
                <a:cs typeface="Arial MT"/>
              </a:rPr>
              <a:t>mild</a:t>
            </a:r>
            <a:r>
              <a:rPr sz="1800" spc="-35" dirty="0">
                <a:latin typeface="Arial MT"/>
                <a:cs typeface="Arial MT"/>
              </a:rPr>
              <a:t> </a:t>
            </a:r>
            <a:r>
              <a:rPr sz="1800" spc="-20" dirty="0">
                <a:latin typeface="Arial MT"/>
                <a:cs typeface="Arial MT"/>
              </a:rPr>
              <a:t>TBI)</a:t>
            </a:r>
            <a:endParaRPr sz="1800">
              <a:latin typeface="Arial MT"/>
              <a:cs typeface="Arial MT"/>
            </a:endParaRPr>
          </a:p>
          <a:p>
            <a:pPr marL="300355" marR="1843405">
              <a:lnSpc>
                <a:spcPct val="100000"/>
              </a:lnSpc>
              <a:spcBef>
                <a:spcPts val="1060"/>
              </a:spcBef>
            </a:pPr>
            <a:r>
              <a:rPr sz="1800" dirty="0">
                <a:latin typeface="Arial MT"/>
                <a:cs typeface="Arial MT"/>
              </a:rPr>
              <a:t>Confusion</a:t>
            </a:r>
            <a:r>
              <a:rPr sz="1800" spc="-20" dirty="0">
                <a:latin typeface="Arial MT"/>
                <a:cs typeface="Arial MT"/>
              </a:rPr>
              <a:t> </a:t>
            </a:r>
            <a:r>
              <a:rPr sz="1800" spc="-25" dirty="0">
                <a:latin typeface="Arial MT"/>
                <a:cs typeface="Arial MT"/>
              </a:rPr>
              <a:t>or </a:t>
            </a:r>
            <a:r>
              <a:rPr sz="1800" dirty="0">
                <a:latin typeface="Arial MT"/>
                <a:cs typeface="Arial MT"/>
              </a:rPr>
              <a:t>disorientation</a:t>
            </a:r>
            <a:r>
              <a:rPr sz="1800" spc="-30" dirty="0">
                <a:latin typeface="Arial MT"/>
                <a:cs typeface="Arial MT"/>
              </a:rPr>
              <a:t> </a:t>
            </a:r>
            <a:r>
              <a:rPr sz="1800" dirty="0">
                <a:latin typeface="Arial MT"/>
                <a:cs typeface="Arial MT"/>
              </a:rPr>
              <a:t>(&gt;24</a:t>
            </a:r>
            <a:r>
              <a:rPr sz="1800" spc="-20" dirty="0">
                <a:latin typeface="Arial MT"/>
                <a:cs typeface="Arial MT"/>
              </a:rPr>
              <a:t> </a:t>
            </a:r>
            <a:r>
              <a:rPr sz="1800" spc="-10" dirty="0">
                <a:latin typeface="Arial MT"/>
                <a:cs typeface="Arial MT"/>
              </a:rPr>
              <a:t>hours)</a:t>
            </a:r>
            <a:endParaRPr sz="1800">
              <a:latin typeface="Arial MT"/>
              <a:cs typeface="Arial MT"/>
            </a:endParaRPr>
          </a:p>
          <a:p>
            <a:pPr marL="300355" marR="2140585">
              <a:lnSpc>
                <a:spcPct val="100000"/>
              </a:lnSpc>
              <a:spcBef>
                <a:spcPts val="1200"/>
              </a:spcBef>
            </a:pPr>
            <a:r>
              <a:rPr sz="1800" dirty="0">
                <a:latin typeface="Arial MT"/>
                <a:cs typeface="Arial MT"/>
              </a:rPr>
              <a:t>Loss</a:t>
            </a:r>
            <a:r>
              <a:rPr sz="1800" spc="-5" dirty="0">
                <a:latin typeface="Arial MT"/>
                <a:cs typeface="Arial MT"/>
              </a:rPr>
              <a:t> </a:t>
            </a:r>
            <a:r>
              <a:rPr sz="1800" dirty="0">
                <a:latin typeface="Arial MT"/>
                <a:cs typeface="Arial MT"/>
              </a:rPr>
              <a:t>of</a:t>
            </a:r>
            <a:r>
              <a:rPr sz="1800" spc="-5" dirty="0">
                <a:latin typeface="Arial MT"/>
                <a:cs typeface="Arial MT"/>
              </a:rPr>
              <a:t> </a:t>
            </a:r>
            <a:r>
              <a:rPr sz="1800" spc="-10" dirty="0">
                <a:latin typeface="Arial MT"/>
                <a:cs typeface="Arial MT"/>
              </a:rPr>
              <a:t>consciousness </a:t>
            </a:r>
            <a:r>
              <a:rPr sz="1800" dirty="0">
                <a:latin typeface="Arial MT"/>
                <a:cs typeface="Arial MT"/>
              </a:rPr>
              <a:t>(&gt;</a:t>
            </a:r>
            <a:r>
              <a:rPr sz="1800" spc="-10" dirty="0">
                <a:latin typeface="Arial MT"/>
                <a:cs typeface="Arial MT"/>
              </a:rPr>
              <a:t> </a:t>
            </a:r>
            <a:r>
              <a:rPr sz="1800" dirty="0">
                <a:latin typeface="Arial MT"/>
                <a:cs typeface="Arial MT"/>
              </a:rPr>
              <a:t>24</a:t>
            </a:r>
            <a:r>
              <a:rPr sz="1800" spc="-5" dirty="0">
                <a:latin typeface="Arial MT"/>
                <a:cs typeface="Arial MT"/>
              </a:rPr>
              <a:t> </a:t>
            </a:r>
            <a:r>
              <a:rPr sz="1800" spc="-10" dirty="0">
                <a:latin typeface="Arial MT"/>
                <a:cs typeface="Arial MT"/>
              </a:rPr>
              <a:t>hours)</a:t>
            </a:r>
            <a:endParaRPr sz="1800">
              <a:latin typeface="Arial MT"/>
              <a:cs typeface="Arial MT"/>
            </a:endParaRPr>
          </a:p>
          <a:p>
            <a:pPr marL="300355">
              <a:lnSpc>
                <a:spcPct val="100000"/>
              </a:lnSpc>
              <a:spcBef>
                <a:spcPts val="1200"/>
              </a:spcBef>
            </a:pPr>
            <a:r>
              <a:rPr sz="1800" dirty="0">
                <a:latin typeface="Arial MT"/>
                <a:cs typeface="Arial MT"/>
              </a:rPr>
              <a:t>Memory</a:t>
            </a:r>
            <a:r>
              <a:rPr sz="1800" spc="-20" dirty="0">
                <a:latin typeface="Arial MT"/>
                <a:cs typeface="Arial MT"/>
              </a:rPr>
              <a:t> </a:t>
            </a:r>
            <a:r>
              <a:rPr sz="1800" dirty="0">
                <a:latin typeface="Arial MT"/>
                <a:cs typeface="Arial MT"/>
              </a:rPr>
              <a:t>loss</a:t>
            </a:r>
            <a:r>
              <a:rPr sz="1800" spc="-20" dirty="0">
                <a:latin typeface="Arial MT"/>
                <a:cs typeface="Arial MT"/>
              </a:rPr>
              <a:t> </a:t>
            </a:r>
            <a:r>
              <a:rPr sz="1800" dirty="0">
                <a:latin typeface="Arial MT"/>
                <a:cs typeface="Arial MT"/>
              </a:rPr>
              <a:t>(&gt;7</a:t>
            </a:r>
            <a:r>
              <a:rPr sz="1800" spc="-15" dirty="0">
                <a:latin typeface="Arial MT"/>
                <a:cs typeface="Arial MT"/>
              </a:rPr>
              <a:t> </a:t>
            </a:r>
            <a:r>
              <a:rPr sz="1800" spc="-10" dirty="0">
                <a:latin typeface="Arial MT"/>
                <a:cs typeface="Arial MT"/>
              </a:rPr>
              <a:t>days)</a:t>
            </a:r>
            <a:endParaRPr sz="1800">
              <a:latin typeface="Arial MT"/>
              <a:cs typeface="Arial MT"/>
            </a:endParaRPr>
          </a:p>
          <a:p>
            <a:pPr>
              <a:lnSpc>
                <a:spcPct val="100000"/>
              </a:lnSpc>
              <a:spcBef>
                <a:spcPts val="1060"/>
              </a:spcBef>
            </a:pPr>
            <a:endParaRPr sz="1800">
              <a:latin typeface="Arial MT"/>
              <a:cs typeface="Arial MT"/>
            </a:endParaRPr>
          </a:p>
          <a:p>
            <a:pPr marL="12700">
              <a:lnSpc>
                <a:spcPct val="100000"/>
              </a:lnSpc>
              <a:spcBef>
                <a:spcPts val="5"/>
              </a:spcBef>
            </a:pPr>
            <a:r>
              <a:rPr sz="2400" b="1" dirty="0">
                <a:latin typeface="Arial"/>
                <a:cs typeface="Arial"/>
              </a:rPr>
              <a:t>Penetrating</a:t>
            </a:r>
            <a:r>
              <a:rPr sz="2400" b="1" spc="-80" dirty="0">
                <a:latin typeface="Arial"/>
                <a:cs typeface="Arial"/>
              </a:rPr>
              <a:t> </a:t>
            </a:r>
            <a:r>
              <a:rPr sz="2400" b="1" dirty="0">
                <a:latin typeface="Arial"/>
                <a:cs typeface="Arial"/>
              </a:rPr>
              <a:t>TBI</a:t>
            </a:r>
            <a:r>
              <a:rPr sz="2400" b="1" spc="-80" dirty="0">
                <a:latin typeface="Arial"/>
                <a:cs typeface="Arial"/>
              </a:rPr>
              <a:t> </a:t>
            </a:r>
            <a:r>
              <a:rPr sz="2400" spc="-50" dirty="0">
                <a:latin typeface="Arial MT"/>
                <a:cs typeface="Arial MT"/>
              </a:rPr>
              <a:t>–</a:t>
            </a:r>
            <a:endParaRPr sz="2400">
              <a:latin typeface="Arial MT"/>
              <a:cs typeface="Arial MT"/>
            </a:endParaRPr>
          </a:p>
          <a:p>
            <a:pPr marL="12700" marR="1896110">
              <a:lnSpc>
                <a:spcPct val="100000"/>
              </a:lnSpc>
              <a:spcBef>
                <a:spcPts val="15"/>
              </a:spcBef>
            </a:pPr>
            <a:r>
              <a:rPr sz="1800" dirty="0">
                <a:latin typeface="Arial MT"/>
                <a:cs typeface="Arial MT"/>
              </a:rPr>
              <a:t>in</a:t>
            </a:r>
            <a:r>
              <a:rPr sz="1800" spc="-5" dirty="0">
                <a:latin typeface="Arial MT"/>
                <a:cs typeface="Arial MT"/>
              </a:rPr>
              <a:t> </a:t>
            </a:r>
            <a:r>
              <a:rPr sz="1800" dirty="0">
                <a:latin typeface="Arial MT"/>
                <a:cs typeface="Arial MT"/>
              </a:rPr>
              <a:t>which</a:t>
            </a:r>
            <a:r>
              <a:rPr sz="1800" spc="-10" dirty="0">
                <a:latin typeface="Arial MT"/>
                <a:cs typeface="Arial MT"/>
              </a:rPr>
              <a:t> </a:t>
            </a:r>
            <a:r>
              <a:rPr sz="1800" dirty="0">
                <a:latin typeface="Arial MT"/>
                <a:cs typeface="Arial MT"/>
              </a:rPr>
              <a:t>the scalp,</a:t>
            </a:r>
            <a:r>
              <a:rPr sz="1800" spc="-15" dirty="0">
                <a:latin typeface="Arial MT"/>
                <a:cs typeface="Arial MT"/>
              </a:rPr>
              <a:t> </a:t>
            </a:r>
            <a:r>
              <a:rPr sz="1800" dirty="0">
                <a:latin typeface="Arial MT"/>
                <a:cs typeface="Arial MT"/>
              </a:rPr>
              <a:t>skull </a:t>
            </a:r>
            <a:r>
              <a:rPr sz="1800" spc="-25" dirty="0">
                <a:latin typeface="Arial MT"/>
                <a:cs typeface="Arial MT"/>
              </a:rPr>
              <a:t>and </a:t>
            </a:r>
            <a:r>
              <a:rPr sz="1800" dirty="0">
                <a:latin typeface="Arial MT"/>
                <a:cs typeface="Arial MT"/>
              </a:rPr>
              <a:t>dura</a:t>
            </a:r>
            <a:r>
              <a:rPr sz="1800" spc="-20" dirty="0">
                <a:latin typeface="Arial MT"/>
                <a:cs typeface="Arial MT"/>
              </a:rPr>
              <a:t> </a:t>
            </a:r>
            <a:r>
              <a:rPr sz="1800" dirty="0">
                <a:latin typeface="Arial MT"/>
                <a:cs typeface="Arial MT"/>
              </a:rPr>
              <a:t>mater</a:t>
            </a:r>
            <a:r>
              <a:rPr sz="1800" spc="-10" dirty="0">
                <a:latin typeface="Arial MT"/>
                <a:cs typeface="Arial MT"/>
              </a:rPr>
              <a:t> </a:t>
            </a:r>
            <a:r>
              <a:rPr sz="1800" dirty="0">
                <a:latin typeface="Arial MT"/>
                <a:cs typeface="Arial MT"/>
              </a:rPr>
              <a:t>are</a:t>
            </a:r>
            <a:r>
              <a:rPr sz="1800" spc="-5" dirty="0">
                <a:latin typeface="Arial MT"/>
                <a:cs typeface="Arial MT"/>
              </a:rPr>
              <a:t> </a:t>
            </a:r>
            <a:r>
              <a:rPr sz="1800" spc="-10" dirty="0">
                <a:latin typeface="Arial MT"/>
                <a:cs typeface="Arial MT"/>
              </a:rPr>
              <a:t>penetrated</a:t>
            </a:r>
            <a:endParaRPr sz="1800">
              <a:latin typeface="Arial MT"/>
              <a:cs typeface="Arial MT"/>
            </a:endParaRPr>
          </a:p>
          <a:p>
            <a:pPr marL="12700">
              <a:lnSpc>
                <a:spcPct val="100000"/>
              </a:lnSpc>
              <a:spcBef>
                <a:spcPts val="1710"/>
              </a:spcBef>
            </a:pPr>
            <a:r>
              <a:rPr sz="2400" b="1" dirty="0">
                <a:latin typeface="Arial"/>
                <a:cs typeface="Arial"/>
              </a:rPr>
              <a:t>*Unclassified</a:t>
            </a:r>
            <a:r>
              <a:rPr sz="2400" b="1" spc="-45" dirty="0">
                <a:latin typeface="Arial"/>
                <a:cs typeface="Arial"/>
              </a:rPr>
              <a:t> </a:t>
            </a:r>
            <a:r>
              <a:rPr sz="2400" b="1" dirty="0">
                <a:latin typeface="Arial"/>
                <a:cs typeface="Arial"/>
              </a:rPr>
              <a:t>TBI</a:t>
            </a:r>
            <a:r>
              <a:rPr sz="2400" b="1" spc="-65" dirty="0">
                <a:latin typeface="Arial"/>
                <a:cs typeface="Arial"/>
              </a:rPr>
              <a:t> </a:t>
            </a:r>
            <a:r>
              <a:rPr sz="1800" spc="-50" dirty="0">
                <a:latin typeface="Arial MT"/>
                <a:cs typeface="Arial MT"/>
              </a:rPr>
              <a:t>–</a:t>
            </a:r>
            <a:endParaRPr sz="1800">
              <a:latin typeface="Arial MT"/>
              <a:cs typeface="Arial MT"/>
            </a:endParaRPr>
          </a:p>
        </p:txBody>
      </p:sp>
      <p:grpSp>
        <p:nvGrpSpPr>
          <p:cNvPr id="14" name="object 14"/>
          <p:cNvGrpSpPr/>
          <p:nvPr/>
        </p:nvGrpSpPr>
        <p:grpSpPr>
          <a:xfrm>
            <a:off x="372618" y="2529834"/>
            <a:ext cx="9185275" cy="3212465"/>
            <a:chOff x="372618" y="2529834"/>
            <a:chExt cx="9185275" cy="3212465"/>
          </a:xfrm>
        </p:grpSpPr>
        <p:sp>
          <p:nvSpPr>
            <p:cNvPr id="15" name="object 15"/>
            <p:cNvSpPr/>
            <p:nvPr/>
          </p:nvSpPr>
          <p:spPr>
            <a:xfrm>
              <a:off x="6628641" y="5727954"/>
              <a:ext cx="2915285" cy="0"/>
            </a:xfrm>
            <a:custGeom>
              <a:avLst/>
              <a:gdLst/>
              <a:ahLst/>
              <a:cxnLst/>
              <a:rect l="l" t="t" r="r" b="b"/>
              <a:pathLst>
                <a:path w="2915284">
                  <a:moveTo>
                    <a:pt x="2914827" y="0"/>
                  </a:moveTo>
                  <a:lnTo>
                    <a:pt x="0" y="0"/>
                  </a:lnTo>
                </a:path>
              </a:pathLst>
            </a:custGeom>
            <a:ln w="28575">
              <a:solidFill>
                <a:srgbClr val="D0CECE"/>
              </a:solidFill>
              <a:prstDash val="dot"/>
            </a:ln>
          </p:spPr>
          <p:txBody>
            <a:bodyPr wrap="square" lIns="0" tIns="0" rIns="0" bIns="0" rtlCol="0"/>
            <a:lstStyle/>
            <a:p>
              <a:endParaRPr/>
            </a:p>
          </p:txBody>
        </p:sp>
        <p:sp>
          <p:nvSpPr>
            <p:cNvPr id="16" name="object 16"/>
            <p:cNvSpPr/>
            <p:nvPr/>
          </p:nvSpPr>
          <p:spPr>
            <a:xfrm>
              <a:off x="372618" y="2529839"/>
              <a:ext cx="114300" cy="1645285"/>
            </a:xfrm>
            <a:custGeom>
              <a:avLst/>
              <a:gdLst/>
              <a:ahLst/>
              <a:cxnLst/>
              <a:rect l="l" t="t" r="r" b="b"/>
              <a:pathLst>
                <a:path w="114300" h="1645285">
                  <a:moveTo>
                    <a:pt x="114300" y="1363980"/>
                  </a:moveTo>
                  <a:lnTo>
                    <a:pt x="0" y="1363980"/>
                  </a:lnTo>
                  <a:lnTo>
                    <a:pt x="0" y="1644675"/>
                  </a:lnTo>
                  <a:lnTo>
                    <a:pt x="114300" y="1644675"/>
                  </a:lnTo>
                  <a:lnTo>
                    <a:pt x="114300" y="1363980"/>
                  </a:lnTo>
                  <a:close/>
                </a:path>
                <a:path w="114300" h="1645285">
                  <a:moveTo>
                    <a:pt x="114300" y="999744"/>
                  </a:moveTo>
                  <a:lnTo>
                    <a:pt x="0" y="999744"/>
                  </a:lnTo>
                  <a:lnTo>
                    <a:pt x="0" y="1280439"/>
                  </a:lnTo>
                  <a:lnTo>
                    <a:pt x="114300" y="1280439"/>
                  </a:lnTo>
                  <a:lnTo>
                    <a:pt x="114300" y="999744"/>
                  </a:lnTo>
                  <a:close/>
                </a:path>
                <a:path w="114300" h="1645285">
                  <a:moveTo>
                    <a:pt x="114300" y="635508"/>
                  </a:moveTo>
                  <a:lnTo>
                    <a:pt x="0" y="635508"/>
                  </a:lnTo>
                  <a:lnTo>
                    <a:pt x="0" y="916203"/>
                  </a:lnTo>
                  <a:lnTo>
                    <a:pt x="114300" y="916203"/>
                  </a:lnTo>
                  <a:lnTo>
                    <a:pt x="114300" y="635508"/>
                  </a:lnTo>
                  <a:close/>
                </a:path>
                <a:path w="114300" h="1645285">
                  <a:moveTo>
                    <a:pt x="114300" y="0"/>
                  </a:moveTo>
                  <a:lnTo>
                    <a:pt x="0" y="0"/>
                  </a:lnTo>
                  <a:lnTo>
                    <a:pt x="0" y="482841"/>
                  </a:lnTo>
                  <a:lnTo>
                    <a:pt x="114300" y="482841"/>
                  </a:lnTo>
                  <a:lnTo>
                    <a:pt x="114300" y="0"/>
                  </a:lnTo>
                  <a:close/>
                </a:path>
              </a:pathLst>
            </a:custGeom>
            <a:solidFill>
              <a:srgbClr val="BB8542"/>
            </a:solidFill>
          </p:spPr>
          <p:txBody>
            <a:bodyPr wrap="square" lIns="0" tIns="0" rIns="0" bIns="0" rtlCol="0"/>
            <a:lstStyle/>
            <a:p>
              <a:endParaRPr/>
            </a:p>
          </p:txBody>
        </p:sp>
      </p:grpSp>
      <p:sp>
        <p:nvSpPr>
          <p:cNvPr id="17" name="object 17"/>
          <p:cNvSpPr txBox="1"/>
          <p:nvPr/>
        </p:nvSpPr>
        <p:spPr>
          <a:xfrm>
            <a:off x="378825" y="1817365"/>
            <a:ext cx="6156325" cy="4424045"/>
          </a:xfrm>
          <a:prstGeom prst="rect">
            <a:avLst/>
          </a:prstGeom>
        </p:spPr>
        <p:txBody>
          <a:bodyPr vert="horz" wrap="square" lIns="0" tIns="179705" rIns="0" bIns="0" rtlCol="0">
            <a:spAutoFit/>
          </a:bodyPr>
          <a:lstStyle/>
          <a:p>
            <a:pPr marL="12700">
              <a:lnSpc>
                <a:spcPct val="100000"/>
              </a:lnSpc>
              <a:spcBef>
                <a:spcPts val="1415"/>
              </a:spcBef>
            </a:pPr>
            <a:r>
              <a:rPr sz="2400" b="1" dirty="0">
                <a:latin typeface="Arial"/>
                <a:cs typeface="Arial"/>
              </a:rPr>
              <a:t>Mild</a:t>
            </a:r>
            <a:r>
              <a:rPr sz="2400" b="1" spc="-35" dirty="0">
                <a:latin typeface="Arial"/>
                <a:cs typeface="Arial"/>
              </a:rPr>
              <a:t> </a:t>
            </a:r>
            <a:r>
              <a:rPr sz="2400" b="1" dirty="0">
                <a:latin typeface="Arial"/>
                <a:cs typeface="Arial"/>
              </a:rPr>
              <a:t>TBI</a:t>
            </a:r>
            <a:r>
              <a:rPr sz="2400" b="1" spc="-25" dirty="0">
                <a:latin typeface="Arial"/>
                <a:cs typeface="Arial"/>
              </a:rPr>
              <a:t> </a:t>
            </a:r>
            <a:r>
              <a:rPr sz="1800" dirty="0">
                <a:latin typeface="Arial MT"/>
                <a:cs typeface="Arial MT"/>
              </a:rPr>
              <a:t>(or</a:t>
            </a:r>
            <a:r>
              <a:rPr sz="1800" spc="-20" dirty="0">
                <a:latin typeface="Arial MT"/>
                <a:cs typeface="Arial MT"/>
              </a:rPr>
              <a:t> </a:t>
            </a:r>
            <a:r>
              <a:rPr sz="1800" spc="-10" dirty="0">
                <a:latin typeface="Arial MT"/>
                <a:cs typeface="Arial MT"/>
              </a:rPr>
              <a:t>concussion)</a:t>
            </a:r>
            <a:endParaRPr sz="1800">
              <a:latin typeface="Arial MT"/>
              <a:cs typeface="Arial MT"/>
            </a:endParaRPr>
          </a:p>
          <a:p>
            <a:pPr marL="258445" marR="234315">
              <a:lnSpc>
                <a:spcPct val="100000"/>
              </a:lnSpc>
              <a:spcBef>
                <a:spcPts val="985"/>
              </a:spcBef>
            </a:pPr>
            <a:r>
              <a:rPr sz="1800" dirty="0">
                <a:latin typeface="Arial MT"/>
                <a:cs typeface="Arial MT"/>
              </a:rPr>
              <a:t>Casualty</a:t>
            </a:r>
            <a:r>
              <a:rPr sz="1800" spc="-20" dirty="0">
                <a:latin typeface="Arial MT"/>
                <a:cs typeface="Arial MT"/>
              </a:rPr>
              <a:t> </a:t>
            </a:r>
            <a:r>
              <a:rPr sz="1800" dirty="0">
                <a:latin typeface="Arial MT"/>
                <a:cs typeface="Arial MT"/>
              </a:rPr>
              <a:t>may</a:t>
            </a:r>
            <a:r>
              <a:rPr sz="1800" spc="-10" dirty="0">
                <a:latin typeface="Arial MT"/>
                <a:cs typeface="Arial MT"/>
              </a:rPr>
              <a:t> </a:t>
            </a:r>
            <a:r>
              <a:rPr sz="1800" dirty="0">
                <a:latin typeface="Arial MT"/>
                <a:cs typeface="Arial MT"/>
              </a:rPr>
              <a:t>remain</a:t>
            </a:r>
            <a:r>
              <a:rPr sz="1800" spc="-15" dirty="0">
                <a:latin typeface="Arial MT"/>
                <a:cs typeface="Arial MT"/>
              </a:rPr>
              <a:t> </a:t>
            </a:r>
            <a:r>
              <a:rPr sz="1800" dirty="0">
                <a:latin typeface="Arial MT"/>
                <a:cs typeface="Arial MT"/>
              </a:rPr>
              <a:t>conscious</a:t>
            </a:r>
            <a:r>
              <a:rPr sz="1800" spc="-15"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lose</a:t>
            </a:r>
            <a:r>
              <a:rPr sz="1800" spc="-15" dirty="0">
                <a:latin typeface="Arial MT"/>
                <a:cs typeface="Arial MT"/>
              </a:rPr>
              <a:t> </a:t>
            </a:r>
            <a:r>
              <a:rPr sz="1800" spc="-10" dirty="0">
                <a:latin typeface="Arial MT"/>
                <a:cs typeface="Arial MT"/>
              </a:rPr>
              <a:t>consciousness </a:t>
            </a:r>
            <a:r>
              <a:rPr sz="1800" dirty="0">
                <a:latin typeface="Arial MT"/>
                <a:cs typeface="Arial MT"/>
              </a:rPr>
              <a:t>only</a:t>
            </a:r>
            <a:r>
              <a:rPr sz="1800" spc="-20" dirty="0">
                <a:latin typeface="Arial MT"/>
                <a:cs typeface="Arial MT"/>
              </a:rPr>
              <a:t> </a:t>
            </a:r>
            <a:r>
              <a:rPr sz="1800" dirty="0">
                <a:latin typeface="Arial MT"/>
                <a:cs typeface="Arial MT"/>
              </a:rPr>
              <a:t>briefly</a:t>
            </a:r>
            <a:r>
              <a:rPr sz="1800" spc="-15" dirty="0">
                <a:latin typeface="Arial MT"/>
                <a:cs typeface="Arial MT"/>
              </a:rPr>
              <a:t> </a:t>
            </a:r>
            <a:r>
              <a:rPr sz="1800" dirty="0">
                <a:latin typeface="Arial MT"/>
                <a:cs typeface="Arial MT"/>
              </a:rPr>
              <a:t>(a</a:t>
            </a:r>
            <a:r>
              <a:rPr sz="1800" spc="-5" dirty="0">
                <a:latin typeface="Arial MT"/>
                <a:cs typeface="Arial MT"/>
              </a:rPr>
              <a:t> </a:t>
            </a:r>
            <a:r>
              <a:rPr sz="1800" dirty="0">
                <a:latin typeface="Arial MT"/>
                <a:cs typeface="Arial MT"/>
              </a:rPr>
              <a:t>few</a:t>
            </a:r>
            <a:r>
              <a:rPr sz="1800" spc="-5" dirty="0">
                <a:latin typeface="Arial MT"/>
                <a:cs typeface="Arial MT"/>
              </a:rPr>
              <a:t> </a:t>
            </a:r>
            <a:r>
              <a:rPr sz="1800" dirty="0">
                <a:latin typeface="Arial MT"/>
                <a:cs typeface="Arial MT"/>
              </a:rPr>
              <a:t>seconds</a:t>
            </a:r>
            <a:r>
              <a:rPr sz="1800" spc="-15"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minutes</a:t>
            </a:r>
            <a:r>
              <a:rPr sz="1800" spc="-15" dirty="0">
                <a:latin typeface="Arial MT"/>
                <a:cs typeface="Arial MT"/>
              </a:rPr>
              <a:t> </a:t>
            </a:r>
            <a:r>
              <a:rPr sz="1800" dirty="0">
                <a:latin typeface="Arial MT"/>
                <a:cs typeface="Arial MT"/>
              </a:rPr>
              <a:t>up</a:t>
            </a:r>
            <a:r>
              <a:rPr sz="1800" spc="-5" dirty="0">
                <a:latin typeface="Arial MT"/>
                <a:cs typeface="Arial MT"/>
              </a:rPr>
              <a:t> </a:t>
            </a:r>
            <a:r>
              <a:rPr sz="1800" dirty="0">
                <a:latin typeface="Arial MT"/>
                <a:cs typeface="Arial MT"/>
              </a:rPr>
              <a:t>to</a:t>
            </a:r>
            <a:r>
              <a:rPr sz="1800" spc="-5" dirty="0">
                <a:latin typeface="Arial MT"/>
                <a:cs typeface="Arial MT"/>
              </a:rPr>
              <a:t> </a:t>
            </a:r>
            <a:r>
              <a:rPr sz="1800" dirty="0">
                <a:latin typeface="Arial MT"/>
                <a:cs typeface="Arial MT"/>
              </a:rPr>
              <a:t>30</a:t>
            </a:r>
            <a:r>
              <a:rPr sz="1800" spc="-5" dirty="0">
                <a:latin typeface="Arial MT"/>
                <a:cs typeface="Arial MT"/>
              </a:rPr>
              <a:t> </a:t>
            </a:r>
            <a:r>
              <a:rPr sz="1800" spc="-10" dirty="0">
                <a:latin typeface="Arial MT"/>
                <a:cs typeface="Arial MT"/>
              </a:rPr>
              <a:t>minutes)</a:t>
            </a:r>
            <a:endParaRPr sz="1800">
              <a:latin typeface="Arial MT"/>
              <a:cs typeface="Arial MT"/>
            </a:endParaRPr>
          </a:p>
          <a:p>
            <a:pPr marL="258445" marR="5080">
              <a:lnSpc>
                <a:spcPct val="136900"/>
              </a:lnSpc>
            </a:pPr>
            <a:r>
              <a:rPr sz="1800" dirty="0">
                <a:latin typeface="Arial MT"/>
                <a:cs typeface="Arial MT"/>
              </a:rPr>
              <a:t>Headache,</a:t>
            </a:r>
            <a:r>
              <a:rPr sz="1800" spc="-25" dirty="0">
                <a:latin typeface="Arial MT"/>
                <a:cs typeface="Arial MT"/>
              </a:rPr>
              <a:t> </a:t>
            </a:r>
            <a:r>
              <a:rPr sz="1800" dirty="0">
                <a:latin typeface="Arial MT"/>
                <a:cs typeface="Arial MT"/>
              </a:rPr>
              <a:t>ringing</a:t>
            </a:r>
            <a:r>
              <a:rPr sz="1800" spc="-10"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ears,</a:t>
            </a:r>
            <a:r>
              <a:rPr sz="1800" spc="-5" dirty="0">
                <a:latin typeface="Arial MT"/>
                <a:cs typeface="Arial MT"/>
              </a:rPr>
              <a:t> </a:t>
            </a:r>
            <a:r>
              <a:rPr sz="1800" dirty="0">
                <a:latin typeface="Arial MT"/>
                <a:cs typeface="Arial MT"/>
              </a:rPr>
              <a:t>blurred</a:t>
            </a:r>
            <a:r>
              <a:rPr sz="1800" spc="-10" dirty="0">
                <a:latin typeface="Arial MT"/>
                <a:cs typeface="Arial MT"/>
              </a:rPr>
              <a:t> </a:t>
            </a:r>
            <a:r>
              <a:rPr sz="1800" dirty="0">
                <a:latin typeface="Arial MT"/>
                <a:cs typeface="Arial MT"/>
              </a:rPr>
              <a:t>vision,</a:t>
            </a:r>
            <a:r>
              <a:rPr sz="1800" spc="-20" dirty="0">
                <a:latin typeface="Arial MT"/>
                <a:cs typeface="Arial MT"/>
              </a:rPr>
              <a:t> </a:t>
            </a:r>
            <a:r>
              <a:rPr sz="1800" spc="-10" dirty="0">
                <a:latin typeface="Arial MT"/>
                <a:cs typeface="Arial MT"/>
              </a:rPr>
              <a:t>nausea/vomiting </a:t>
            </a:r>
            <a:r>
              <a:rPr sz="1800" dirty="0">
                <a:latin typeface="Arial MT"/>
                <a:cs typeface="Arial MT"/>
              </a:rPr>
              <a:t>Dizziness/lightheadedness,</a:t>
            </a:r>
            <a:r>
              <a:rPr sz="1800" spc="-65" dirty="0">
                <a:latin typeface="Arial MT"/>
                <a:cs typeface="Arial MT"/>
              </a:rPr>
              <a:t> </a:t>
            </a:r>
            <a:r>
              <a:rPr sz="1800" dirty="0">
                <a:latin typeface="Arial MT"/>
                <a:cs typeface="Arial MT"/>
              </a:rPr>
              <a:t>impaired</a:t>
            </a:r>
            <a:r>
              <a:rPr sz="1800" spc="-55" dirty="0">
                <a:latin typeface="Arial MT"/>
                <a:cs typeface="Arial MT"/>
              </a:rPr>
              <a:t> </a:t>
            </a:r>
            <a:r>
              <a:rPr sz="1800" spc="-10" dirty="0">
                <a:latin typeface="Arial MT"/>
                <a:cs typeface="Arial MT"/>
              </a:rPr>
              <a:t>balance/coordination</a:t>
            </a:r>
            <a:endParaRPr sz="1800">
              <a:latin typeface="Arial MT"/>
              <a:cs typeface="Arial MT"/>
            </a:endParaRPr>
          </a:p>
          <a:p>
            <a:pPr marL="258445">
              <a:lnSpc>
                <a:spcPct val="100000"/>
              </a:lnSpc>
              <a:spcBef>
                <a:spcPts val="805"/>
              </a:spcBef>
            </a:pPr>
            <a:r>
              <a:rPr sz="1800" dirty="0">
                <a:latin typeface="Arial MT"/>
                <a:cs typeface="Arial MT"/>
              </a:rPr>
              <a:t>Confusion/disorientation</a:t>
            </a:r>
            <a:r>
              <a:rPr sz="1800" spc="-35" dirty="0">
                <a:latin typeface="Arial MT"/>
                <a:cs typeface="Arial MT"/>
              </a:rPr>
              <a:t> </a:t>
            </a:r>
            <a:r>
              <a:rPr sz="1800" dirty="0">
                <a:latin typeface="Arial MT"/>
                <a:cs typeface="Arial MT"/>
              </a:rPr>
              <a:t>and/or</a:t>
            </a:r>
            <a:r>
              <a:rPr sz="1800" spc="-25" dirty="0">
                <a:latin typeface="Arial MT"/>
                <a:cs typeface="Arial MT"/>
              </a:rPr>
              <a:t> </a:t>
            </a:r>
            <a:r>
              <a:rPr sz="1800" dirty="0">
                <a:latin typeface="Arial MT"/>
                <a:cs typeface="Arial MT"/>
              </a:rPr>
              <a:t>memory</a:t>
            </a:r>
            <a:r>
              <a:rPr sz="1800" spc="-15" dirty="0">
                <a:latin typeface="Arial MT"/>
                <a:cs typeface="Arial MT"/>
              </a:rPr>
              <a:t> </a:t>
            </a:r>
            <a:r>
              <a:rPr sz="1800" dirty="0">
                <a:latin typeface="Arial MT"/>
                <a:cs typeface="Arial MT"/>
              </a:rPr>
              <a:t>loss</a:t>
            </a:r>
            <a:r>
              <a:rPr sz="1800" spc="-20" dirty="0">
                <a:latin typeface="Arial MT"/>
                <a:cs typeface="Arial MT"/>
              </a:rPr>
              <a:t> </a:t>
            </a:r>
            <a:r>
              <a:rPr sz="1800" dirty="0">
                <a:latin typeface="Arial MT"/>
                <a:cs typeface="Arial MT"/>
              </a:rPr>
              <a:t>(&lt;24</a:t>
            </a:r>
            <a:r>
              <a:rPr sz="1800" spc="-25" dirty="0">
                <a:latin typeface="Arial MT"/>
                <a:cs typeface="Arial MT"/>
              </a:rPr>
              <a:t> </a:t>
            </a:r>
            <a:r>
              <a:rPr sz="1800" spc="-10" dirty="0">
                <a:latin typeface="Arial MT"/>
                <a:cs typeface="Arial MT"/>
              </a:rPr>
              <a:t>hours)</a:t>
            </a:r>
            <a:endParaRPr sz="1800">
              <a:latin typeface="Arial MT"/>
              <a:cs typeface="Arial MT"/>
            </a:endParaRPr>
          </a:p>
          <a:p>
            <a:pPr marL="320040" marR="1049020" indent="-307975">
              <a:lnSpc>
                <a:spcPct val="168300"/>
              </a:lnSpc>
              <a:spcBef>
                <a:spcPts val="1365"/>
              </a:spcBef>
            </a:pPr>
            <a:r>
              <a:rPr sz="2400" b="1" dirty="0">
                <a:latin typeface="Arial"/>
                <a:cs typeface="Arial"/>
              </a:rPr>
              <a:t>Moderate</a:t>
            </a:r>
            <a:r>
              <a:rPr sz="2400" b="1" spc="-40" dirty="0">
                <a:latin typeface="Arial"/>
                <a:cs typeface="Arial"/>
              </a:rPr>
              <a:t> </a:t>
            </a:r>
            <a:r>
              <a:rPr sz="2400" b="1" dirty="0">
                <a:latin typeface="Arial"/>
                <a:cs typeface="Arial"/>
              </a:rPr>
              <a:t>TBI</a:t>
            </a:r>
            <a:r>
              <a:rPr sz="2400" b="1" spc="-45" dirty="0">
                <a:latin typeface="Arial"/>
                <a:cs typeface="Arial"/>
              </a:rPr>
              <a:t> </a:t>
            </a:r>
            <a:r>
              <a:rPr sz="1800" dirty="0">
                <a:latin typeface="Arial MT"/>
                <a:cs typeface="Arial MT"/>
              </a:rPr>
              <a:t>(symptoms</a:t>
            </a:r>
            <a:r>
              <a:rPr sz="1800" spc="-40" dirty="0">
                <a:latin typeface="Arial MT"/>
                <a:cs typeface="Arial MT"/>
              </a:rPr>
              <a:t> </a:t>
            </a:r>
            <a:r>
              <a:rPr sz="1800" dirty="0">
                <a:latin typeface="Arial MT"/>
                <a:cs typeface="Arial MT"/>
              </a:rPr>
              <a:t>similar</a:t>
            </a:r>
            <a:r>
              <a:rPr sz="1800" spc="-45" dirty="0">
                <a:latin typeface="Arial MT"/>
                <a:cs typeface="Arial MT"/>
              </a:rPr>
              <a:t> </a:t>
            </a:r>
            <a:r>
              <a:rPr sz="1800" dirty="0">
                <a:latin typeface="Arial MT"/>
                <a:cs typeface="Arial MT"/>
              </a:rPr>
              <a:t>to</a:t>
            </a:r>
            <a:r>
              <a:rPr sz="1800" spc="-35" dirty="0">
                <a:latin typeface="Arial MT"/>
                <a:cs typeface="Arial MT"/>
              </a:rPr>
              <a:t> </a:t>
            </a:r>
            <a:r>
              <a:rPr sz="1800" dirty="0">
                <a:latin typeface="Arial MT"/>
                <a:cs typeface="Arial MT"/>
              </a:rPr>
              <a:t>mild</a:t>
            </a:r>
            <a:r>
              <a:rPr sz="1800" spc="-45" dirty="0">
                <a:latin typeface="Arial MT"/>
                <a:cs typeface="Arial MT"/>
              </a:rPr>
              <a:t> </a:t>
            </a:r>
            <a:r>
              <a:rPr sz="1800" spc="-20" dirty="0">
                <a:latin typeface="Arial MT"/>
                <a:cs typeface="Arial MT"/>
              </a:rPr>
              <a:t>TBI) </a:t>
            </a:r>
            <a:r>
              <a:rPr sz="1800" dirty="0">
                <a:latin typeface="Arial MT"/>
                <a:cs typeface="Arial MT"/>
              </a:rPr>
              <a:t>Confusion</a:t>
            </a:r>
            <a:r>
              <a:rPr sz="1800" spc="-25"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disorientation</a:t>
            </a:r>
            <a:r>
              <a:rPr sz="1800" spc="-20" dirty="0">
                <a:latin typeface="Arial MT"/>
                <a:cs typeface="Arial MT"/>
              </a:rPr>
              <a:t> </a:t>
            </a:r>
            <a:r>
              <a:rPr sz="1800" dirty="0">
                <a:latin typeface="Arial MT"/>
                <a:cs typeface="Arial MT"/>
              </a:rPr>
              <a:t>(&gt;24</a:t>
            </a:r>
            <a:r>
              <a:rPr sz="1800" spc="-15" dirty="0">
                <a:latin typeface="Arial MT"/>
                <a:cs typeface="Arial MT"/>
              </a:rPr>
              <a:t> </a:t>
            </a:r>
            <a:r>
              <a:rPr sz="1800" spc="-10" dirty="0">
                <a:latin typeface="Arial MT"/>
                <a:cs typeface="Arial MT"/>
              </a:rPr>
              <a:t>hours)</a:t>
            </a:r>
            <a:endParaRPr sz="1800">
              <a:latin typeface="Arial MT"/>
              <a:cs typeface="Arial MT"/>
            </a:endParaRPr>
          </a:p>
          <a:p>
            <a:pPr marL="320040" marR="465455">
              <a:lnSpc>
                <a:spcPct val="136900"/>
              </a:lnSpc>
            </a:pPr>
            <a:r>
              <a:rPr sz="1800" dirty="0">
                <a:latin typeface="Arial MT"/>
                <a:cs typeface="Arial MT"/>
              </a:rPr>
              <a:t>Loss</a:t>
            </a:r>
            <a:r>
              <a:rPr sz="1800" spc="-10"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consciousness</a:t>
            </a:r>
            <a:r>
              <a:rPr sz="1800" spc="-20" dirty="0">
                <a:latin typeface="Arial MT"/>
                <a:cs typeface="Arial MT"/>
              </a:rPr>
              <a:t> </a:t>
            </a:r>
            <a:r>
              <a:rPr sz="1800" dirty="0">
                <a:latin typeface="Arial MT"/>
                <a:cs typeface="Arial MT"/>
              </a:rPr>
              <a:t>(&gt;</a:t>
            </a:r>
            <a:r>
              <a:rPr sz="1800" spc="-5" dirty="0">
                <a:latin typeface="Arial MT"/>
                <a:cs typeface="Arial MT"/>
              </a:rPr>
              <a:t> </a:t>
            </a:r>
            <a:r>
              <a:rPr sz="1800" dirty="0">
                <a:latin typeface="Arial MT"/>
                <a:cs typeface="Arial MT"/>
              </a:rPr>
              <a:t>30</a:t>
            </a:r>
            <a:r>
              <a:rPr sz="1800" spc="-5" dirty="0">
                <a:latin typeface="Arial MT"/>
                <a:cs typeface="Arial MT"/>
              </a:rPr>
              <a:t> </a:t>
            </a:r>
            <a:r>
              <a:rPr sz="1800" dirty="0">
                <a:latin typeface="Arial MT"/>
                <a:cs typeface="Arial MT"/>
              </a:rPr>
              <a:t>minutes</a:t>
            </a:r>
            <a:r>
              <a:rPr sz="1800" spc="-15" dirty="0">
                <a:latin typeface="Arial MT"/>
                <a:cs typeface="Arial MT"/>
              </a:rPr>
              <a:t> </a:t>
            </a:r>
            <a:r>
              <a:rPr sz="1800" dirty="0">
                <a:latin typeface="Arial MT"/>
                <a:cs typeface="Arial MT"/>
              </a:rPr>
              <a:t>but</a:t>
            </a:r>
            <a:r>
              <a:rPr sz="1800" spc="-5" dirty="0">
                <a:latin typeface="Arial MT"/>
                <a:cs typeface="Arial MT"/>
              </a:rPr>
              <a:t> </a:t>
            </a:r>
            <a:r>
              <a:rPr sz="1800" dirty="0">
                <a:latin typeface="Arial MT"/>
                <a:cs typeface="Arial MT"/>
              </a:rPr>
              <a:t>&lt;</a:t>
            </a:r>
            <a:r>
              <a:rPr sz="1800" spc="-5" dirty="0">
                <a:latin typeface="Arial MT"/>
                <a:cs typeface="Arial MT"/>
              </a:rPr>
              <a:t> </a:t>
            </a:r>
            <a:r>
              <a:rPr sz="1800" dirty="0">
                <a:latin typeface="Arial MT"/>
                <a:cs typeface="Arial MT"/>
              </a:rPr>
              <a:t>24</a:t>
            </a:r>
            <a:r>
              <a:rPr sz="1800" spc="-15" dirty="0">
                <a:latin typeface="Arial MT"/>
                <a:cs typeface="Arial MT"/>
              </a:rPr>
              <a:t> </a:t>
            </a:r>
            <a:r>
              <a:rPr sz="1800" spc="-10" dirty="0">
                <a:latin typeface="Arial MT"/>
                <a:cs typeface="Arial MT"/>
              </a:rPr>
              <a:t>hours) </a:t>
            </a:r>
            <a:r>
              <a:rPr sz="1800" dirty="0">
                <a:latin typeface="Arial MT"/>
                <a:cs typeface="Arial MT"/>
              </a:rPr>
              <a:t>Memory</a:t>
            </a:r>
            <a:r>
              <a:rPr sz="1800" spc="-10" dirty="0">
                <a:latin typeface="Arial MT"/>
                <a:cs typeface="Arial MT"/>
              </a:rPr>
              <a:t> </a:t>
            </a:r>
            <a:r>
              <a:rPr sz="1800" dirty="0">
                <a:latin typeface="Arial MT"/>
                <a:cs typeface="Arial MT"/>
              </a:rPr>
              <a:t>loss</a:t>
            </a:r>
            <a:r>
              <a:rPr sz="1800" spc="-15" dirty="0">
                <a:latin typeface="Arial MT"/>
                <a:cs typeface="Arial MT"/>
              </a:rPr>
              <a:t> </a:t>
            </a:r>
            <a:r>
              <a:rPr sz="1800" dirty="0">
                <a:latin typeface="Arial MT"/>
                <a:cs typeface="Arial MT"/>
              </a:rPr>
              <a:t>(&gt;24</a:t>
            </a:r>
            <a:r>
              <a:rPr sz="1800" spc="-5" dirty="0">
                <a:latin typeface="Arial MT"/>
                <a:cs typeface="Arial MT"/>
              </a:rPr>
              <a:t> </a:t>
            </a:r>
            <a:r>
              <a:rPr sz="1800" dirty="0">
                <a:latin typeface="Arial MT"/>
                <a:cs typeface="Arial MT"/>
              </a:rPr>
              <a:t>hours</a:t>
            </a:r>
            <a:r>
              <a:rPr sz="1800" spc="-10" dirty="0">
                <a:latin typeface="Arial MT"/>
                <a:cs typeface="Arial MT"/>
              </a:rPr>
              <a:t> </a:t>
            </a:r>
            <a:r>
              <a:rPr sz="1800" dirty="0">
                <a:latin typeface="Arial MT"/>
                <a:cs typeface="Arial MT"/>
              </a:rPr>
              <a:t>but</a:t>
            </a:r>
            <a:r>
              <a:rPr sz="1800" spc="-10" dirty="0">
                <a:latin typeface="Arial MT"/>
                <a:cs typeface="Arial MT"/>
              </a:rPr>
              <a:t> </a:t>
            </a:r>
            <a:r>
              <a:rPr sz="1800" dirty="0">
                <a:latin typeface="Arial MT"/>
                <a:cs typeface="Arial MT"/>
              </a:rPr>
              <a:t>&lt;</a:t>
            </a:r>
            <a:r>
              <a:rPr sz="1800" spc="-5" dirty="0">
                <a:latin typeface="Arial MT"/>
                <a:cs typeface="Arial MT"/>
              </a:rPr>
              <a:t> </a:t>
            </a:r>
            <a:r>
              <a:rPr sz="1800" dirty="0">
                <a:latin typeface="Arial MT"/>
                <a:cs typeface="Arial MT"/>
              </a:rPr>
              <a:t>7</a:t>
            </a:r>
            <a:r>
              <a:rPr sz="1800" spc="-5" dirty="0">
                <a:latin typeface="Arial MT"/>
                <a:cs typeface="Arial MT"/>
              </a:rPr>
              <a:t> </a:t>
            </a:r>
            <a:r>
              <a:rPr sz="1800" spc="-10" dirty="0">
                <a:latin typeface="Arial MT"/>
                <a:cs typeface="Arial MT"/>
              </a:rPr>
              <a:t>days)</a:t>
            </a:r>
            <a:endParaRPr sz="1800">
              <a:latin typeface="Arial MT"/>
              <a:cs typeface="Arial MT"/>
            </a:endParaRPr>
          </a:p>
        </p:txBody>
      </p:sp>
      <p:sp>
        <p:nvSpPr>
          <p:cNvPr id="18" name="object 18"/>
          <p:cNvSpPr/>
          <p:nvPr/>
        </p:nvSpPr>
        <p:spPr>
          <a:xfrm>
            <a:off x="414528" y="5209032"/>
            <a:ext cx="114300" cy="1016635"/>
          </a:xfrm>
          <a:custGeom>
            <a:avLst/>
            <a:gdLst/>
            <a:ahLst/>
            <a:cxnLst/>
            <a:rect l="l" t="t" r="r" b="b"/>
            <a:pathLst>
              <a:path w="114300" h="1016635">
                <a:moveTo>
                  <a:pt x="114300" y="735330"/>
                </a:moveTo>
                <a:lnTo>
                  <a:pt x="0" y="735330"/>
                </a:lnTo>
                <a:lnTo>
                  <a:pt x="0" y="1016025"/>
                </a:lnTo>
                <a:lnTo>
                  <a:pt x="114300" y="1016025"/>
                </a:lnTo>
                <a:lnTo>
                  <a:pt x="114300" y="735330"/>
                </a:lnTo>
                <a:close/>
              </a:path>
              <a:path w="114300" h="1016635">
                <a:moveTo>
                  <a:pt x="114300" y="368046"/>
                </a:moveTo>
                <a:lnTo>
                  <a:pt x="0" y="368046"/>
                </a:lnTo>
                <a:lnTo>
                  <a:pt x="0" y="648741"/>
                </a:lnTo>
                <a:lnTo>
                  <a:pt x="114300" y="648741"/>
                </a:lnTo>
                <a:lnTo>
                  <a:pt x="114300" y="368046"/>
                </a:lnTo>
                <a:close/>
              </a:path>
              <a:path w="114300" h="1016635">
                <a:moveTo>
                  <a:pt x="114300" y="0"/>
                </a:moveTo>
                <a:lnTo>
                  <a:pt x="0" y="0"/>
                </a:lnTo>
                <a:lnTo>
                  <a:pt x="0" y="280695"/>
                </a:lnTo>
                <a:lnTo>
                  <a:pt x="114300" y="280695"/>
                </a:lnTo>
                <a:lnTo>
                  <a:pt x="114300" y="0"/>
                </a:lnTo>
                <a:close/>
              </a:path>
            </a:pathLst>
          </a:custGeom>
          <a:solidFill>
            <a:srgbClr val="BB8542"/>
          </a:solidFill>
        </p:spPr>
        <p:txBody>
          <a:bodyPr wrap="square" lIns="0" tIns="0" rIns="0" bIns="0" rtlCol="0"/>
          <a:lstStyle/>
          <a:p>
            <a:endParaRPr/>
          </a:p>
        </p:txBody>
      </p:sp>
      <p:sp>
        <p:nvSpPr>
          <p:cNvPr id="20" name="object 20"/>
          <p:cNvSpPr txBox="1"/>
          <p:nvPr/>
        </p:nvSpPr>
        <p:spPr>
          <a:xfrm>
            <a:off x="6627416" y="6119902"/>
            <a:ext cx="4799965" cy="625475"/>
          </a:xfrm>
          <a:prstGeom prst="rect">
            <a:avLst/>
          </a:prstGeom>
        </p:spPr>
        <p:txBody>
          <a:bodyPr vert="horz" wrap="square" lIns="0" tIns="0" rIns="0" bIns="0" rtlCol="0">
            <a:spAutoFit/>
          </a:bodyPr>
          <a:lstStyle/>
          <a:p>
            <a:pPr marL="12700">
              <a:lnSpc>
                <a:spcPts val="2090"/>
              </a:lnSpc>
            </a:pPr>
            <a:r>
              <a:rPr sz="1800" dirty="0">
                <a:latin typeface="Arial MT"/>
                <a:cs typeface="Arial MT"/>
              </a:rPr>
              <a:t>Limited</a:t>
            </a:r>
            <a:r>
              <a:rPr sz="1800" spc="-15" dirty="0">
                <a:latin typeface="Arial MT"/>
                <a:cs typeface="Arial MT"/>
              </a:rPr>
              <a:t> </a:t>
            </a:r>
            <a:r>
              <a:rPr sz="1800" dirty="0">
                <a:latin typeface="Arial MT"/>
                <a:cs typeface="Arial MT"/>
              </a:rPr>
              <a:t>surveillance</a:t>
            </a:r>
            <a:r>
              <a:rPr sz="1800" spc="-20" dirty="0">
                <a:latin typeface="Arial MT"/>
                <a:cs typeface="Arial MT"/>
              </a:rPr>
              <a:t> </a:t>
            </a:r>
            <a:r>
              <a:rPr sz="1800" spc="-10" dirty="0">
                <a:latin typeface="Arial MT"/>
                <a:cs typeface="Arial MT"/>
              </a:rPr>
              <a:t>information</a:t>
            </a:r>
            <a:endParaRPr sz="1800">
              <a:latin typeface="Arial MT"/>
              <a:cs typeface="Arial MT"/>
            </a:endParaRPr>
          </a:p>
          <a:p>
            <a:pPr marL="2792730">
              <a:lnSpc>
                <a:spcPct val="100000"/>
              </a:lnSpc>
              <a:spcBef>
                <a:spcPts val="1460"/>
              </a:spcBef>
            </a:pPr>
            <a:r>
              <a:rPr sz="1050" spc="-10" dirty="0">
                <a:solidFill>
                  <a:srgbClr val="CD9146"/>
                </a:solidFill>
                <a:latin typeface="Arial MT"/>
                <a:cs typeface="Arial MT"/>
              </a:rPr>
              <a:t>#TCCC-CPP-PPT-</a:t>
            </a:r>
            <a:r>
              <a:rPr sz="1050" dirty="0">
                <a:solidFill>
                  <a:srgbClr val="CD9146"/>
                </a:solidFill>
                <a:latin typeface="Arial MT"/>
                <a:cs typeface="Arial MT"/>
              </a:rPr>
              <a:t>13</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sp>
        <p:nvSpPr>
          <p:cNvPr id="21" name="object 21"/>
          <p:cNvSpPr txBox="1"/>
          <p:nvPr/>
        </p:nvSpPr>
        <p:spPr>
          <a:xfrm>
            <a:off x="11639788" y="6562955"/>
            <a:ext cx="194945" cy="196215"/>
          </a:xfrm>
          <a:prstGeom prst="rect">
            <a:avLst/>
          </a:prstGeom>
        </p:spPr>
        <p:txBody>
          <a:bodyPr vert="horz" wrap="square" lIns="0" tIns="0" rIns="0" bIns="0" rtlCol="0">
            <a:spAutoFit/>
          </a:bodyPr>
          <a:lstStyle/>
          <a:p>
            <a:pPr marL="12700">
              <a:lnSpc>
                <a:spcPts val="1425"/>
              </a:lnSpc>
            </a:pPr>
            <a:r>
              <a:rPr sz="1200" spc="-25" dirty="0">
                <a:latin typeface="Arial MT"/>
                <a:cs typeface="Arial MT"/>
              </a:rPr>
              <a:t>10</a:t>
            </a:r>
            <a:endParaRPr sz="1200">
              <a:latin typeface="Arial MT"/>
              <a:cs typeface="Arial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8052828" y="1818132"/>
            <a:ext cx="3720465" cy="4326255"/>
            <a:chOff x="8052828" y="1818132"/>
            <a:chExt cx="3720465" cy="4326255"/>
          </a:xfrm>
        </p:grpSpPr>
        <p:pic>
          <p:nvPicPr>
            <p:cNvPr id="5" name="object 5"/>
            <p:cNvPicPr/>
            <p:nvPr/>
          </p:nvPicPr>
          <p:blipFill>
            <a:blip r:embed="rId4" cstate="print"/>
            <a:stretch>
              <a:fillRect/>
            </a:stretch>
          </p:blipFill>
          <p:spPr>
            <a:xfrm>
              <a:off x="8052828" y="1818132"/>
              <a:ext cx="3720058" cy="4325861"/>
            </a:xfrm>
            <a:prstGeom prst="rect">
              <a:avLst/>
            </a:prstGeom>
          </p:spPr>
        </p:pic>
        <p:pic>
          <p:nvPicPr>
            <p:cNvPr id="6" name="object 6"/>
            <p:cNvPicPr/>
            <p:nvPr/>
          </p:nvPicPr>
          <p:blipFill>
            <a:blip r:embed="rId5" cstate="print"/>
            <a:stretch>
              <a:fillRect/>
            </a:stretch>
          </p:blipFill>
          <p:spPr>
            <a:xfrm>
              <a:off x="8247125" y="2012442"/>
              <a:ext cx="3133343" cy="3739133"/>
            </a:xfrm>
            <a:prstGeom prst="rect">
              <a:avLst/>
            </a:prstGeom>
          </p:spPr>
        </p:pic>
      </p:grpSp>
      <p:sp>
        <p:nvSpPr>
          <p:cNvPr id="7" name="object 7"/>
          <p:cNvSpPr txBox="1"/>
          <p:nvPr/>
        </p:nvSpPr>
        <p:spPr>
          <a:xfrm>
            <a:off x="533391" y="678822"/>
            <a:ext cx="9122410" cy="2679065"/>
          </a:xfrm>
          <a:prstGeom prst="rect">
            <a:avLst/>
          </a:prstGeom>
        </p:spPr>
        <p:txBody>
          <a:bodyPr vert="horz" wrap="square" lIns="0" tIns="74295" rIns="0" bIns="0" rtlCol="0">
            <a:spAutoFit/>
          </a:bodyPr>
          <a:lstStyle/>
          <a:p>
            <a:pPr marL="2845435" marR="5080" indent="-748665">
              <a:lnSpc>
                <a:spcPts val="3890"/>
              </a:lnSpc>
              <a:spcBef>
                <a:spcPts val="585"/>
              </a:spcBef>
            </a:pPr>
            <a:r>
              <a:rPr sz="3600" b="1" dirty="0">
                <a:latin typeface="Arial"/>
                <a:cs typeface="Arial"/>
              </a:rPr>
              <a:t>MILITARY</a:t>
            </a:r>
            <a:r>
              <a:rPr sz="3600" b="1" spc="-105" dirty="0">
                <a:latin typeface="Arial"/>
                <a:cs typeface="Arial"/>
              </a:rPr>
              <a:t> </a:t>
            </a:r>
            <a:r>
              <a:rPr sz="3600" b="1" dirty="0">
                <a:latin typeface="Arial"/>
                <a:cs typeface="Arial"/>
              </a:rPr>
              <a:t>ACUTE</a:t>
            </a:r>
            <a:r>
              <a:rPr sz="3600" b="1" spc="-95" dirty="0">
                <a:latin typeface="Arial"/>
                <a:cs typeface="Arial"/>
              </a:rPr>
              <a:t> </a:t>
            </a:r>
            <a:r>
              <a:rPr sz="3600" b="1" spc="-10" dirty="0">
                <a:latin typeface="Arial"/>
                <a:cs typeface="Arial"/>
              </a:rPr>
              <a:t>CONCUSSIVE </a:t>
            </a:r>
            <a:r>
              <a:rPr sz="3600" b="1" dirty="0">
                <a:latin typeface="Arial"/>
                <a:cs typeface="Arial"/>
              </a:rPr>
              <a:t>EVALUATION</a:t>
            </a:r>
            <a:r>
              <a:rPr sz="3600" b="1" spc="-70" dirty="0">
                <a:latin typeface="Arial"/>
                <a:cs typeface="Arial"/>
              </a:rPr>
              <a:t> </a:t>
            </a:r>
            <a:r>
              <a:rPr sz="3600" b="1" dirty="0">
                <a:latin typeface="Arial"/>
                <a:cs typeface="Arial"/>
              </a:rPr>
              <a:t>2</a:t>
            </a:r>
            <a:r>
              <a:rPr sz="3600" b="1" spc="-70" dirty="0">
                <a:latin typeface="Arial"/>
                <a:cs typeface="Arial"/>
              </a:rPr>
              <a:t> </a:t>
            </a:r>
            <a:r>
              <a:rPr sz="3600" b="1" dirty="0">
                <a:latin typeface="Arial"/>
                <a:cs typeface="Arial"/>
              </a:rPr>
              <a:t>(MACE</a:t>
            </a:r>
            <a:r>
              <a:rPr sz="3600" b="1" spc="-70" dirty="0">
                <a:latin typeface="Arial"/>
                <a:cs typeface="Arial"/>
              </a:rPr>
              <a:t> </a:t>
            </a:r>
            <a:r>
              <a:rPr sz="3600" b="1" spc="-25" dirty="0">
                <a:latin typeface="Arial"/>
                <a:cs typeface="Arial"/>
              </a:rPr>
              <a:t>2)</a:t>
            </a:r>
            <a:endParaRPr sz="3600">
              <a:latin typeface="Arial"/>
              <a:cs typeface="Arial"/>
            </a:endParaRPr>
          </a:p>
          <a:p>
            <a:pPr marL="12700" marR="1885314">
              <a:lnSpc>
                <a:spcPct val="100000"/>
              </a:lnSpc>
              <a:spcBef>
                <a:spcPts val="830"/>
              </a:spcBef>
            </a:pPr>
            <a:r>
              <a:rPr sz="1800" dirty="0">
                <a:latin typeface="Arial MT"/>
                <a:cs typeface="Arial MT"/>
              </a:rPr>
              <a:t>Trauma</a:t>
            </a:r>
            <a:r>
              <a:rPr sz="1800" spc="-25" dirty="0">
                <a:latin typeface="Arial MT"/>
                <a:cs typeface="Arial MT"/>
              </a:rPr>
              <a:t> </a:t>
            </a:r>
            <a:r>
              <a:rPr sz="1800" dirty="0">
                <a:latin typeface="Arial MT"/>
                <a:cs typeface="Arial MT"/>
              </a:rPr>
              <a:t>casualties</a:t>
            </a:r>
            <a:r>
              <a:rPr sz="1800" spc="-25" dirty="0">
                <a:latin typeface="Arial MT"/>
                <a:cs typeface="Arial MT"/>
              </a:rPr>
              <a:t> </a:t>
            </a:r>
            <a:r>
              <a:rPr sz="1800" dirty="0">
                <a:latin typeface="Arial MT"/>
                <a:cs typeface="Arial MT"/>
              </a:rPr>
              <a:t>with</a:t>
            </a:r>
            <a:r>
              <a:rPr sz="1800" spc="-15" dirty="0">
                <a:latin typeface="Arial MT"/>
                <a:cs typeface="Arial MT"/>
              </a:rPr>
              <a:t> </a:t>
            </a:r>
            <a:r>
              <a:rPr sz="1800" dirty="0">
                <a:latin typeface="Arial MT"/>
                <a:cs typeface="Arial MT"/>
              </a:rPr>
              <a:t>suspected</a:t>
            </a:r>
            <a:r>
              <a:rPr sz="1800" spc="-20" dirty="0">
                <a:latin typeface="Arial MT"/>
                <a:cs typeface="Arial MT"/>
              </a:rPr>
              <a:t> </a:t>
            </a:r>
            <a:r>
              <a:rPr sz="1800" dirty="0">
                <a:latin typeface="Arial MT"/>
                <a:cs typeface="Arial MT"/>
              </a:rPr>
              <a:t>head</a:t>
            </a:r>
            <a:r>
              <a:rPr sz="1800" spc="-15" dirty="0">
                <a:latin typeface="Arial MT"/>
                <a:cs typeface="Arial MT"/>
              </a:rPr>
              <a:t> </a:t>
            </a:r>
            <a:r>
              <a:rPr sz="1800" dirty="0">
                <a:latin typeface="Arial MT"/>
                <a:cs typeface="Arial MT"/>
              </a:rPr>
              <a:t>injury/TBI</a:t>
            </a:r>
            <a:r>
              <a:rPr sz="1800" spc="-15" dirty="0">
                <a:latin typeface="Arial MT"/>
                <a:cs typeface="Arial MT"/>
              </a:rPr>
              <a:t> </a:t>
            </a:r>
            <a:r>
              <a:rPr sz="1800" dirty="0">
                <a:latin typeface="Arial MT"/>
                <a:cs typeface="Arial MT"/>
              </a:rPr>
              <a:t>should</a:t>
            </a:r>
            <a:r>
              <a:rPr sz="1800" spc="-20" dirty="0">
                <a:latin typeface="Arial MT"/>
                <a:cs typeface="Arial MT"/>
              </a:rPr>
              <a:t> </a:t>
            </a:r>
            <a:r>
              <a:rPr sz="1800" dirty="0">
                <a:latin typeface="Arial MT"/>
                <a:cs typeface="Arial MT"/>
              </a:rPr>
              <a:t>be</a:t>
            </a:r>
            <a:r>
              <a:rPr sz="1800" spc="-20" dirty="0">
                <a:latin typeface="Arial MT"/>
                <a:cs typeface="Arial MT"/>
              </a:rPr>
              <a:t> </a:t>
            </a:r>
            <a:r>
              <a:rPr sz="1800" dirty="0">
                <a:latin typeface="Arial MT"/>
                <a:cs typeface="Arial MT"/>
              </a:rPr>
              <a:t>referred</a:t>
            </a:r>
            <a:r>
              <a:rPr sz="1800" spc="-10" dirty="0">
                <a:latin typeface="Arial MT"/>
                <a:cs typeface="Arial MT"/>
              </a:rPr>
              <a:t> </a:t>
            </a:r>
            <a:r>
              <a:rPr sz="1800" spc="-25" dirty="0">
                <a:latin typeface="Arial MT"/>
                <a:cs typeface="Arial MT"/>
              </a:rPr>
              <a:t>to </a:t>
            </a:r>
            <a:r>
              <a:rPr sz="1800" dirty="0">
                <a:latin typeface="Arial MT"/>
                <a:cs typeface="Arial MT"/>
              </a:rPr>
              <a:t>the</a:t>
            </a:r>
            <a:r>
              <a:rPr sz="1800" spc="-10" dirty="0">
                <a:latin typeface="Arial MT"/>
                <a:cs typeface="Arial MT"/>
              </a:rPr>
              <a:t> </a:t>
            </a:r>
            <a:r>
              <a:rPr sz="1800" dirty="0">
                <a:latin typeface="Arial MT"/>
                <a:cs typeface="Arial MT"/>
              </a:rPr>
              <a:t>CMC</a:t>
            </a:r>
            <a:r>
              <a:rPr sz="1800" spc="-15" dirty="0">
                <a:latin typeface="Arial MT"/>
                <a:cs typeface="Arial MT"/>
              </a:rPr>
              <a:t> </a:t>
            </a:r>
            <a:r>
              <a:rPr sz="1800" dirty="0">
                <a:latin typeface="Arial MT"/>
                <a:cs typeface="Arial MT"/>
              </a:rPr>
              <a:t>and/or</a:t>
            </a:r>
            <a:r>
              <a:rPr sz="1800" spc="-20" dirty="0">
                <a:latin typeface="Arial MT"/>
                <a:cs typeface="Arial MT"/>
              </a:rPr>
              <a:t> </a:t>
            </a:r>
            <a:r>
              <a:rPr sz="1800" dirty="0">
                <a:latin typeface="Arial MT"/>
                <a:cs typeface="Arial MT"/>
              </a:rPr>
              <a:t>CPP</a:t>
            </a:r>
            <a:r>
              <a:rPr sz="1800" spc="-15" dirty="0">
                <a:latin typeface="Arial MT"/>
                <a:cs typeface="Arial MT"/>
              </a:rPr>
              <a:t> </a:t>
            </a:r>
            <a:r>
              <a:rPr sz="1800" dirty="0">
                <a:latin typeface="Arial MT"/>
                <a:cs typeface="Arial MT"/>
              </a:rPr>
              <a:t>as</a:t>
            </a:r>
            <a:r>
              <a:rPr sz="1800" spc="-15" dirty="0">
                <a:latin typeface="Arial MT"/>
                <a:cs typeface="Arial MT"/>
              </a:rPr>
              <a:t> </a:t>
            </a:r>
            <a:r>
              <a:rPr sz="1800" dirty="0">
                <a:latin typeface="Arial MT"/>
                <a:cs typeface="Arial MT"/>
              </a:rPr>
              <a:t>soon</a:t>
            </a:r>
            <a:r>
              <a:rPr sz="1800" spc="-20" dirty="0">
                <a:latin typeface="Arial MT"/>
                <a:cs typeface="Arial MT"/>
              </a:rPr>
              <a:t> </a:t>
            </a:r>
            <a:r>
              <a:rPr sz="1800" dirty="0">
                <a:latin typeface="Arial MT"/>
                <a:cs typeface="Arial MT"/>
              </a:rPr>
              <a:t>as</a:t>
            </a:r>
            <a:r>
              <a:rPr sz="1800" spc="-15" dirty="0">
                <a:latin typeface="Arial MT"/>
                <a:cs typeface="Arial MT"/>
              </a:rPr>
              <a:t> </a:t>
            </a:r>
            <a:r>
              <a:rPr sz="1800" dirty="0">
                <a:latin typeface="Arial MT"/>
                <a:cs typeface="Arial MT"/>
              </a:rPr>
              <a:t>possible</a:t>
            </a:r>
            <a:r>
              <a:rPr sz="1800" spc="-20" dirty="0">
                <a:latin typeface="Arial MT"/>
                <a:cs typeface="Arial MT"/>
              </a:rPr>
              <a:t> </a:t>
            </a:r>
            <a:r>
              <a:rPr sz="1800" dirty="0">
                <a:latin typeface="Arial MT"/>
                <a:cs typeface="Arial MT"/>
              </a:rPr>
              <a:t>for</a:t>
            </a:r>
            <a:r>
              <a:rPr sz="1800" spc="-15" dirty="0">
                <a:latin typeface="Arial MT"/>
                <a:cs typeface="Arial MT"/>
              </a:rPr>
              <a:t> </a:t>
            </a:r>
            <a:r>
              <a:rPr sz="1800" b="1" dirty="0">
                <a:latin typeface="Arial"/>
                <a:cs typeface="Arial"/>
              </a:rPr>
              <a:t>Military</a:t>
            </a:r>
            <a:r>
              <a:rPr sz="1800" b="1" spc="-10" dirty="0">
                <a:latin typeface="Arial"/>
                <a:cs typeface="Arial"/>
              </a:rPr>
              <a:t> Acute </a:t>
            </a:r>
            <a:r>
              <a:rPr sz="1800" b="1" dirty="0">
                <a:latin typeface="Arial"/>
                <a:cs typeface="Arial"/>
              </a:rPr>
              <a:t>Concussive</a:t>
            </a:r>
            <a:r>
              <a:rPr sz="1800" b="1" spc="-35" dirty="0">
                <a:latin typeface="Arial"/>
                <a:cs typeface="Arial"/>
              </a:rPr>
              <a:t> </a:t>
            </a:r>
            <a:r>
              <a:rPr sz="1800" b="1" dirty="0">
                <a:latin typeface="Arial"/>
                <a:cs typeface="Arial"/>
              </a:rPr>
              <a:t>Evaluation</a:t>
            </a:r>
            <a:r>
              <a:rPr sz="1800" b="1" spc="-35" dirty="0">
                <a:latin typeface="Arial"/>
                <a:cs typeface="Arial"/>
              </a:rPr>
              <a:t> </a:t>
            </a:r>
            <a:r>
              <a:rPr sz="1800" b="1" dirty="0">
                <a:latin typeface="Arial"/>
                <a:cs typeface="Arial"/>
              </a:rPr>
              <a:t>2</a:t>
            </a:r>
            <a:r>
              <a:rPr sz="1800" b="1" spc="-35" dirty="0">
                <a:latin typeface="Arial"/>
                <a:cs typeface="Arial"/>
              </a:rPr>
              <a:t> </a:t>
            </a:r>
            <a:r>
              <a:rPr sz="1800" b="1" dirty="0">
                <a:latin typeface="Arial"/>
                <a:cs typeface="Arial"/>
              </a:rPr>
              <a:t>(MACE</a:t>
            </a:r>
            <a:r>
              <a:rPr sz="1800" b="1" spc="-40" dirty="0">
                <a:latin typeface="Arial"/>
                <a:cs typeface="Arial"/>
              </a:rPr>
              <a:t> </a:t>
            </a:r>
            <a:r>
              <a:rPr sz="1800" b="1" spc="-25" dirty="0">
                <a:latin typeface="Arial"/>
                <a:cs typeface="Arial"/>
              </a:rPr>
              <a:t>2)</a:t>
            </a:r>
            <a:endParaRPr sz="1800">
              <a:latin typeface="Arial"/>
              <a:cs typeface="Arial"/>
            </a:endParaRPr>
          </a:p>
          <a:p>
            <a:pPr marL="12700" marR="2178050">
              <a:lnSpc>
                <a:spcPct val="100000"/>
              </a:lnSpc>
              <a:spcBef>
                <a:spcPts val="1000"/>
              </a:spcBef>
            </a:pPr>
            <a:r>
              <a:rPr sz="1800" dirty="0">
                <a:latin typeface="Arial MT"/>
                <a:cs typeface="Arial MT"/>
              </a:rPr>
              <a:t>If</a:t>
            </a:r>
            <a:r>
              <a:rPr sz="1800" spc="-10" dirty="0">
                <a:latin typeface="Arial MT"/>
                <a:cs typeface="Arial MT"/>
              </a:rPr>
              <a:t> </a:t>
            </a:r>
            <a:r>
              <a:rPr sz="1800" b="1" u="sng" dirty="0">
                <a:solidFill>
                  <a:srgbClr val="BB8542"/>
                </a:solidFill>
                <a:uFill>
                  <a:solidFill>
                    <a:srgbClr val="BB8542"/>
                  </a:solidFill>
                </a:uFill>
                <a:latin typeface="Arial"/>
                <a:cs typeface="Arial"/>
              </a:rPr>
              <a:t>ANY</a:t>
            </a:r>
            <a:r>
              <a:rPr sz="1800" b="1" spc="-15" dirty="0">
                <a:solidFill>
                  <a:srgbClr val="BB8542"/>
                </a:solidFill>
                <a:latin typeface="Arial"/>
                <a:cs typeface="Arial"/>
              </a:rPr>
              <a:t> </a:t>
            </a:r>
            <a:r>
              <a:rPr sz="1800" dirty="0">
                <a:latin typeface="Arial MT"/>
                <a:cs typeface="Arial MT"/>
              </a:rPr>
              <a:t>of</a:t>
            </a:r>
            <a:r>
              <a:rPr sz="1800" spc="-1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following</a:t>
            </a:r>
            <a:r>
              <a:rPr sz="1800" spc="-25" dirty="0">
                <a:latin typeface="Arial MT"/>
                <a:cs typeface="Arial MT"/>
              </a:rPr>
              <a:t> </a:t>
            </a:r>
            <a:r>
              <a:rPr sz="1800" b="1" dirty="0">
                <a:solidFill>
                  <a:srgbClr val="921828"/>
                </a:solidFill>
                <a:latin typeface="Arial"/>
                <a:cs typeface="Arial"/>
              </a:rPr>
              <a:t>RED</a:t>
            </a:r>
            <a:r>
              <a:rPr sz="1800" b="1" spc="-15" dirty="0">
                <a:solidFill>
                  <a:srgbClr val="921828"/>
                </a:solidFill>
                <a:latin typeface="Arial"/>
                <a:cs typeface="Arial"/>
              </a:rPr>
              <a:t> </a:t>
            </a:r>
            <a:r>
              <a:rPr sz="1800" b="1" dirty="0">
                <a:solidFill>
                  <a:srgbClr val="921828"/>
                </a:solidFill>
                <a:latin typeface="Arial"/>
                <a:cs typeface="Arial"/>
              </a:rPr>
              <a:t>FLAG</a:t>
            </a:r>
            <a:r>
              <a:rPr sz="1800" b="1" spc="-10" dirty="0">
                <a:solidFill>
                  <a:srgbClr val="921828"/>
                </a:solidFill>
                <a:latin typeface="Arial"/>
                <a:cs typeface="Arial"/>
              </a:rPr>
              <a:t> </a:t>
            </a:r>
            <a:r>
              <a:rPr sz="1800" dirty="0">
                <a:latin typeface="Arial MT"/>
                <a:cs typeface="Arial MT"/>
              </a:rPr>
              <a:t>signs</a:t>
            </a:r>
            <a:r>
              <a:rPr sz="1800" spc="-20"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symptoms</a:t>
            </a:r>
            <a:r>
              <a:rPr sz="1800" spc="-10" dirty="0">
                <a:latin typeface="Arial MT"/>
                <a:cs typeface="Arial MT"/>
              </a:rPr>
              <a:t> </a:t>
            </a:r>
            <a:r>
              <a:rPr sz="1800" dirty="0">
                <a:latin typeface="Arial MT"/>
                <a:cs typeface="Arial MT"/>
              </a:rPr>
              <a:t>are</a:t>
            </a:r>
            <a:r>
              <a:rPr sz="1800" spc="-15" dirty="0">
                <a:latin typeface="Arial MT"/>
                <a:cs typeface="Arial MT"/>
              </a:rPr>
              <a:t> </a:t>
            </a:r>
            <a:r>
              <a:rPr sz="1800" spc="-10" dirty="0">
                <a:latin typeface="Arial MT"/>
                <a:cs typeface="Arial MT"/>
              </a:rPr>
              <a:t>present, </a:t>
            </a:r>
            <a:r>
              <a:rPr sz="1800" dirty="0">
                <a:latin typeface="Arial MT"/>
                <a:cs typeface="Arial MT"/>
              </a:rPr>
              <a:t>MACE</a:t>
            </a:r>
            <a:r>
              <a:rPr sz="1800" spc="-15" dirty="0">
                <a:latin typeface="Arial MT"/>
                <a:cs typeface="Arial MT"/>
              </a:rPr>
              <a:t> </a:t>
            </a:r>
            <a:r>
              <a:rPr sz="1800" dirty="0">
                <a:latin typeface="Arial MT"/>
                <a:cs typeface="Arial MT"/>
              </a:rPr>
              <a:t>2</a:t>
            </a:r>
            <a:r>
              <a:rPr sz="1800" spc="-10" dirty="0">
                <a:latin typeface="Arial MT"/>
                <a:cs typeface="Arial MT"/>
              </a:rPr>
              <a:t> </a:t>
            </a:r>
            <a:r>
              <a:rPr sz="1800" dirty="0">
                <a:latin typeface="Arial MT"/>
                <a:cs typeface="Arial MT"/>
              </a:rPr>
              <a:t>should</a:t>
            </a:r>
            <a:r>
              <a:rPr sz="1800" spc="-15" dirty="0">
                <a:latin typeface="Arial MT"/>
                <a:cs typeface="Arial MT"/>
              </a:rPr>
              <a:t> </a:t>
            </a:r>
            <a:r>
              <a:rPr sz="1800" dirty="0">
                <a:latin typeface="Arial MT"/>
                <a:cs typeface="Arial MT"/>
              </a:rPr>
              <a:t>be</a:t>
            </a:r>
            <a:r>
              <a:rPr sz="1800" spc="-15" dirty="0">
                <a:latin typeface="Arial MT"/>
                <a:cs typeface="Arial MT"/>
              </a:rPr>
              <a:t> </a:t>
            </a:r>
            <a:r>
              <a:rPr sz="1800" dirty="0">
                <a:latin typeface="Arial MT"/>
                <a:cs typeface="Arial MT"/>
              </a:rPr>
              <a:t>deferred</a:t>
            </a:r>
            <a:r>
              <a:rPr sz="1800" spc="-15"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urgent</a:t>
            </a:r>
            <a:r>
              <a:rPr sz="1800" spc="-25" dirty="0">
                <a:latin typeface="Arial MT"/>
                <a:cs typeface="Arial MT"/>
              </a:rPr>
              <a:t> </a:t>
            </a:r>
            <a:r>
              <a:rPr sz="1800" dirty="0">
                <a:latin typeface="Arial MT"/>
                <a:cs typeface="Arial MT"/>
              </a:rPr>
              <a:t>evacuation</a:t>
            </a:r>
            <a:r>
              <a:rPr sz="1800" spc="-20" dirty="0">
                <a:latin typeface="Arial MT"/>
                <a:cs typeface="Arial MT"/>
              </a:rPr>
              <a:t> </a:t>
            </a:r>
            <a:r>
              <a:rPr sz="1800" spc="-10" dirty="0">
                <a:latin typeface="Arial MT"/>
                <a:cs typeface="Arial MT"/>
              </a:rPr>
              <a:t>considered:</a:t>
            </a:r>
            <a:endParaRPr sz="1800">
              <a:latin typeface="Arial MT"/>
              <a:cs typeface="Arial MT"/>
            </a:endParaRPr>
          </a:p>
        </p:txBody>
      </p:sp>
      <p:sp>
        <p:nvSpPr>
          <p:cNvPr id="8" name="object 8"/>
          <p:cNvSpPr txBox="1"/>
          <p:nvPr/>
        </p:nvSpPr>
        <p:spPr>
          <a:xfrm>
            <a:off x="806110" y="3358519"/>
            <a:ext cx="6697345" cy="3032125"/>
          </a:xfrm>
          <a:prstGeom prst="rect">
            <a:avLst/>
          </a:prstGeom>
        </p:spPr>
        <p:txBody>
          <a:bodyPr vert="horz" wrap="square" lIns="0" tIns="12700" rIns="0" bIns="0" rtlCol="0">
            <a:spAutoFit/>
          </a:bodyPr>
          <a:lstStyle/>
          <a:p>
            <a:pPr marL="12700" marR="2902585">
              <a:lnSpc>
                <a:spcPct val="136900"/>
              </a:lnSpc>
              <a:spcBef>
                <a:spcPts val="100"/>
              </a:spcBef>
            </a:pPr>
            <a:r>
              <a:rPr sz="1800" b="1" dirty="0">
                <a:latin typeface="Arial"/>
                <a:cs typeface="Arial"/>
              </a:rPr>
              <a:t>Deteriorating</a:t>
            </a:r>
            <a:r>
              <a:rPr sz="1800" b="1" spc="-30" dirty="0">
                <a:latin typeface="Arial"/>
                <a:cs typeface="Arial"/>
              </a:rPr>
              <a:t> </a:t>
            </a:r>
            <a:r>
              <a:rPr sz="1800" dirty="0">
                <a:latin typeface="Arial MT"/>
                <a:cs typeface="Arial MT"/>
              </a:rPr>
              <a:t>level</a:t>
            </a:r>
            <a:r>
              <a:rPr sz="1800" spc="-30" dirty="0">
                <a:latin typeface="Arial MT"/>
                <a:cs typeface="Arial MT"/>
              </a:rPr>
              <a:t> </a:t>
            </a:r>
            <a:r>
              <a:rPr sz="1800" dirty="0">
                <a:latin typeface="Arial MT"/>
                <a:cs typeface="Arial MT"/>
              </a:rPr>
              <a:t>of</a:t>
            </a:r>
            <a:r>
              <a:rPr sz="1800" spc="-20" dirty="0">
                <a:latin typeface="Arial MT"/>
                <a:cs typeface="Arial MT"/>
              </a:rPr>
              <a:t> </a:t>
            </a:r>
            <a:r>
              <a:rPr sz="1800" spc="-10" dirty="0">
                <a:latin typeface="Arial MT"/>
                <a:cs typeface="Arial MT"/>
              </a:rPr>
              <a:t>consciousness </a:t>
            </a:r>
            <a:r>
              <a:rPr sz="1800" dirty="0">
                <a:latin typeface="Arial MT"/>
                <a:cs typeface="Arial MT"/>
              </a:rPr>
              <a:t>Double</a:t>
            </a:r>
            <a:r>
              <a:rPr sz="1800" spc="-15" dirty="0">
                <a:latin typeface="Arial MT"/>
                <a:cs typeface="Arial MT"/>
              </a:rPr>
              <a:t> </a:t>
            </a:r>
            <a:r>
              <a:rPr sz="1800" spc="-10" dirty="0">
                <a:latin typeface="Arial MT"/>
                <a:cs typeface="Arial MT"/>
              </a:rPr>
              <a:t>vision</a:t>
            </a:r>
            <a:endParaRPr sz="1800">
              <a:latin typeface="Arial MT"/>
              <a:cs typeface="Arial MT"/>
            </a:endParaRPr>
          </a:p>
          <a:p>
            <a:pPr marL="12700" marR="1084580">
              <a:lnSpc>
                <a:spcPct val="136900"/>
              </a:lnSpc>
              <a:spcBef>
                <a:spcPts val="5"/>
              </a:spcBef>
            </a:pPr>
            <a:r>
              <a:rPr sz="1800" dirty="0">
                <a:latin typeface="Arial MT"/>
                <a:cs typeface="Arial MT"/>
              </a:rPr>
              <a:t>Increased</a:t>
            </a:r>
            <a:r>
              <a:rPr sz="1800" spc="-35" dirty="0">
                <a:latin typeface="Arial MT"/>
                <a:cs typeface="Arial MT"/>
              </a:rPr>
              <a:t> </a:t>
            </a:r>
            <a:r>
              <a:rPr sz="1800" dirty="0">
                <a:latin typeface="Arial MT"/>
                <a:cs typeface="Arial MT"/>
              </a:rPr>
              <a:t>restlessness;</a:t>
            </a:r>
            <a:r>
              <a:rPr sz="1800" spc="-25" dirty="0">
                <a:latin typeface="Arial MT"/>
                <a:cs typeface="Arial MT"/>
              </a:rPr>
              <a:t> </a:t>
            </a:r>
            <a:r>
              <a:rPr sz="1800" dirty="0">
                <a:latin typeface="Arial MT"/>
                <a:cs typeface="Arial MT"/>
              </a:rPr>
              <a:t>combative</a:t>
            </a:r>
            <a:r>
              <a:rPr sz="1800" spc="-20" dirty="0">
                <a:latin typeface="Arial MT"/>
                <a:cs typeface="Arial MT"/>
              </a:rPr>
              <a:t> </a:t>
            </a:r>
            <a:r>
              <a:rPr sz="1800" dirty="0">
                <a:latin typeface="Arial MT"/>
                <a:cs typeface="Arial MT"/>
              </a:rPr>
              <a:t>or</a:t>
            </a:r>
            <a:r>
              <a:rPr sz="1800" spc="-15" dirty="0">
                <a:latin typeface="Arial MT"/>
                <a:cs typeface="Arial MT"/>
              </a:rPr>
              <a:t> </a:t>
            </a:r>
            <a:r>
              <a:rPr sz="1800" dirty="0">
                <a:latin typeface="Arial MT"/>
                <a:cs typeface="Arial MT"/>
              </a:rPr>
              <a:t>agitated</a:t>
            </a:r>
            <a:r>
              <a:rPr sz="1800" spc="-20" dirty="0">
                <a:latin typeface="Arial MT"/>
                <a:cs typeface="Arial MT"/>
              </a:rPr>
              <a:t> </a:t>
            </a:r>
            <a:r>
              <a:rPr sz="1800" spc="-10" dirty="0">
                <a:latin typeface="Arial MT"/>
                <a:cs typeface="Arial MT"/>
              </a:rPr>
              <a:t>behavior </a:t>
            </a:r>
            <a:r>
              <a:rPr sz="1800" dirty="0">
                <a:latin typeface="Arial MT"/>
                <a:cs typeface="Arial MT"/>
              </a:rPr>
              <a:t>Repeat</a:t>
            </a:r>
            <a:r>
              <a:rPr sz="1800" spc="-15" dirty="0">
                <a:latin typeface="Arial MT"/>
                <a:cs typeface="Arial MT"/>
              </a:rPr>
              <a:t> </a:t>
            </a:r>
            <a:r>
              <a:rPr sz="1800" spc="-10" dirty="0">
                <a:latin typeface="Arial MT"/>
                <a:cs typeface="Arial MT"/>
              </a:rPr>
              <a:t>vomiting</a:t>
            </a:r>
            <a:endParaRPr sz="1800">
              <a:latin typeface="Arial MT"/>
              <a:cs typeface="Arial MT"/>
            </a:endParaRPr>
          </a:p>
          <a:p>
            <a:pPr marL="12700" marR="5080">
              <a:lnSpc>
                <a:spcPts val="2960"/>
              </a:lnSpc>
              <a:spcBef>
                <a:spcPts val="229"/>
              </a:spcBef>
            </a:pPr>
            <a:r>
              <a:rPr sz="1800" dirty="0">
                <a:latin typeface="Arial MT"/>
                <a:cs typeface="Arial MT"/>
              </a:rPr>
              <a:t>Results</a:t>
            </a:r>
            <a:r>
              <a:rPr sz="1800" spc="-20" dirty="0">
                <a:latin typeface="Arial MT"/>
                <a:cs typeface="Arial MT"/>
              </a:rPr>
              <a:t> </a:t>
            </a:r>
            <a:r>
              <a:rPr sz="1800" dirty="0">
                <a:latin typeface="Arial MT"/>
                <a:cs typeface="Arial MT"/>
              </a:rPr>
              <a:t>from</a:t>
            </a:r>
            <a:r>
              <a:rPr sz="1800" spc="-5" dirty="0">
                <a:latin typeface="Arial MT"/>
                <a:cs typeface="Arial MT"/>
              </a:rPr>
              <a:t> </a:t>
            </a:r>
            <a:r>
              <a:rPr sz="1800" dirty="0">
                <a:latin typeface="Arial MT"/>
                <a:cs typeface="Arial MT"/>
              </a:rPr>
              <a:t>a</a:t>
            </a:r>
            <a:r>
              <a:rPr sz="1800" spc="-15" dirty="0">
                <a:latin typeface="Arial MT"/>
                <a:cs typeface="Arial MT"/>
              </a:rPr>
              <a:t> </a:t>
            </a:r>
            <a:r>
              <a:rPr sz="1800" dirty="0">
                <a:latin typeface="Arial MT"/>
                <a:cs typeface="Arial MT"/>
              </a:rPr>
              <a:t>structural</a:t>
            </a:r>
            <a:r>
              <a:rPr sz="1800" spc="-15" dirty="0">
                <a:latin typeface="Arial MT"/>
                <a:cs typeface="Arial MT"/>
              </a:rPr>
              <a:t> </a:t>
            </a:r>
            <a:r>
              <a:rPr sz="1800" dirty="0">
                <a:latin typeface="Arial MT"/>
                <a:cs typeface="Arial MT"/>
              </a:rPr>
              <a:t>brain</a:t>
            </a:r>
            <a:r>
              <a:rPr sz="1800" spc="-20" dirty="0">
                <a:latin typeface="Arial MT"/>
                <a:cs typeface="Arial MT"/>
              </a:rPr>
              <a:t> </a:t>
            </a:r>
            <a:r>
              <a:rPr sz="1800" dirty="0">
                <a:latin typeface="Arial MT"/>
                <a:cs typeface="Arial MT"/>
              </a:rPr>
              <a:t>injury</a:t>
            </a:r>
            <a:r>
              <a:rPr sz="1800" spc="-15" dirty="0">
                <a:latin typeface="Arial MT"/>
                <a:cs typeface="Arial MT"/>
              </a:rPr>
              <a:t> </a:t>
            </a:r>
            <a:r>
              <a:rPr sz="1800" dirty="0">
                <a:latin typeface="Arial MT"/>
                <a:cs typeface="Arial MT"/>
              </a:rPr>
              <a:t>detection</a:t>
            </a:r>
            <a:r>
              <a:rPr sz="1800" spc="-20" dirty="0">
                <a:latin typeface="Arial MT"/>
                <a:cs typeface="Arial MT"/>
              </a:rPr>
              <a:t> </a:t>
            </a:r>
            <a:r>
              <a:rPr sz="1800" dirty="0">
                <a:latin typeface="Arial MT"/>
                <a:cs typeface="Arial MT"/>
              </a:rPr>
              <a:t>device</a:t>
            </a:r>
            <a:r>
              <a:rPr sz="1800" spc="-15" dirty="0">
                <a:latin typeface="Arial MT"/>
                <a:cs typeface="Arial MT"/>
              </a:rPr>
              <a:t> </a:t>
            </a:r>
            <a:r>
              <a:rPr sz="1800" dirty="0">
                <a:latin typeface="Arial MT"/>
                <a:cs typeface="Arial MT"/>
              </a:rPr>
              <a:t>(if</a:t>
            </a:r>
            <a:r>
              <a:rPr sz="1800" spc="-10" dirty="0">
                <a:latin typeface="Arial MT"/>
                <a:cs typeface="Arial MT"/>
              </a:rPr>
              <a:t> available) Seizures</a:t>
            </a:r>
            <a:endParaRPr sz="1800">
              <a:latin typeface="Arial MT"/>
              <a:cs typeface="Arial MT"/>
            </a:endParaRPr>
          </a:p>
          <a:p>
            <a:pPr marL="12700">
              <a:lnSpc>
                <a:spcPct val="100000"/>
              </a:lnSpc>
              <a:spcBef>
                <a:spcPts val="570"/>
              </a:spcBef>
            </a:pPr>
            <a:r>
              <a:rPr sz="1800" dirty="0">
                <a:latin typeface="Arial MT"/>
                <a:cs typeface="Arial MT"/>
              </a:rPr>
              <a:t>Weakness</a:t>
            </a:r>
            <a:r>
              <a:rPr sz="1800" spc="-20" dirty="0">
                <a:latin typeface="Arial MT"/>
                <a:cs typeface="Arial MT"/>
              </a:rPr>
              <a:t> </a:t>
            </a:r>
            <a:r>
              <a:rPr sz="1800" dirty="0">
                <a:latin typeface="Arial MT"/>
                <a:cs typeface="Arial MT"/>
              </a:rPr>
              <a:t>or</a:t>
            </a:r>
            <a:r>
              <a:rPr sz="1800" spc="-15" dirty="0">
                <a:latin typeface="Arial MT"/>
                <a:cs typeface="Arial MT"/>
              </a:rPr>
              <a:t> </a:t>
            </a:r>
            <a:r>
              <a:rPr sz="1800" dirty="0">
                <a:latin typeface="Arial MT"/>
                <a:cs typeface="Arial MT"/>
              </a:rPr>
              <a:t>tingling</a:t>
            </a:r>
            <a:r>
              <a:rPr sz="1800" spc="-15" dirty="0">
                <a:latin typeface="Arial MT"/>
                <a:cs typeface="Arial MT"/>
              </a:rPr>
              <a:t> </a:t>
            </a:r>
            <a:r>
              <a:rPr sz="1800" dirty="0">
                <a:latin typeface="Arial MT"/>
                <a:cs typeface="Arial MT"/>
              </a:rPr>
              <a:t>in</a:t>
            </a:r>
            <a:r>
              <a:rPr sz="1800" spc="-20" dirty="0">
                <a:latin typeface="Arial MT"/>
                <a:cs typeface="Arial MT"/>
              </a:rPr>
              <a:t> </a:t>
            </a:r>
            <a:r>
              <a:rPr sz="1800" dirty="0">
                <a:latin typeface="Arial MT"/>
                <a:cs typeface="Arial MT"/>
              </a:rPr>
              <a:t>arms</a:t>
            </a:r>
            <a:r>
              <a:rPr sz="1800" spc="-10" dirty="0">
                <a:latin typeface="Arial MT"/>
                <a:cs typeface="Arial MT"/>
              </a:rPr>
              <a:t> </a:t>
            </a:r>
            <a:r>
              <a:rPr sz="1800" dirty="0">
                <a:latin typeface="Arial MT"/>
                <a:cs typeface="Arial MT"/>
              </a:rPr>
              <a:t>or</a:t>
            </a:r>
            <a:r>
              <a:rPr sz="1800" spc="-15" dirty="0">
                <a:latin typeface="Arial MT"/>
                <a:cs typeface="Arial MT"/>
              </a:rPr>
              <a:t> </a:t>
            </a:r>
            <a:r>
              <a:rPr sz="1800" spc="-20" dirty="0">
                <a:latin typeface="Arial MT"/>
                <a:cs typeface="Arial MT"/>
              </a:rPr>
              <a:t>legs</a:t>
            </a:r>
            <a:endParaRPr sz="1800">
              <a:latin typeface="Arial MT"/>
              <a:cs typeface="Arial MT"/>
            </a:endParaRPr>
          </a:p>
          <a:p>
            <a:pPr marL="12700">
              <a:lnSpc>
                <a:spcPct val="100000"/>
              </a:lnSpc>
              <a:spcBef>
                <a:spcPts val="800"/>
              </a:spcBef>
            </a:pPr>
            <a:r>
              <a:rPr sz="1800" b="1" dirty="0">
                <a:latin typeface="Arial"/>
                <a:cs typeface="Arial"/>
              </a:rPr>
              <a:t>Severe</a:t>
            </a:r>
            <a:r>
              <a:rPr sz="1800" b="1" spc="-35" dirty="0">
                <a:latin typeface="Arial"/>
                <a:cs typeface="Arial"/>
              </a:rPr>
              <a:t> </a:t>
            </a:r>
            <a:r>
              <a:rPr sz="1800" dirty="0">
                <a:latin typeface="Arial MT"/>
                <a:cs typeface="Arial MT"/>
              </a:rPr>
              <a:t>or</a:t>
            </a:r>
            <a:r>
              <a:rPr sz="1800" spc="-30" dirty="0">
                <a:latin typeface="Arial MT"/>
                <a:cs typeface="Arial MT"/>
              </a:rPr>
              <a:t> </a:t>
            </a:r>
            <a:r>
              <a:rPr sz="1800" b="1" dirty="0">
                <a:latin typeface="Arial"/>
                <a:cs typeface="Arial"/>
              </a:rPr>
              <a:t>worsening</a:t>
            </a:r>
            <a:r>
              <a:rPr sz="1800" b="1" spc="-25" dirty="0">
                <a:latin typeface="Arial"/>
                <a:cs typeface="Arial"/>
              </a:rPr>
              <a:t> </a:t>
            </a:r>
            <a:r>
              <a:rPr sz="1800" spc="-10" dirty="0">
                <a:latin typeface="Arial MT"/>
                <a:cs typeface="Arial MT"/>
              </a:rPr>
              <a:t>headache</a:t>
            </a:r>
            <a:endParaRPr sz="1800">
              <a:latin typeface="Arial MT"/>
              <a:cs typeface="Arial MT"/>
            </a:endParaRPr>
          </a:p>
        </p:txBody>
      </p:sp>
      <p:sp>
        <p:nvSpPr>
          <p:cNvPr id="9" name="object 9"/>
          <p:cNvSpPr/>
          <p:nvPr/>
        </p:nvSpPr>
        <p:spPr>
          <a:xfrm>
            <a:off x="561594" y="3483866"/>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0" name="object 10"/>
          <p:cNvSpPr/>
          <p:nvPr/>
        </p:nvSpPr>
        <p:spPr>
          <a:xfrm>
            <a:off x="561594" y="3856484"/>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1" name="object 11"/>
          <p:cNvSpPr/>
          <p:nvPr/>
        </p:nvSpPr>
        <p:spPr>
          <a:xfrm>
            <a:off x="561594" y="4229102"/>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2" name="object 12"/>
          <p:cNvSpPr/>
          <p:nvPr/>
        </p:nvSpPr>
        <p:spPr>
          <a:xfrm>
            <a:off x="561594" y="4601720"/>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3" name="object 13"/>
          <p:cNvSpPr/>
          <p:nvPr/>
        </p:nvSpPr>
        <p:spPr>
          <a:xfrm>
            <a:off x="561594" y="4974338"/>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4" name="object 14"/>
          <p:cNvSpPr/>
          <p:nvPr/>
        </p:nvSpPr>
        <p:spPr>
          <a:xfrm>
            <a:off x="561594" y="5347718"/>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5" name="object 15"/>
          <p:cNvSpPr/>
          <p:nvPr/>
        </p:nvSpPr>
        <p:spPr>
          <a:xfrm>
            <a:off x="561594" y="5720336"/>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6" name="object 16"/>
          <p:cNvSpPr/>
          <p:nvPr/>
        </p:nvSpPr>
        <p:spPr>
          <a:xfrm>
            <a:off x="561594" y="6092954"/>
            <a:ext cx="114300" cy="257175"/>
          </a:xfrm>
          <a:custGeom>
            <a:avLst/>
            <a:gdLst/>
            <a:ahLst/>
            <a:cxnLst/>
            <a:rect l="l" t="t" r="r" b="b"/>
            <a:pathLst>
              <a:path w="114300" h="257175">
                <a:moveTo>
                  <a:pt x="0" y="257162"/>
                </a:moveTo>
                <a:lnTo>
                  <a:pt x="114300" y="257162"/>
                </a:lnTo>
                <a:lnTo>
                  <a:pt x="114300" y="0"/>
                </a:lnTo>
                <a:lnTo>
                  <a:pt x="0" y="0"/>
                </a:lnTo>
                <a:lnTo>
                  <a:pt x="0" y="257162"/>
                </a:lnTo>
                <a:close/>
              </a:path>
            </a:pathLst>
          </a:custGeom>
          <a:solidFill>
            <a:srgbClr val="BB8542"/>
          </a:solidFill>
        </p:spPr>
        <p:txBody>
          <a:bodyPr wrap="square" lIns="0" tIns="0" rIns="0" bIns="0" rtlCol="0"/>
          <a:lstStyle/>
          <a:p>
            <a:endParaRPr/>
          </a:p>
        </p:txBody>
      </p:sp>
      <p:sp>
        <p:nvSpPr>
          <p:cNvPr id="17" name="object 17"/>
          <p:cNvSpPr/>
          <p:nvPr/>
        </p:nvSpPr>
        <p:spPr>
          <a:xfrm>
            <a:off x="8327135" y="5921499"/>
            <a:ext cx="3053715" cy="554990"/>
          </a:xfrm>
          <a:custGeom>
            <a:avLst/>
            <a:gdLst/>
            <a:ahLst/>
            <a:cxnLst/>
            <a:rect l="l" t="t" r="r" b="b"/>
            <a:pathLst>
              <a:path w="3053715" h="554989">
                <a:moveTo>
                  <a:pt x="2989643" y="0"/>
                </a:moveTo>
                <a:lnTo>
                  <a:pt x="63690" y="0"/>
                </a:lnTo>
                <a:lnTo>
                  <a:pt x="38897" y="5004"/>
                </a:lnTo>
                <a:lnTo>
                  <a:pt x="18653" y="18653"/>
                </a:lnTo>
                <a:lnTo>
                  <a:pt x="5004" y="38897"/>
                </a:lnTo>
                <a:lnTo>
                  <a:pt x="0" y="63690"/>
                </a:lnTo>
                <a:lnTo>
                  <a:pt x="0" y="491045"/>
                </a:lnTo>
                <a:lnTo>
                  <a:pt x="5004" y="515838"/>
                </a:lnTo>
                <a:lnTo>
                  <a:pt x="18653" y="536082"/>
                </a:lnTo>
                <a:lnTo>
                  <a:pt x="38897" y="549731"/>
                </a:lnTo>
                <a:lnTo>
                  <a:pt x="63690" y="554736"/>
                </a:lnTo>
                <a:lnTo>
                  <a:pt x="2989643" y="554736"/>
                </a:lnTo>
                <a:lnTo>
                  <a:pt x="3014436" y="549731"/>
                </a:lnTo>
                <a:lnTo>
                  <a:pt x="3034680" y="536082"/>
                </a:lnTo>
                <a:lnTo>
                  <a:pt x="3048329" y="515838"/>
                </a:lnTo>
                <a:lnTo>
                  <a:pt x="3053334" y="491045"/>
                </a:lnTo>
                <a:lnTo>
                  <a:pt x="3053334" y="63690"/>
                </a:lnTo>
                <a:lnTo>
                  <a:pt x="3048329" y="38897"/>
                </a:lnTo>
                <a:lnTo>
                  <a:pt x="3034680" y="18653"/>
                </a:lnTo>
                <a:lnTo>
                  <a:pt x="3014436" y="5004"/>
                </a:lnTo>
                <a:lnTo>
                  <a:pt x="2989643" y="0"/>
                </a:lnTo>
                <a:close/>
              </a:path>
            </a:pathLst>
          </a:custGeom>
          <a:solidFill>
            <a:srgbClr val="A0C1E7">
              <a:alpha val="74510"/>
            </a:srgbClr>
          </a:solidFill>
        </p:spPr>
        <p:txBody>
          <a:bodyPr wrap="square" lIns="0" tIns="0" rIns="0" bIns="0" rtlCol="0"/>
          <a:lstStyle/>
          <a:p>
            <a:endParaRPr/>
          </a:p>
        </p:txBody>
      </p:sp>
      <p:sp>
        <p:nvSpPr>
          <p:cNvPr id="18" name="object 18"/>
          <p:cNvSpPr txBox="1"/>
          <p:nvPr/>
        </p:nvSpPr>
        <p:spPr>
          <a:xfrm>
            <a:off x="8992379" y="6047958"/>
            <a:ext cx="2250440" cy="269875"/>
          </a:xfrm>
          <a:prstGeom prst="rect">
            <a:avLst/>
          </a:prstGeom>
        </p:spPr>
        <p:txBody>
          <a:bodyPr vert="horz" wrap="square" lIns="0" tIns="12700" rIns="0" bIns="0" rtlCol="0">
            <a:spAutoFit/>
          </a:bodyPr>
          <a:lstStyle/>
          <a:p>
            <a:pPr marL="12700">
              <a:lnSpc>
                <a:spcPct val="100000"/>
              </a:lnSpc>
              <a:spcBef>
                <a:spcPts val="100"/>
              </a:spcBef>
            </a:pPr>
            <a:r>
              <a:rPr sz="1600" dirty="0">
                <a:latin typeface="Arial MT"/>
                <a:cs typeface="Arial MT"/>
              </a:rPr>
              <a:t>Level</a:t>
            </a:r>
            <a:r>
              <a:rPr sz="1600" spc="-30"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Evidence:</a:t>
            </a:r>
            <a:r>
              <a:rPr sz="1600" spc="-30" dirty="0">
                <a:latin typeface="Arial MT"/>
                <a:cs typeface="Arial MT"/>
              </a:rPr>
              <a:t> </a:t>
            </a:r>
            <a:r>
              <a:rPr sz="1600" spc="-10" dirty="0">
                <a:latin typeface="Arial MT"/>
                <a:cs typeface="Arial MT"/>
              </a:rPr>
              <a:t>C-</a:t>
            </a:r>
            <a:r>
              <a:rPr sz="1600" spc="-25" dirty="0">
                <a:latin typeface="Arial MT"/>
                <a:cs typeface="Arial MT"/>
              </a:rPr>
              <a:t>EO</a:t>
            </a:r>
            <a:endParaRPr sz="1600">
              <a:latin typeface="Arial MT"/>
              <a:cs typeface="Arial MT"/>
            </a:endParaRPr>
          </a:p>
        </p:txBody>
      </p:sp>
      <p:grpSp>
        <p:nvGrpSpPr>
          <p:cNvPr id="19" name="object 19"/>
          <p:cNvGrpSpPr/>
          <p:nvPr/>
        </p:nvGrpSpPr>
        <p:grpSpPr>
          <a:xfrm>
            <a:off x="8353805" y="5832347"/>
            <a:ext cx="952500" cy="952500"/>
            <a:chOff x="8353805" y="5832347"/>
            <a:chExt cx="952500" cy="952500"/>
          </a:xfrm>
        </p:grpSpPr>
        <p:pic>
          <p:nvPicPr>
            <p:cNvPr id="20" name="object 20"/>
            <p:cNvPicPr/>
            <p:nvPr/>
          </p:nvPicPr>
          <p:blipFill>
            <a:blip r:embed="rId6" cstate="print"/>
            <a:stretch>
              <a:fillRect/>
            </a:stretch>
          </p:blipFill>
          <p:spPr>
            <a:xfrm>
              <a:off x="8353805" y="5832347"/>
              <a:ext cx="952500" cy="952500"/>
            </a:xfrm>
            <a:prstGeom prst="rect">
              <a:avLst/>
            </a:prstGeom>
          </p:spPr>
        </p:pic>
        <p:pic>
          <p:nvPicPr>
            <p:cNvPr id="21" name="object 21"/>
            <p:cNvPicPr/>
            <p:nvPr/>
          </p:nvPicPr>
          <p:blipFill>
            <a:blip r:embed="rId7" cstate="print"/>
            <a:stretch>
              <a:fillRect/>
            </a:stretch>
          </p:blipFill>
          <p:spPr>
            <a:xfrm>
              <a:off x="8548115" y="6026657"/>
              <a:ext cx="365759" cy="365759"/>
            </a:xfrm>
            <a:prstGeom prst="rect">
              <a:avLst/>
            </a:prstGeom>
          </p:spPr>
        </p:pic>
      </p:gr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4" name="object 24"/>
          <p:cNvSpPr txBox="1"/>
          <p:nvPr/>
        </p:nvSpPr>
        <p:spPr>
          <a:xfrm>
            <a:off x="11639788" y="6562955"/>
            <a:ext cx="194945" cy="196215"/>
          </a:xfrm>
          <a:prstGeom prst="rect">
            <a:avLst/>
          </a:prstGeom>
        </p:spPr>
        <p:txBody>
          <a:bodyPr vert="horz" wrap="square" lIns="0" tIns="0" rIns="0" bIns="0" rtlCol="0">
            <a:spAutoFit/>
          </a:bodyPr>
          <a:lstStyle/>
          <a:p>
            <a:pPr marL="12700">
              <a:lnSpc>
                <a:spcPts val="1425"/>
              </a:lnSpc>
            </a:pPr>
            <a:r>
              <a:rPr sz="1200" spc="-25" dirty="0">
                <a:latin typeface="Arial MT"/>
                <a:cs typeface="Arial MT"/>
              </a:rPr>
              <a:t>11</a:t>
            </a:r>
            <a:endParaRPr sz="12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7023535" y="1774079"/>
            <a:ext cx="4836795" cy="3196590"/>
          </a:xfrm>
          <a:prstGeom prst="rect">
            <a:avLst/>
          </a:prstGeom>
        </p:spPr>
        <p:txBody>
          <a:bodyPr vert="horz" wrap="square" lIns="0" tIns="12700" rIns="0" bIns="0" rtlCol="0">
            <a:spAutoFit/>
          </a:bodyPr>
          <a:lstStyle/>
          <a:p>
            <a:pPr marL="12700" marR="1212215">
              <a:lnSpc>
                <a:spcPct val="100000"/>
              </a:lnSpc>
              <a:spcBef>
                <a:spcPts val="100"/>
              </a:spcBef>
            </a:pPr>
            <a:r>
              <a:rPr sz="2400" b="1" dirty="0">
                <a:latin typeface="Arial"/>
                <a:cs typeface="Arial"/>
              </a:rPr>
              <a:t>Head</a:t>
            </a:r>
            <a:r>
              <a:rPr sz="2400" b="1" spc="-50" dirty="0">
                <a:latin typeface="Arial"/>
                <a:cs typeface="Arial"/>
              </a:rPr>
              <a:t> </a:t>
            </a:r>
            <a:r>
              <a:rPr sz="2400" b="1" dirty="0">
                <a:latin typeface="Arial"/>
                <a:cs typeface="Arial"/>
              </a:rPr>
              <a:t>Injury</a:t>
            </a:r>
            <a:r>
              <a:rPr sz="2400" b="1" spc="-60" dirty="0">
                <a:latin typeface="Arial"/>
                <a:cs typeface="Arial"/>
              </a:rPr>
              <a:t> </a:t>
            </a:r>
            <a:r>
              <a:rPr sz="2400" b="1" spc="-10" dirty="0">
                <a:latin typeface="Arial"/>
                <a:cs typeface="Arial"/>
              </a:rPr>
              <a:t>Management Guidance</a:t>
            </a:r>
            <a:endParaRPr sz="2400">
              <a:latin typeface="Arial"/>
              <a:cs typeface="Arial"/>
            </a:endParaRPr>
          </a:p>
          <a:p>
            <a:pPr marL="281940">
              <a:lnSpc>
                <a:spcPct val="100000"/>
              </a:lnSpc>
              <a:spcBef>
                <a:spcPts val="1210"/>
              </a:spcBef>
            </a:pPr>
            <a:r>
              <a:rPr sz="2000" dirty="0">
                <a:latin typeface="Arial MT"/>
                <a:cs typeface="Arial MT"/>
              </a:rPr>
              <a:t>TCCC</a:t>
            </a:r>
            <a:r>
              <a:rPr sz="2000" spc="-50" dirty="0">
                <a:latin typeface="Arial MT"/>
                <a:cs typeface="Arial MT"/>
              </a:rPr>
              <a:t> </a:t>
            </a:r>
            <a:r>
              <a:rPr sz="2000" spc="-10" dirty="0">
                <a:latin typeface="Arial MT"/>
                <a:cs typeface="Arial MT"/>
              </a:rPr>
              <a:t>Guidelines</a:t>
            </a:r>
            <a:endParaRPr sz="2000">
              <a:latin typeface="Arial MT"/>
              <a:cs typeface="Arial MT"/>
            </a:endParaRPr>
          </a:p>
          <a:p>
            <a:pPr marL="281940" marR="326390">
              <a:lnSpc>
                <a:spcPct val="100000"/>
              </a:lnSpc>
              <a:spcBef>
                <a:spcPts val="1200"/>
              </a:spcBef>
            </a:pPr>
            <a:r>
              <a:rPr sz="2000" dirty="0">
                <a:latin typeface="Arial MT"/>
                <a:cs typeface="Arial MT"/>
              </a:rPr>
              <a:t>JTS</a:t>
            </a:r>
            <a:r>
              <a:rPr sz="2000" spc="-50" dirty="0">
                <a:latin typeface="Arial MT"/>
                <a:cs typeface="Arial MT"/>
              </a:rPr>
              <a:t> </a:t>
            </a:r>
            <a:r>
              <a:rPr sz="2000" dirty="0">
                <a:latin typeface="Arial MT"/>
                <a:cs typeface="Arial MT"/>
              </a:rPr>
              <a:t>CPG</a:t>
            </a:r>
            <a:r>
              <a:rPr sz="2000" spc="-40" dirty="0">
                <a:latin typeface="Arial MT"/>
                <a:cs typeface="Arial MT"/>
              </a:rPr>
              <a:t> </a:t>
            </a:r>
            <a:r>
              <a:rPr sz="2000" dirty="0">
                <a:latin typeface="Arial MT"/>
                <a:cs typeface="Arial MT"/>
              </a:rPr>
              <a:t>on</a:t>
            </a:r>
            <a:r>
              <a:rPr sz="2000" spc="-45" dirty="0">
                <a:latin typeface="Arial MT"/>
                <a:cs typeface="Arial MT"/>
              </a:rPr>
              <a:t> </a:t>
            </a:r>
            <a:r>
              <a:rPr sz="2000" dirty="0">
                <a:latin typeface="Arial MT"/>
                <a:cs typeface="Arial MT"/>
              </a:rPr>
              <a:t>Traumatic</a:t>
            </a:r>
            <a:r>
              <a:rPr sz="2000" spc="-50" dirty="0">
                <a:latin typeface="Arial MT"/>
                <a:cs typeface="Arial MT"/>
              </a:rPr>
              <a:t> </a:t>
            </a:r>
            <a:r>
              <a:rPr sz="2000" dirty="0">
                <a:latin typeface="Arial MT"/>
                <a:cs typeface="Arial MT"/>
              </a:rPr>
              <a:t>Brain</a:t>
            </a:r>
            <a:r>
              <a:rPr sz="2000" spc="-40" dirty="0">
                <a:latin typeface="Arial MT"/>
                <a:cs typeface="Arial MT"/>
              </a:rPr>
              <a:t> </a:t>
            </a:r>
            <a:r>
              <a:rPr sz="2000" spc="-10" dirty="0">
                <a:latin typeface="Arial MT"/>
                <a:cs typeface="Arial MT"/>
              </a:rPr>
              <a:t>Injury </a:t>
            </a:r>
            <a:r>
              <a:rPr sz="2000" dirty="0">
                <a:latin typeface="Arial MT"/>
                <a:cs typeface="Arial MT"/>
              </a:rPr>
              <a:t>Management</a:t>
            </a:r>
            <a:r>
              <a:rPr sz="2000" spc="-70" dirty="0">
                <a:latin typeface="Arial MT"/>
                <a:cs typeface="Arial MT"/>
              </a:rPr>
              <a:t> </a:t>
            </a:r>
            <a:r>
              <a:rPr sz="2000" dirty="0">
                <a:latin typeface="Arial MT"/>
                <a:cs typeface="Arial MT"/>
              </a:rPr>
              <a:t>in</a:t>
            </a:r>
            <a:r>
              <a:rPr sz="2000" spc="-65" dirty="0">
                <a:latin typeface="Arial MT"/>
                <a:cs typeface="Arial MT"/>
              </a:rPr>
              <a:t> </a:t>
            </a:r>
            <a:r>
              <a:rPr sz="2000" dirty="0">
                <a:latin typeface="Arial MT"/>
                <a:cs typeface="Arial MT"/>
              </a:rPr>
              <a:t>Prolonged</a:t>
            </a:r>
            <a:r>
              <a:rPr sz="2000" spc="-60" dirty="0">
                <a:latin typeface="Arial MT"/>
                <a:cs typeface="Arial MT"/>
              </a:rPr>
              <a:t> </a:t>
            </a:r>
            <a:r>
              <a:rPr sz="2000" dirty="0">
                <a:latin typeface="Arial MT"/>
                <a:cs typeface="Arial MT"/>
              </a:rPr>
              <a:t>Field</a:t>
            </a:r>
            <a:r>
              <a:rPr sz="2000" spc="-55" dirty="0">
                <a:latin typeface="Arial MT"/>
                <a:cs typeface="Arial MT"/>
              </a:rPr>
              <a:t> </a:t>
            </a:r>
            <a:r>
              <a:rPr sz="2000" spc="-20" dirty="0">
                <a:latin typeface="Arial MT"/>
                <a:cs typeface="Arial MT"/>
              </a:rPr>
              <a:t>Care</a:t>
            </a:r>
            <a:endParaRPr sz="2000">
              <a:latin typeface="Arial MT"/>
              <a:cs typeface="Arial MT"/>
            </a:endParaRPr>
          </a:p>
          <a:p>
            <a:pPr marL="281940" marR="5080">
              <a:lnSpc>
                <a:spcPct val="100000"/>
              </a:lnSpc>
              <a:spcBef>
                <a:spcPts val="1200"/>
              </a:spcBef>
            </a:pPr>
            <a:r>
              <a:rPr sz="2000" dirty="0">
                <a:latin typeface="Arial MT"/>
                <a:cs typeface="Arial MT"/>
              </a:rPr>
              <a:t>Defense</a:t>
            </a:r>
            <a:r>
              <a:rPr sz="2000" spc="-65" dirty="0">
                <a:latin typeface="Arial MT"/>
                <a:cs typeface="Arial MT"/>
              </a:rPr>
              <a:t> </a:t>
            </a:r>
            <a:r>
              <a:rPr sz="2000" dirty="0">
                <a:latin typeface="Arial MT"/>
                <a:cs typeface="Arial MT"/>
              </a:rPr>
              <a:t>Health</a:t>
            </a:r>
            <a:r>
              <a:rPr sz="2000" spc="-55" dirty="0">
                <a:latin typeface="Arial MT"/>
                <a:cs typeface="Arial MT"/>
              </a:rPr>
              <a:t> </a:t>
            </a:r>
            <a:r>
              <a:rPr sz="2000" dirty="0">
                <a:latin typeface="Arial MT"/>
                <a:cs typeface="Arial MT"/>
              </a:rPr>
              <a:t>Board</a:t>
            </a:r>
            <a:r>
              <a:rPr sz="2000" spc="-65" dirty="0">
                <a:latin typeface="Arial MT"/>
                <a:cs typeface="Arial MT"/>
              </a:rPr>
              <a:t> </a:t>
            </a:r>
            <a:r>
              <a:rPr sz="2000" dirty="0">
                <a:latin typeface="Arial MT"/>
                <a:cs typeface="Arial MT"/>
              </a:rPr>
              <a:t>–</a:t>
            </a:r>
            <a:r>
              <a:rPr sz="2000" spc="-70" dirty="0">
                <a:latin typeface="Arial MT"/>
                <a:cs typeface="Arial MT"/>
              </a:rPr>
              <a:t> </a:t>
            </a:r>
            <a:r>
              <a:rPr sz="2000" dirty="0">
                <a:latin typeface="Arial MT"/>
                <a:cs typeface="Arial MT"/>
              </a:rPr>
              <a:t>Management</a:t>
            </a:r>
            <a:r>
              <a:rPr sz="2000" spc="-60" dirty="0">
                <a:latin typeface="Arial MT"/>
                <a:cs typeface="Arial MT"/>
              </a:rPr>
              <a:t> </a:t>
            </a:r>
            <a:r>
              <a:rPr sz="2000" spc="-25" dirty="0">
                <a:latin typeface="Arial MT"/>
                <a:cs typeface="Arial MT"/>
              </a:rPr>
              <a:t>of </a:t>
            </a:r>
            <a:r>
              <a:rPr sz="2000" dirty="0">
                <a:latin typeface="Arial MT"/>
                <a:cs typeface="Arial MT"/>
              </a:rPr>
              <a:t>Traumatic</a:t>
            </a:r>
            <a:r>
              <a:rPr sz="2000" spc="-50" dirty="0">
                <a:latin typeface="Arial MT"/>
                <a:cs typeface="Arial MT"/>
              </a:rPr>
              <a:t> </a:t>
            </a:r>
            <a:r>
              <a:rPr sz="2000" dirty="0">
                <a:latin typeface="Arial MT"/>
                <a:cs typeface="Arial MT"/>
              </a:rPr>
              <a:t>Brain</a:t>
            </a:r>
            <a:r>
              <a:rPr sz="2000" spc="-50" dirty="0">
                <a:latin typeface="Arial MT"/>
                <a:cs typeface="Arial MT"/>
              </a:rPr>
              <a:t> </a:t>
            </a:r>
            <a:r>
              <a:rPr sz="2000" dirty="0">
                <a:latin typeface="Arial MT"/>
                <a:cs typeface="Arial MT"/>
              </a:rPr>
              <a:t>Injury</a:t>
            </a:r>
            <a:r>
              <a:rPr sz="2000" spc="-60" dirty="0">
                <a:latin typeface="Arial MT"/>
                <a:cs typeface="Arial MT"/>
              </a:rPr>
              <a:t> </a:t>
            </a:r>
            <a:r>
              <a:rPr sz="2000" dirty="0">
                <a:latin typeface="Arial MT"/>
                <a:cs typeface="Arial MT"/>
              </a:rPr>
              <a:t>in</a:t>
            </a:r>
            <a:r>
              <a:rPr sz="2000" spc="-55" dirty="0">
                <a:latin typeface="Arial MT"/>
                <a:cs typeface="Arial MT"/>
              </a:rPr>
              <a:t> </a:t>
            </a:r>
            <a:r>
              <a:rPr sz="2000" spc="-20" dirty="0">
                <a:latin typeface="Arial MT"/>
                <a:cs typeface="Arial MT"/>
              </a:rPr>
              <a:t>TCCC</a:t>
            </a:r>
            <a:endParaRPr sz="2000">
              <a:latin typeface="Arial MT"/>
              <a:cs typeface="Arial MT"/>
            </a:endParaRPr>
          </a:p>
          <a:p>
            <a:pPr marL="281940">
              <a:lnSpc>
                <a:spcPct val="100000"/>
              </a:lnSpc>
              <a:spcBef>
                <a:spcPts val="1200"/>
              </a:spcBef>
            </a:pPr>
            <a:r>
              <a:rPr sz="2000" dirty="0">
                <a:latin typeface="Arial MT"/>
                <a:cs typeface="Arial MT"/>
              </a:rPr>
              <a:t>Brain</a:t>
            </a:r>
            <a:r>
              <a:rPr sz="2000" spc="-70" dirty="0">
                <a:latin typeface="Arial MT"/>
                <a:cs typeface="Arial MT"/>
              </a:rPr>
              <a:t> </a:t>
            </a:r>
            <a:r>
              <a:rPr sz="2000" dirty="0">
                <a:latin typeface="Arial MT"/>
                <a:cs typeface="Arial MT"/>
              </a:rPr>
              <a:t>Trauma</a:t>
            </a:r>
            <a:r>
              <a:rPr sz="2000" spc="-70" dirty="0">
                <a:latin typeface="Arial MT"/>
                <a:cs typeface="Arial MT"/>
              </a:rPr>
              <a:t> </a:t>
            </a:r>
            <a:r>
              <a:rPr sz="2000" spc="-10" dirty="0">
                <a:latin typeface="Arial MT"/>
                <a:cs typeface="Arial MT"/>
              </a:rPr>
              <a:t>Foundation</a:t>
            </a:r>
            <a:endParaRPr sz="2000">
              <a:latin typeface="Arial MT"/>
              <a:cs typeface="Arial MT"/>
            </a:endParaRPr>
          </a:p>
        </p:txBody>
      </p:sp>
      <p:sp>
        <p:nvSpPr>
          <p:cNvPr id="5" name="object 5"/>
          <p:cNvSpPr txBox="1">
            <a:spLocks noGrp="1"/>
          </p:cNvSpPr>
          <p:nvPr>
            <p:ph type="title"/>
          </p:nvPr>
        </p:nvSpPr>
        <p:spPr>
          <a:xfrm>
            <a:off x="2857017" y="648092"/>
            <a:ext cx="6480175" cy="1068070"/>
          </a:xfrm>
          <a:prstGeom prst="rect">
            <a:avLst/>
          </a:prstGeom>
        </p:spPr>
        <p:txBody>
          <a:bodyPr vert="horz" wrap="square" lIns="0" tIns="74295" rIns="0" bIns="0" rtlCol="0">
            <a:spAutoFit/>
          </a:bodyPr>
          <a:lstStyle/>
          <a:p>
            <a:pPr marL="12700" marR="5080" indent="1180465">
              <a:lnSpc>
                <a:spcPts val="3890"/>
              </a:lnSpc>
              <a:spcBef>
                <a:spcPts val="585"/>
              </a:spcBef>
            </a:pPr>
            <a:r>
              <a:rPr sz="3600" spc="-10" dirty="0">
                <a:solidFill>
                  <a:srgbClr val="BB8542"/>
                </a:solidFill>
              </a:rPr>
              <a:t>MANAGEMENT</a:t>
            </a:r>
            <a:r>
              <a:rPr sz="3600" spc="-175" dirty="0">
                <a:solidFill>
                  <a:srgbClr val="BB8542"/>
                </a:solidFill>
              </a:rPr>
              <a:t> </a:t>
            </a:r>
            <a:r>
              <a:rPr sz="3600" spc="-25" dirty="0">
                <a:solidFill>
                  <a:srgbClr val="000000"/>
                </a:solidFill>
              </a:rPr>
              <a:t>OF </a:t>
            </a:r>
            <a:r>
              <a:rPr sz="3600" dirty="0">
                <a:solidFill>
                  <a:srgbClr val="000000"/>
                </a:solidFill>
              </a:rPr>
              <a:t>SUSPECTED</a:t>
            </a:r>
            <a:r>
              <a:rPr sz="3600" spc="-10" dirty="0">
                <a:solidFill>
                  <a:srgbClr val="000000"/>
                </a:solidFill>
              </a:rPr>
              <a:t> </a:t>
            </a:r>
            <a:r>
              <a:rPr sz="3600" dirty="0">
                <a:solidFill>
                  <a:srgbClr val="000000"/>
                </a:solidFill>
              </a:rPr>
              <a:t>HEAD</a:t>
            </a:r>
            <a:r>
              <a:rPr sz="3600" spc="-5" dirty="0">
                <a:solidFill>
                  <a:srgbClr val="000000"/>
                </a:solidFill>
              </a:rPr>
              <a:t> </a:t>
            </a:r>
            <a:r>
              <a:rPr sz="3600" spc="-10" dirty="0">
                <a:solidFill>
                  <a:srgbClr val="000000"/>
                </a:solidFill>
              </a:rPr>
              <a:t>INJURIES</a:t>
            </a:r>
            <a:endParaRPr sz="3600"/>
          </a:p>
        </p:txBody>
      </p:sp>
      <p:pic>
        <p:nvPicPr>
          <p:cNvPr id="6" name="object 6"/>
          <p:cNvPicPr/>
          <p:nvPr/>
        </p:nvPicPr>
        <p:blipFill>
          <a:blip r:embed="rId4" cstate="print"/>
          <a:stretch>
            <a:fillRect/>
          </a:stretch>
        </p:blipFill>
        <p:spPr>
          <a:xfrm>
            <a:off x="251459" y="1772411"/>
            <a:ext cx="6441947" cy="3691127"/>
          </a:xfrm>
          <a:prstGeom prst="rect">
            <a:avLst/>
          </a:prstGeom>
        </p:spPr>
      </p:pic>
      <p:sp>
        <p:nvSpPr>
          <p:cNvPr id="7" name="object 7"/>
          <p:cNvSpPr txBox="1"/>
          <p:nvPr/>
        </p:nvSpPr>
        <p:spPr>
          <a:xfrm>
            <a:off x="1181234" y="5492036"/>
            <a:ext cx="549910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83446"/>
                </a:solidFill>
                <a:latin typeface="Arial"/>
                <a:cs typeface="Arial"/>
              </a:rPr>
              <a:t>DOD</a:t>
            </a:r>
            <a:r>
              <a:rPr sz="1200" b="1" spc="-25" dirty="0">
                <a:solidFill>
                  <a:srgbClr val="283446"/>
                </a:solidFill>
                <a:latin typeface="Arial"/>
                <a:cs typeface="Arial"/>
              </a:rPr>
              <a:t> </a:t>
            </a:r>
            <a:r>
              <a:rPr sz="1200" b="1" dirty="0">
                <a:solidFill>
                  <a:srgbClr val="283446"/>
                </a:solidFill>
                <a:latin typeface="Arial"/>
                <a:cs typeface="Arial"/>
              </a:rPr>
              <a:t>TBI</a:t>
            </a:r>
            <a:r>
              <a:rPr sz="1200" b="1" spc="-10" dirty="0">
                <a:solidFill>
                  <a:srgbClr val="283446"/>
                </a:solidFill>
                <a:latin typeface="Arial"/>
                <a:cs typeface="Arial"/>
              </a:rPr>
              <a:t> </a:t>
            </a:r>
            <a:r>
              <a:rPr sz="1200" b="1" dirty="0">
                <a:solidFill>
                  <a:srgbClr val="283446"/>
                </a:solidFill>
                <a:latin typeface="Arial"/>
                <a:cs typeface="Arial"/>
              </a:rPr>
              <a:t>Worldwide</a:t>
            </a:r>
            <a:r>
              <a:rPr sz="1200" b="1" spc="-20" dirty="0">
                <a:solidFill>
                  <a:srgbClr val="283446"/>
                </a:solidFill>
                <a:latin typeface="Arial"/>
                <a:cs typeface="Arial"/>
              </a:rPr>
              <a:t> </a:t>
            </a:r>
            <a:r>
              <a:rPr sz="1200" b="1" dirty="0">
                <a:solidFill>
                  <a:srgbClr val="283446"/>
                </a:solidFill>
                <a:latin typeface="Arial"/>
                <a:cs typeface="Arial"/>
              </a:rPr>
              <a:t>Numbers</a:t>
            </a:r>
            <a:r>
              <a:rPr sz="1200" b="1" spc="-25" dirty="0">
                <a:solidFill>
                  <a:srgbClr val="283446"/>
                </a:solidFill>
                <a:latin typeface="Arial"/>
                <a:cs typeface="Arial"/>
              </a:rPr>
              <a:t> </a:t>
            </a:r>
            <a:r>
              <a:rPr sz="1200" b="1" dirty="0">
                <a:solidFill>
                  <a:srgbClr val="283446"/>
                </a:solidFill>
                <a:latin typeface="Arial"/>
                <a:cs typeface="Arial"/>
              </a:rPr>
              <a:t>–</a:t>
            </a:r>
            <a:r>
              <a:rPr sz="1200" b="1" spc="-25" dirty="0">
                <a:solidFill>
                  <a:srgbClr val="283446"/>
                </a:solidFill>
                <a:latin typeface="Arial"/>
                <a:cs typeface="Arial"/>
              </a:rPr>
              <a:t> </a:t>
            </a:r>
            <a:r>
              <a:rPr sz="1200" b="1" dirty="0">
                <a:solidFill>
                  <a:srgbClr val="283446"/>
                </a:solidFill>
                <a:latin typeface="Arial"/>
                <a:cs typeface="Arial"/>
              </a:rPr>
              <a:t>Traumatic</a:t>
            </a:r>
            <a:r>
              <a:rPr sz="1200" b="1" spc="-35" dirty="0">
                <a:solidFill>
                  <a:srgbClr val="283446"/>
                </a:solidFill>
                <a:latin typeface="Arial"/>
                <a:cs typeface="Arial"/>
              </a:rPr>
              <a:t> </a:t>
            </a:r>
            <a:r>
              <a:rPr sz="1200" b="1" dirty="0">
                <a:solidFill>
                  <a:srgbClr val="283446"/>
                </a:solidFill>
                <a:latin typeface="Arial"/>
                <a:cs typeface="Arial"/>
              </a:rPr>
              <a:t>Brain</a:t>
            </a:r>
            <a:r>
              <a:rPr sz="1200" b="1" spc="-20" dirty="0">
                <a:solidFill>
                  <a:srgbClr val="283446"/>
                </a:solidFill>
                <a:latin typeface="Arial"/>
                <a:cs typeface="Arial"/>
              </a:rPr>
              <a:t> </a:t>
            </a:r>
            <a:r>
              <a:rPr sz="1200" b="1" dirty="0">
                <a:solidFill>
                  <a:srgbClr val="283446"/>
                </a:solidFill>
                <a:latin typeface="Arial"/>
                <a:cs typeface="Arial"/>
              </a:rPr>
              <a:t>Injury</a:t>
            </a:r>
            <a:r>
              <a:rPr sz="1200" b="1" spc="-20" dirty="0">
                <a:solidFill>
                  <a:srgbClr val="283446"/>
                </a:solidFill>
                <a:latin typeface="Arial"/>
                <a:cs typeface="Arial"/>
              </a:rPr>
              <a:t> </a:t>
            </a:r>
            <a:r>
              <a:rPr sz="1200" b="1" dirty="0">
                <a:solidFill>
                  <a:srgbClr val="283446"/>
                </a:solidFill>
                <a:latin typeface="Arial"/>
                <a:cs typeface="Arial"/>
              </a:rPr>
              <a:t>Center</a:t>
            </a:r>
            <a:r>
              <a:rPr sz="1200" b="1" spc="-30" dirty="0">
                <a:solidFill>
                  <a:srgbClr val="283446"/>
                </a:solidFill>
                <a:latin typeface="Arial"/>
                <a:cs typeface="Arial"/>
              </a:rPr>
              <a:t> </a:t>
            </a:r>
            <a:r>
              <a:rPr sz="1200" b="1" dirty="0">
                <a:solidFill>
                  <a:srgbClr val="283446"/>
                </a:solidFill>
                <a:latin typeface="Arial"/>
                <a:cs typeface="Arial"/>
              </a:rPr>
              <a:t>of</a:t>
            </a:r>
            <a:r>
              <a:rPr sz="1200" b="1" spc="-15" dirty="0">
                <a:solidFill>
                  <a:srgbClr val="283446"/>
                </a:solidFill>
                <a:latin typeface="Arial"/>
                <a:cs typeface="Arial"/>
              </a:rPr>
              <a:t> </a:t>
            </a:r>
            <a:r>
              <a:rPr sz="1200" b="1" spc="-10" dirty="0">
                <a:solidFill>
                  <a:srgbClr val="283446"/>
                </a:solidFill>
                <a:latin typeface="Arial"/>
                <a:cs typeface="Arial"/>
              </a:rPr>
              <a:t>Excellence</a:t>
            </a:r>
            <a:endParaRPr sz="1200">
              <a:latin typeface="Arial"/>
              <a:cs typeface="Arial"/>
            </a:endParaRPr>
          </a:p>
        </p:txBody>
      </p:sp>
      <p:grpSp>
        <p:nvGrpSpPr>
          <p:cNvPr id="8" name="object 8"/>
          <p:cNvGrpSpPr/>
          <p:nvPr/>
        </p:nvGrpSpPr>
        <p:grpSpPr>
          <a:xfrm>
            <a:off x="7170419" y="5144265"/>
            <a:ext cx="4671060" cy="1127125"/>
            <a:chOff x="7170419" y="5144265"/>
            <a:chExt cx="4671060" cy="1127125"/>
          </a:xfrm>
        </p:grpSpPr>
        <p:sp>
          <p:nvSpPr>
            <p:cNvPr id="9" name="object 9"/>
            <p:cNvSpPr/>
            <p:nvPr/>
          </p:nvSpPr>
          <p:spPr>
            <a:xfrm>
              <a:off x="7179944" y="5153790"/>
              <a:ext cx="4652010" cy="1108075"/>
            </a:xfrm>
            <a:custGeom>
              <a:avLst/>
              <a:gdLst/>
              <a:ahLst/>
              <a:cxnLst/>
              <a:rect l="l" t="t" r="r" b="b"/>
              <a:pathLst>
                <a:path w="4652009" h="1108075">
                  <a:moveTo>
                    <a:pt x="4592891" y="0"/>
                  </a:moveTo>
                  <a:lnTo>
                    <a:pt x="59118" y="0"/>
                  </a:lnTo>
                  <a:lnTo>
                    <a:pt x="36106" y="4645"/>
                  </a:lnTo>
                  <a:lnTo>
                    <a:pt x="17314" y="17314"/>
                  </a:lnTo>
                  <a:lnTo>
                    <a:pt x="4645" y="36106"/>
                  </a:lnTo>
                  <a:lnTo>
                    <a:pt x="0" y="59118"/>
                  </a:lnTo>
                  <a:lnTo>
                    <a:pt x="0" y="1048816"/>
                  </a:lnTo>
                  <a:lnTo>
                    <a:pt x="4645" y="1071830"/>
                  </a:lnTo>
                  <a:lnTo>
                    <a:pt x="17314" y="1090626"/>
                  </a:lnTo>
                  <a:lnTo>
                    <a:pt x="36106" y="1103300"/>
                  </a:lnTo>
                  <a:lnTo>
                    <a:pt x="59118" y="1107948"/>
                  </a:lnTo>
                  <a:lnTo>
                    <a:pt x="4592891" y="1107948"/>
                  </a:lnTo>
                  <a:lnTo>
                    <a:pt x="4615903" y="1103300"/>
                  </a:lnTo>
                  <a:lnTo>
                    <a:pt x="4634695" y="1090626"/>
                  </a:lnTo>
                  <a:lnTo>
                    <a:pt x="4647364" y="1071830"/>
                  </a:lnTo>
                  <a:lnTo>
                    <a:pt x="4652010" y="1048816"/>
                  </a:lnTo>
                  <a:lnTo>
                    <a:pt x="4652010" y="59118"/>
                  </a:lnTo>
                  <a:lnTo>
                    <a:pt x="4647364" y="36106"/>
                  </a:lnTo>
                  <a:lnTo>
                    <a:pt x="4634695" y="17314"/>
                  </a:lnTo>
                  <a:lnTo>
                    <a:pt x="4615903" y="4645"/>
                  </a:lnTo>
                  <a:lnTo>
                    <a:pt x="4592891" y="0"/>
                  </a:lnTo>
                  <a:close/>
                </a:path>
              </a:pathLst>
            </a:custGeom>
            <a:solidFill>
              <a:srgbClr val="FFF4D2"/>
            </a:solidFill>
          </p:spPr>
          <p:txBody>
            <a:bodyPr wrap="square" lIns="0" tIns="0" rIns="0" bIns="0" rtlCol="0"/>
            <a:lstStyle/>
            <a:p>
              <a:endParaRPr/>
            </a:p>
          </p:txBody>
        </p:sp>
        <p:sp>
          <p:nvSpPr>
            <p:cNvPr id="10" name="object 10"/>
            <p:cNvSpPr/>
            <p:nvPr/>
          </p:nvSpPr>
          <p:spPr>
            <a:xfrm>
              <a:off x="7179944" y="5153790"/>
              <a:ext cx="4652010" cy="1108075"/>
            </a:xfrm>
            <a:custGeom>
              <a:avLst/>
              <a:gdLst/>
              <a:ahLst/>
              <a:cxnLst/>
              <a:rect l="l" t="t" r="r" b="b"/>
              <a:pathLst>
                <a:path w="4652009" h="1108075">
                  <a:moveTo>
                    <a:pt x="0" y="59118"/>
                  </a:moveTo>
                  <a:lnTo>
                    <a:pt x="4645" y="36106"/>
                  </a:lnTo>
                  <a:lnTo>
                    <a:pt x="17314" y="17314"/>
                  </a:lnTo>
                  <a:lnTo>
                    <a:pt x="36106" y="4645"/>
                  </a:lnTo>
                  <a:lnTo>
                    <a:pt x="59118" y="0"/>
                  </a:lnTo>
                  <a:lnTo>
                    <a:pt x="4592891" y="0"/>
                  </a:lnTo>
                  <a:lnTo>
                    <a:pt x="4615903" y="4645"/>
                  </a:lnTo>
                  <a:lnTo>
                    <a:pt x="4634695" y="17314"/>
                  </a:lnTo>
                  <a:lnTo>
                    <a:pt x="4647364" y="36106"/>
                  </a:lnTo>
                  <a:lnTo>
                    <a:pt x="4652010" y="59118"/>
                  </a:lnTo>
                  <a:lnTo>
                    <a:pt x="4652010" y="1048816"/>
                  </a:lnTo>
                  <a:lnTo>
                    <a:pt x="4647364" y="1071830"/>
                  </a:lnTo>
                  <a:lnTo>
                    <a:pt x="4634695" y="1090626"/>
                  </a:lnTo>
                  <a:lnTo>
                    <a:pt x="4615903" y="1103300"/>
                  </a:lnTo>
                  <a:lnTo>
                    <a:pt x="4592891" y="1107948"/>
                  </a:lnTo>
                  <a:lnTo>
                    <a:pt x="59118" y="1107948"/>
                  </a:lnTo>
                  <a:lnTo>
                    <a:pt x="36106" y="1103300"/>
                  </a:lnTo>
                  <a:lnTo>
                    <a:pt x="17314" y="1090626"/>
                  </a:lnTo>
                  <a:lnTo>
                    <a:pt x="4645" y="1071830"/>
                  </a:lnTo>
                  <a:lnTo>
                    <a:pt x="0" y="1048816"/>
                  </a:lnTo>
                  <a:lnTo>
                    <a:pt x="0" y="59118"/>
                  </a:lnTo>
                  <a:close/>
                </a:path>
              </a:pathLst>
            </a:custGeom>
            <a:ln w="19049">
              <a:solidFill>
                <a:srgbClr val="BB8542"/>
              </a:solidFill>
            </a:ln>
          </p:spPr>
          <p:txBody>
            <a:bodyPr wrap="square" lIns="0" tIns="0" rIns="0" bIns="0" rtlCol="0"/>
            <a:lstStyle/>
            <a:p>
              <a:endParaRPr/>
            </a:p>
          </p:txBody>
        </p:sp>
      </p:grpSp>
      <p:sp>
        <p:nvSpPr>
          <p:cNvPr id="11" name="object 11"/>
          <p:cNvSpPr txBox="1"/>
          <p:nvPr/>
        </p:nvSpPr>
        <p:spPr>
          <a:xfrm>
            <a:off x="8200882" y="5254773"/>
            <a:ext cx="3329304" cy="848360"/>
          </a:xfrm>
          <a:prstGeom prst="rect">
            <a:avLst/>
          </a:prstGeom>
        </p:spPr>
        <p:txBody>
          <a:bodyPr vert="horz" wrap="square" lIns="0" tIns="12700" rIns="0" bIns="0" rtlCol="0">
            <a:spAutoFit/>
          </a:bodyPr>
          <a:lstStyle/>
          <a:p>
            <a:pPr marL="12700" marR="5080" algn="just">
              <a:lnSpc>
                <a:spcPct val="100000"/>
              </a:lnSpc>
              <a:spcBef>
                <a:spcPts val="100"/>
              </a:spcBef>
            </a:pPr>
            <a:r>
              <a:rPr sz="1800" b="1" dirty="0">
                <a:solidFill>
                  <a:srgbClr val="9B2735"/>
                </a:solidFill>
                <a:latin typeface="Arial"/>
                <a:cs typeface="Arial"/>
              </a:rPr>
              <a:t>CAUTION:</a:t>
            </a:r>
            <a:r>
              <a:rPr sz="1800" b="1" spc="-30" dirty="0">
                <a:solidFill>
                  <a:srgbClr val="9B2735"/>
                </a:solidFill>
                <a:latin typeface="Arial"/>
                <a:cs typeface="Arial"/>
              </a:rPr>
              <a:t> </a:t>
            </a:r>
            <a:r>
              <a:rPr sz="1800" dirty="0">
                <a:latin typeface="Arial MT"/>
                <a:cs typeface="Arial MT"/>
              </a:rPr>
              <a:t>Be</a:t>
            </a:r>
            <a:r>
              <a:rPr sz="1800" spc="-25" dirty="0">
                <a:latin typeface="Arial MT"/>
                <a:cs typeface="Arial MT"/>
              </a:rPr>
              <a:t> </a:t>
            </a:r>
            <a:r>
              <a:rPr sz="1800" dirty="0">
                <a:latin typeface="Arial MT"/>
                <a:cs typeface="Arial MT"/>
              </a:rPr>
              <a:t>Alert</a:t>
            </a:r>
            <a:r>
              <a:rPr sz="1800" spc="-30" dirty="0">
                <a:latin typeface="Arial MT"/>
                <a:cs typeface="Arial MT"/>
              </a:rPr>
              <a:t> </a:t>
            </a:r>
            <a:r>
              <a:rPr sz="1800" dirty="0">
                <a:latin typeface="Arial MT"/>
                <a:cs typeface="Arial MT"/>
              </a:rPr>
              <a:t>and</a:t>
            </a:r>
            <a:r>
              <a:rPr sz="1800" spc="-30" dirty="0">
                <a:latin typeface="Arial MT"/>
                <a:cs typeface="Arial MT"/>
              </a:rPr>
              <a:t> </a:t>
            </a:r>
            <a:r>
              <a:rPr sz="1800" spc="-10" dirty="0">
                <a:latin typeface="Arial MT"/>
                <a:cs typeface="Arial MT"/>
              </a:rPr>
              <a:t>Prevent </a:t>
            </a:r>
            <a:r>
              <a:rPr sz="1800" b="1" dirty="0">
                <a:solidFill>
                  <a:srgbClr val="BB8542"/>
                </a:solidFill>
                <a:latin typeface="Arial"/>
                <a:cs typeface="Arial"/>
              </a:rPr>
              <a:t>Secondary</a:t>
            </a:r>
            <a:r>
              <a:rPr sz="1800" b="1" spc="-40" dirty="0">
                <a:solidFill>
                  <a:srgbClr val="BB8542"/>
                </a:solidFill>
                <a:latin typeface="Arial"/>
                <a:cs typeface="Arial"/>
              </a:rPr>
              <a:t> </a:t>
            </a:r>
            <a:r>
              <a:rPr sz="1800" b="1" dirty="0">
                <a:solidFill>
                  <a:srgbClr val="BB8542"/>
                </a:solidFill>
                <a:latin typeface="Arial"/>
                <a:cs typeface="Arial"/>
              </a:rPr>
              <a:t>Brain</a:t>
            </a:r>
            <a:r>
              <a:rPr sz="1800" b="1" spc="-40" dirty="0">
                <a:solidFill>
                  <a:srgbClr val="BB8542"/>
                </a:solidFill>
                <a:latin typeface="Arial"/>
                <a:cs typeface="Arial"/>
              </a:rPr>
              <a:t> </a:t>
            </a:r>
            <a:r>
              <a:rPr sz="1800" b="1" dirty="0">
                <a:solidFill>
                  <a:srgbClr val="BB8542"/>
                </a:solidFill>
                <a:latin typeface="Arial"/>
                <a:cs typeface="Arial"/>
              </a:rPr>
              <a:t>Injury</a:t>
            </a:r>
            <a:r>
              <a:rPr sz="1800" b="1" spc="-30" dirty="0">
                <a:solidFill>
                  <a:srgbClr val="BB8542"/>
                </a:solidFill>
                <a:latin typeface="Arial"/>
                <a:cs typeface="Arial"/>
              </a:rPr>
              <a:t> </a:t>
            </a:r>
            <a:r>
              <a:rPr sz="1800" spc="-10" dirty="0">
                <a:latin typeface="Arial MT"/>
                <a:cs typeface="Arial MT"/>
              </a:rPr>
              <a:t>caused </a:t>
            </a:r>
            <a:r>
              <a:rPr sz="1800" dirty="0">
                <a:latin typeface="Arial MT"/>
                <a:cs typeface="Arial MT"/>
              </a:rPr>
              <a:t>by</a:t>
            </a:r>
            <a:r>
              <a:rPr sz="1800" spc="-15" dirty="0">
                <a:latin typeface="Arial MT"/>
                <a:cs typeface="Arial MT"/>
              </a:rPr>
              <a:t> </a:t>
            </a:r>
            <a:r>
              <a:rPr sz="1800" dirty="0">
                <a:latin typeface="Arial MT"/>
                <a:cs typeface="Arial MT"/>
              </a:rPr>
              <a:t>hypoxia</a:t>
            </a:r>
            <a:r>
              <a:rPr sz="1800" spc="-10" dirty="0">
                <a:latin typeface="Arial MT"/>
                <a:cs typeface="Arial MT"/>
              </a:rPr>
              <a:t> </a:t>
            </a:r>
            <a:r>
              <a:rPr sz="1800" dirty="0">
                <a:latin typeface="Arial MT"/>
                <a:cs typeface="Arial MT"/>
              </a:rPr>
              <a:t>and</a:t>
            </a:r>
            <a:r>
              <a:rPr sz="1800" spc="-10" dirty="0">
                <a:latin typeface="Arial MT"/>
                <a:cs typeface="Arial MT"/>
              </a:rPr>
              <a:t> hypotension</a:t>
            </a:r>
            <a:endParaRPr sz="1800">
              <a:latin typeface="Arial MT"/>
              <a:cs typeface="Arial MT"/>
            </a:endParaRPr>
          </a:p>
        </p:txBody>
      </p:sp>
      <p:pic>
        <p:nvPicPr>
          <p:cNvPr id="12" name="object 12"/>
          <p:cNvPicPr/>
          <p:nvPr/>
        </p:nvPicPr>
        <p:blipFill>
          <a:blip r:embed="rId5" cstate="print"/>
          <a:stretch>
            <a:fillRect/>
          </a:stretch>
        </p:blipFill>
        <p:spPr>
          <a:xfrm>
            <a:off x="7319009" y="5361432"/>
            <a:ext cx="784097" cy="691895"/>
          </a:xfrm>
          <a:prstGeom prst="rect">
            <a:avLst/>
          </a:prstGeom>
        </p:spPr>
      </p:pic>
      <p:grpSp>
        <p:nvGrpSpPr>
          <p:cNvPr id="13" name="object 13"/>
          <p:cNvGrpSpPr/>
          <p:nvPr/>
        </p:nvGrpSpPr>
        <p:grpSpPr>
          <a:xfrm>
            <a:off x="379475" y="6016754"/>
            <a:ext cx="3268979" cy="639445"/>
            <a:chOff x="379475" y="6016754"/>
            <a:chExt cx="3268979" cy="639445"/>
          </a:xfrm>
        </p:grpSpPr>
        <p:sp>
          <p:nvSpPr>
            <p:cNvPr id="14" name="object 14"/>
            <p:cNvSpPr/>
            <p:nvPr/>
          </p:nvSpPr>
          <p:spPr>
            <a:xfrm>
              <a:off x="389000" y="6026279"/>
              <a:ext cx="3249930" cy="620395"/>
            </a:xfrm>
            <a:custGeom>
              <a:avLst/>
              <a:gdLst/>
              <a:ahLst/>
              <a:cxnLst/>
              <a:rect l="l" t="t" r="r" b="b"/>
              <a:pathLst>
                <a:path w="3249929" h="620395">
                  <a:moveTo>
                    <a:pt x="3178721"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8"/>
                  </a:lnTo>
                  <a:lnTo>
                    <a:pt x="3178721" y="620268"/>
                  </a:lnTo>
                  <a:lnTo>
                    <a:pt x="3206440" y="614670"/>
                  </a:lnTo>
                  <a:lnTo>
                    <a:pt x="3229075" y="599408"/>
                  </a:lnTo>
                  <a:lnTo>
                    <a:pt x="3244334" y="576773"/>
                  </a:lnTo>
                  <a:lnTo>
                    <a:pt x="3249930" y="549059"/>
                  </a:lnTo>
                  <a:lnTo>
                    <a:pt x="3249930" y="71208"/>
                  </a:lnTo>
                  <a:lnTo>
                    <a:pt x="3244334" y="43489"/>
                  </a:lnTo>
                  <a:lnTo>
                    <a:pt x="3229075" y="20854"/>
                  </a:lnTo>
                  <a:lnTo>
                    <a:pt x="3206440" y="5595"/>
                  </a:lnTo>
                  <a:lnTo>
                    <a:pt x="3178721" y="0"/>
                  </a:lnTo>
                  <a:close/>
                </a:path>
              </a:pathLst>
            </a:custGeom>
            <a:solidFill>
              <a:srgbClr val="A0C1E7">
                <a:alpha val="74510"/>
              </a:srgbClr>
            </a:solidFill>
          </p:spPr>
          <p:txBody>
            <a:bodyPr wrap="square" lIns="0" tIns="0" rIns="0" bIns="0" rtlCol="0"/>
            <a:lstStyle/>
            <a:p>
              <a:endParaRPr/>
            </a:p>
          </p:txBody>
        </p:sp>
        <p:sp>
          <p:nvSpPr>
            <p:cNvPr id="15" name="object 15"/>
            <p:cNvSpPr/>
            <p:nvPr/>
          </p:nvSpPr>
          <p:spPr>
            <a:xfrm>
              <a:off x="389000" y="6026279"/>
              <a:ext cx="3249930" cy="620395"/>
            </a:xfrm>
            <a:custGeom>
              <a:avLst/>
              <a:gdLst/>
              <a:ahLst/>
              <a:cxnLst/>
              <a:rect l="l" t="t" r="r" b="b"/>
              <a:pathLst>
                <a:path w="3249929" h="620395">
                  <a:moveTo>
                    <a:pt x="0" y="71208"/>
                  </a:moveTo>
                  <a:lnTo>
                    <a:pt x="5595" y="43489"/>
                  </a:lnTo>
                  <a:lnTo>
                    <a:pt x="20854" y="20854"/>
                  </a:lnTo>
                  <a:lnTo>
                    <a:pt x="43489" y="5595"/>
                  </a:lnTo>
                  <a:lnTo>
                    <a:pt x="71208" y="0"/>
                  </a:lnTo>
                  <a:lnTo>
                    <a:pt x="3178721" y="0"/>
                  </a:lnTo>
                  <a:lnTo>
                    <a:pt x="3206440" y="5595"/>
                  </a:lnTo>
                  <a:lnTo>
                    <a:pt x="3229075" y="20854"/>
                  </a:lnTo>
                  <a:lnTo>
                    <a:pt x="3244334" y="43489"/>
                  </a:lnTo>
                  <a:lnTo>
                    <a:pt x="3249930" y="71208"/>
                  </a:lnTo>
                  <a:lnTo>
                    <a:pt x="3249930" y="549059"/>
                  </a:lnTo>
                  <a:lnTo>
                    <a:pt x="3244334" y="576773"/>
                  </a:lnTo>
                  <a:lnTo>
                    <a:pt x="3229075" y="599408"/>
                  </a:lnTo>
                  <a:lnTo>
                    <a:pt x="3206440" y="614670"/>
                  </a:lnTo>
                  <a:lnTo>
                    <a:pt x="3178721" y="620268"/>
                  </a:lnTo>
                  <a:lnTo>
                    <a:pt x="71208" y="620268"/>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16" name="object 16"/>
          <p:cNvSpPr txBox="1"/>
          <p:nvPr/>
        </p:nvSpPr>
        <p:spPr>
          <a:xfrm>
            <a:off x="1097207" y="6193770"/>
            <a:ext cx="234124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grpSp>
        <p:nvGrpSpPr>
          <p:cNvPr id="17" name="object 17"/>
          <p:cNvGrpSpPr/>
          <p:nvPr/>
        </p:nvGrpSpPr>
        <p:grpSpPr>
          <a:xfrm>
            <a:off x="390144" y="5982461"/>
            <a:ext cx="948055" cy="875665"/>
            <a:chOff x="390144" y="5982461"/>
            <a:chExt cx="948055" cy="875665"/>
          </a:xfrm>
        </p:grpSpPr>
        <p:pic>
          <p:nvPicPr>
            <p:cNvPr id="18" name="object 18"/>
            <p:cNvPicPr/>
            <p:nvPr/>
          </p:nvPicPr>
          <p:blipFill>
            <a:blip r:embed="rId6" cstate="print"/>
            <a:stretch>
              <a:fillRect/>
            </a:stretch>
          </p:blipFill>
          <p:spPr>
            <a:xfrm>
              <a:off x="390144" y="5982461"/>
              <a:ext cx="947915" cy="875538"/>
            </a:xfrm>
            <a:prstGeom prst="rect">
              <a:avLst/>
            </a:prstGeom>
          </p:spPr>
        </p:pic>
        <p:pic>
          <p:nvPicPr>
            <p:cNvPr id="19" name="object 19"/>
            <p:cNvPicPr/>
            <p:nvPr/>
          </p:nvPicPr>
          <p:blipFill>
            <a:blip r:embed="rId7" cstate="print"/>
            <a:stretch>
              <a:fillRect/>
            </a:stretch>
          </p:blipFill>
          <p:spPr>
            <a:xfrm>
              <a:off x="584454" y="6176771"/>
              <a:ext cx="361187" cy="391667"/>
            </a:xfrm>
            <a:prstGeom prst="rect">
              <a:avLst/>
            </a:prstGeom>
          </p:spPr>
        </p:pic>
      </p:grpSp>
      <p:sp>
        <p:nvSpPr>
          <p:cNvPr id="20" name="object 20"/>
          <p:cNvSpPr/>
          <p:nvPr/>
        </p:nvSpPr>
        <p:spPr>
          <a:xfrm>
            <a:off x="7122414" y="2677670"/>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BB8542"/>
          </a:solidFill>
        </p:spPr>
        <p:txBody>
          <a:bodyPr wrap="square" lIns="0" tIns="0" rIns="0" bIns="0" rtlCol="0"/>
          <a:lstStyle/>
          <a:p>
            <a:endParaRPr/>
          </a:p>
        </p:txBody>
      </p:sp>
      <p:sp>
        <p:nvSpPr>
          <p:cNvPr id="21" name="object 21"/>
          <p:cNvSpPr/>
          <p:nvPr/>
        </p:nvSpPr>
        <p:spPr>
          <a:xfrm>
            <a:off x="7122414" y="3149345"/>
            <a:ext cx="114300" cy="559435"/>
          </a:xfrm>
          <a:custGeom>
            <a:avLst/>
            <a:gdLst/>
            <a:ahLst/>
            <a:cxnLst/>
            <a:rect l="l" t="t" r="r" b="b"/>
            <a:pathLst>
              <a:path w="114300" h="559435">
                <a:moveTo>
                  <a:pt x="0" y="558965"/>
                </a:moveTo>
                <a:lnTo>
                  <a:pt x="114300" y="558965"/>
                </a:lnTo>
                <a:lnTo>
                  <a:pt x="114300" y="0"/>
                </a:lnTo>
                <a:lnTo>
                  <a:pt x="0" y="0"/>
                </a:lnTo>
                <a:lnTo>
                  <a:pt x="0" y="558965"/>
                </a:lnTo>
                <a:close/>
              </a:path>
            </a:pathLst>
          </a:custGeom>
          <a:solidFill>
            <a:srgbClr val="BB8542"/>
          </a:solidFill>
        </p:spPr>
        <p:txBody>
          <a:bodyPr wrap="square" lIns="0" tIns="0" rIns="0" bIns="0" rtlCol="0"/>
          <a:lstStyle/>
          <a:p>
            <a:endParaRPr/>
          </a:p>
        </p:txBody>
      </p:sp>
      <p:sp>
        <p:nvSpPr>
          <p:cNvPr id="22" name="object 22"/>
          <p:cNvSpPr/>
          <p:nvPr/>
        </p:nvSpPr>
        <p:spPr>
          <a:xfrm>
            <a:off x="7122414" y="3965447"/>
            <a:ext cx="114300" cy="559435"/>
          </a:xfrm>
          <a:custGeom>
            <a:avLst/>
            <a:gdLst/>
            <a:ahLst/>
            <a:cxnLst/>
            <a:rect l="l" t="t" r="r" b="b"/>
            <a:pathLst>
              <a:path w="114300" h="559435">
                <a:moveTo>
                  <a:pt x="0" y="558965"/>
                </a:moveTo>
                <a:lnTo>
                  <a:pt x="114300" y="558965"/>
                </a:lnTo>
                <a:lnTo>
                  <a:pt x="114300" y="0"/>
                </a:lnTo>
                <a:lnTo>
                  <a:pt x="0" y="0"/>
                </a:lnTo>
                <a:lnTo>
                  <a:pt x="0" y="558965"/>
                </a:lnTo>
                <a:close/>
              </a:path>
            </a:pathLst>
          </a:custGeom>
          <a:solidFill>
            <a:srgbClr val="BB8542"/>
          </a:solidFill>
        </p:spPr>
        <p:txBody>
          <a:bodyPr wrap="square" lIns="0" tIns="0" rIns="0" bIns="0" rtlCol="0"/>
          <a:lstStyle/>
          <a:p>
            <a:endParaRPr/>
          </a:p>
        </p:txBody>
      </p:sp>
      <p:sp>
        <p:nvSpPr>
          <p:cNvPr id="23" name="object 23"/>
          <p:cNvSpPr/>
          <p:nvPr/>
        </p:nvSpPr>
        <p:spPr>
          <a:xfrm>
            <a:off x="7122414" y="4665728"/>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BB8542"/>
          </a:solidFill>
        </p:spPr>
        <p:txBody>
          <a:bodyPr wrap="square" lIns="0" tIns="0" rIns="0" bIns="0" rtlCol="0"/>
          <a:lstStyle/>
          <a:p>
            <a:endParaRPr/>
          </a:p>
        </p:txBody>
      </p:sp>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164" y="242930"/>
            <a:ext cx="7773670" cy="1010285"/>
          </a:xfrm>
          <a:prstGeom prst="rect">
            <a:avLst/>
          </a:prstGeom>
        </p:spPr>
        <p:txBody>
          <a:bodyPr vert="horz" wrap="square" lIns="0" tIns="59055" rIns="0" bIns="0" rtlCol="0">
            <a:spAutoFit/>
          </a:bodyPr>
          <a:lstStyle/>
          <a:p>
            <a:pPr algn="ctr">
              <a:lnSpc>
                <a:spcPct val="100000"/>
              </a:lnSpc>
              <a:spcBef>
                <a:spcPts val="465"/>
              </a:spcBef>
            </a:pPr>
            <a:r>
              <a:rPr dirty="0"/>
              <a:t>Module</a:t>
            </a:r>
            <a:r>
              <a:rPr spc="-60" dirty="0"/>
              <a:t> </a:t>
            </a:r>
            <a:r>
              <a:rPr dirty="0"/>
              <a:t>13:</a:t>
            </a:r>
            <a:r>
              <a:rPr spc="-65" dirty="0"/>
              <a:t> </a:t>
            </a:r>
            <a:r>
              <a:rPr dirty="0"/>
              <a:t>Head</a:t>
            </a:r>
            <a:r>
              <a:rPr spc="-50" dirty="0"/>
              <a:t> </a:t>
            </a:r>
            <a:r>
              <a:rPr spc="-10" dirty="0"/>
              <a:t>Injuries</a:t>
            </a:r>
          </a:p>
          <a:p>
            <a:pPr algn="ctr">
              <a:lnSpc>
                <a:spcPct val="100000"/>
              </a:lnSpc>
              <a:spcBef>
                <a:spcPts val="665"/>
              </a:spcBef>
            </a:pPr>
            <a:r>
              <a:rPr sz="3600" spc="-10" dirty="0">
                <a:solidFill>
                  <a:srgbClr val="BB8542"/>
                </a:solidFill>
              </a:rPr>
              <a:t>MANAGEMENT</a:t>
            </a:r>
            <a:r>
              <a:rPr sz="3600" spc="-95" dirty="0">
                <a:solidFill>
                  <a:srgbClr val="BB8542"/>
                </a:solidFill>
              </a:rPr>
              <a:t> </a:t>
            </a:r>
            <a:r>
              <a:rPr sz="3600" dirty="0">
                <a:solidFill>
                  <a:srgbClr val="000000"/>
                </a:solidFill>
              </a:rPr>
              <a:t>OF</a:t>
            </a:r>
            <a:r>
              <a:rPr sz="3600" spc="-90" dirty="0">
                <a:solidFill>
                  <a:srgbClr val="000000"/>
                </a:solidFill>
              </a:rPr>
              <a:t> </a:t>
            </a:r>
            <a:r>
              <a:rPr sz="3600" dirty="0">
                <a:solidFill>
                  <a:srgbClr val="000000"/>
                </a:solidFill>
              </a:rPr>
              <a:t>HEAD</a:t>
            </a:r>
            <a:r>
              <a:rPr sz="3600" spc="-70" dirty="0">
                <a:solidFill>
                  <a:srgbClr val="000000"/>
                </a:solidFill>
              </a:rPr>
              <a:t> </a:t>
            </a:r>
            <a:r>
              <a:rPr sz="3600" spc="-10" dirty="0">
                <a:solidFill>
                  <a:srgbClr val="000000"/>
                </a:solidFill>
              </a:rPr>
              <a:t>INJURIES</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06654" y="1644165"/>
            <a:ext cx="6445250" cy="2564765"/>
          </a:xfrm>
          <a:prstGeom prst="rect">
            <a:avLst/>
          </a:prstGeom>
        </p:spPr>
        <p:txBody>
          <a:bodyPr vert="horz" wrap="square" lIns="0" tIns="97790" rIns="0" bIns="0" rtlCol="0">
            <a:spAutoFit/>
          </a:bodyPr>
          <a:lstStyle/>
          <a:p>
            <a:pPr marL="12700">
              <a:lnSpc>
                <a:spcPct val="100000"/>
              </a:lnSpc>
              <a:spcBef>
                <a:spcPts val="770"/>
              </a:spcBef>
            </a:pPr>
            <a:r>
              <a:rPr sz="2000" b="1" dirty="0">
                <a:latin typeface="Arial"/>
                <a:cs typeface="Arial"/>
              </a:rPr>
              <a:t>Avoid</a:t>
            </a:r>
            <a:r>
              <a:rPr sz="2000" b="1" spc="-80" dirty="0">
                <a:latin typeface="Arial"/>
                <a:cs typeface="Arial"/>
              </a:rPr>
              <a:t> </a:t>
            </a:r>
            <a:r>
              <a:rPr sz="2000" b="1" dirty="0">
                <a:latin typeface="Arial"/>
                <a:cs typeface="Arial"/>
              </a:rPr>
              <a:t>hypotension</a:t>
            </a:r>
            <a:r>
              <a:rPr sz="2000" b="1" spc="-70" dirty="0">
                <a:latin typeface="Arial"/>
                <a:cs typeface="Arial"/>
              </a:rPr>
              <a:t> </a:t>
            </a:r>
            <a:r>
              <a:rPr sz="2000" b="1" dirty="0">
                <a:latin typeface="Arial"/>
                <a:cs typeface="Arial"/>
              </a:rPr>
              <a:t>and</a:t>
            </a:r>
            <a:r>
              <a:rPr sz="2000" b="1" spc="-85" dirty="0">
                <a:latin typeface="Arial"/>
                <a:cs typeface="Arial"/>
              </a:rPr>
              <a:t> </a:t>
            </a:r>
            <a:r>
              <a:rPr sz="2000" b="1" dirty="0">
                <a:latin typeface="Arial"/>
                <a:cs typeface="Arial"/>
              </a:rPr>
              <a:t>decreased</a:t>
            </a:r>
            <a:r>
              <a:rPr sz="2000" b="1" spc="-75" dirty="0">
                <a:latin typeface="Arial"/>
                <a:cs typeface="Arial"/>
              </a:rPr>
              <a:t> </a:t>
            </a:r>
            <a:r>
              <a:rPr sz="2000" b="1" dirty="0">
                <a:latin typeface="Arial"/>
                <a:cs typeface="Arial"/>
              </a:rPr>
              <a:t>cerebral</a:t>
            </a:r>
            <a:r>
              <a:rPr sz="2000" b="1" spc="-95" dirty="0">
                <a:latin typeface="Arial"/>
                <a:cs typeface="Arial"/>
              </a:rPr>
              <a:t> </a:t>
            </a:r>
            <a:r>
              <a:rPr sz="2000" b="1" spc="-10" dirty="0">
                <a:latin typeface="Arial"/>
                <a:cs typeface="Arial"/>
              </a:rPr>
              <a:t>perfusion</a:t>
            </a:r>
            <a:endParaRPr sz="2000">
              <a:latin typeface="Arial"/>
              <a:cs typeface="Arial"/>
            </a:endParaRPr>
          </a:p>
          <a:p>
            <a:pPr marL="224790" marR="1268095">
              <a:lnSpc>
                <a:spcPct val="127800"/>
              </a:lnSpc>
              <a:spcBef>
                <a:spcPts val="10"/>
              </a:spcBef>
            </a:pPr>
            <a:r>
              <a:rPr sz="1800" dirty="0">
                <a:latin typeface="Arial MT"/>
                <a:cs typeface="Arial MT"/>
              </a:rPr>
              <a:t>Control</a:t>
            </a:r>
            <a:r>
              <a:rPr sz="1800" spc="-20" dirty="0">
                <a:latin typeface="Arial MT"/>
                <a:cs typeface="Arial MT"/>
              </a:rPr>
              <a:t> </a:t>
            </a:r>
            <a:r>
              <a:rPr sz="1800" dirty="0">
                <a:latin typeface="Arial MT"/>
                <a:cs typeface="Arial MT"/>
              </a:rPr>
              <a:t>hemorrhage</a:t>
            </a:r>
            <a:r>
              <a:rPr sz="1800" spc="-20" dirty="0">
                <a:latin typeface="Arial MT"/>
                <a:cs typeface="Arial MT"/>
              </a:rPr>
              <a:t> </a:t>
            </a:r>
            <a:r>
              <a:rPr sz="1800" dirty="0">
                <a:latin typeface="Arial MT"/>
                <a:cs typeface="Arial MT"/>
              </a:rPr>
              <a:t>from</a:t>
            </a:r>
            <a:r>
              <a:rPr sz="1800" spc="-10" dirty="0">
                <a:latin typeface="Arial MT"/>
                <a:cs typeface="Arial MT"/>
              </a:rPr>
              <a:t> </a:t>
            </a:r>
            <a:r>
              <a:rPr sz="1800" dirty="0">
                <a:latin typeface="Arial MT"/>
                <a:cs typeface="Arial MT"/>
              </a:rPr>
              <a:t>head</a:t>
            </a:r>
            <a:r>
              <a:rPr sz="1800" spc="-15"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other</a:t>
            </a:r>
            <a:r>
              <a:rPr sz="1800" spc="-15" dirty="0">
                <a:latin typeface="Arial MT"/>
                <a:cs typeface="Arial MT"/>
              </a:rPr>
              <a:t> </a:t>
            </a:r>
            <a:r>
              <a:rPr sz="1800" spc="-10" dirty="0">
                <a:latin typeface="Arial MT"/>
                <a:cs typeface="Arial MT"/>
              </a:rPr>
              <a:t>injuries </a:t>
            </a:r>
            <a:r>
              <a:rPr sz="1800" dirty="0">
                <a:latin typeface="Arial MT"/>
                <a:cs typeface="Arial MT"/>
              </a:rPr>
              <a:t>Administer</a:t>
            </a:r>
            <a:r>
              <a:rPr sz="1800" spc="-25" dirty="0">
                <a:latin typeface="Arial MT"/>
                <a:cs typeface="Arial MT"/>
              </a:rPr>
              <a:t> </a:t>
            </a:r>
            <a:r>
              <a:rPr sz="1800" dirty="0">
                <a:latin typeface="Arial MT"/>
                <a:cs typeface="Arial MT"/>
              </a:rPr>
              <a:t>TXA</a:t>
            </a:r>
            <a:r>
              <a:rPr sz="1800" spc="-10" dirty="0">
                <a:latin typeface="Arial MT"/>
                <a:cs typeface="Arial MT"/>
              </a:rPr>
              <a:t> </a:t>
            </a:r>
            <a:r>
              <a:rPr sz="1800" dirty="0">
                <a:latin typeface="Arial MT"/>
                <a:cs typeface="Arial MT"/>
              </a:rPr>
              <a:t>as</a:t>
            </a:r>
            <a:r>
              <a:rPr sz="1800" spc="-15" dirty="0">
                <a:latin typeface="Arial MT"/>
                <a:cs typeface="Arial MT"/>
              </a:rPr>
              <a:t> </a:t>
            </a:r>
            <a:r>
              <a:rPr sz="1800" spc="-10" dirty="0">
                <a:latin typeface="Arial MT"/>
                <a:cs typeface="Arial MT"/>
              </a:rPr>
              <a:t>indicated</a:t>
            </a:r>
            <a:endParaRPr sz="1800">
              <a:latin typeface="Arial MT"/>
              <a:cs typeface="Arial MT"/>
            </a:endParaRPr>
          </a:p>
          <a:p>
            <a:pPr marL="224790" marR="187960">
              <a:lnSpc>
                <a:spcPct val="100000"/>
              </a:lnSpc>
              <a:spcBef>
                <a:spcPts val="600"/>
              </a:spcBef>
            </a:pPr>
            <a:r>
              <a:rPr sz="1800" dirty="0">
                <a:latin typeface="Arial MT"/>
                <a:cs typeface="Arial MT"/>
              </a:rPr>
              <a:t>Resuscitate</a:t>
            </a:r>
            <a:r>
              <a:rPr sz="1800" spc="-15" dirty="0">
                <a:latin typeface="Arial MT"/>
                <a:cs typeface="Arial MT"/>
              </a:rPr>
              <a:t> </a:t>
            </a:r>
            <a:r>
              <a:rPr sz="1800" dirty="0">
                <a:latin typeface="Arial MT"/>
                <a:cs typeface="Arial MT"/>
              </a:rPr>
              <a:t>with</a:t>
            </a:r>
            <a:r>
              <a:rPr sz="1800" spc="-5" dirty="0">
                <a:latin typeface="Arial MT"/>
                <a:cs typeface="Arial MT"/>
              </a:rPr>
              <a:t> </a:t>
            </a:r>
            <a:r>
              <a:rPr sz="1800" dirty="0">
                <a:latin typeface="Arial MT"/>
                <a:cs typeface="Arial MT"/>
              </a:rPr>
              <a:t>blood</a:t>
            </a:r>
            <a:r>
              <a:rPr sz="1800" spc="-15" dirty="0">
                <a:latin typeface="Arial MT"/>
                <a:cs typeface="Arial MT"/>
              </a:rPr>
              <a:t> </a:t>
            </a:r>
            <a:r>
              <a:rPr sz="1800" dirty="0">
                <a:latin typeface="Arial MT"/>
                <a:cs typeface="Arial MT"/>
              </a:rPr>
              <a:t>products</a:t>
            </a:r>
            <a:r>
              <a:rPr sz="1800" spc="-10" dirty="0">
                <a:latin typeface="Arial MT"/>
                <a:cs typeface="Arial MT"/>
              </a:rPr>
              <a:t> </a:t>
            </a:r>
            <a:r>
              <a:rPr sz="1800" dirty="0">
                <a:latin typeface="Arial MT"/>
                <a:cs typeface="Arial MT"/>
              </a:rPr>
              <a:t>to a</a:t>
            </a:r>
            <a:r>
              <a:rPr sz="1800" spc="-5" dirty="0">
                <a:latin typeface="Arial MT"/>
                <a:cs typeface="Arial MT"/>
              </a:rPr>
              <a:t> </a:t>
            </a:r>
            <a:r>
              <a:rPr sz="1800" dirty="0">
                <a:latin typeface="Arial MT"/>
                <a:cs typeface="Arial MT"/>
              </a:rPr>
              <a:t>maintain</a:t>
            </a:r>
            <a:r>
              <a:rPr sz="1800" spc="-10" dirty="0">
                <a:latin typeface="Arial MT"/>
                <a:cs typeface="Arial MT"/>
              </a:rPr>
              <a:t> </a:t>
            </a:r>
            <a:r>
              <a:rPr sz="1800" dirty="0">
                <a:latin typeface="Arial MT"/>
                <a:cs typeface="Arial MT"/>
              </a:rPr>
              <a:t>SBP</a:t>
            </a:r>
            <a:r>
              <a:rPr sz="1800" spc="-10" dirty="0">
                <a:latin typeface="Arial MT"/>
                <a:cs typeface="Arial MT"/>
              </a:rPr>
              <a:t> 100-</a:t>
            </a:r>
            <a:r>
              <a:rPr sz="1800" spc="-25" dirty="0">
                <a:latin typeface="Arial MT"/>
                <a:cs typeface="Arial MT"/>
              </a:rPr>
              <a:t>110 </a:t>
            </a:r>
            <a:r>
              <a:rPr sz="1800" spc="-20" dirty="0">
                <a:latin typeface="Arial MT"/>
                <a:cs typeface="Arial MT"/>
              </a:rPr>
              <a:t>mmHg</a:t>
            </a:r>
            <a:endParaRPr sz="1800">
              <a:latin typeface="Arial MT"/>
              <a:cs typeface="Arial MT"/>
            </a:endParaRPr>
          </a:p>
          <a:p>
            <a:pPr marL="224790">
              <a:lnSpc>
                <a:spcPct val="100000"/>
              </a:lnSpc>
              <a:spcBef>
                <a:spcPts val="600"/>
              </a:spcBef>
            </a:pPr>
            <a:r>
              <a:rPr sz="1800" dirty="0">
                <a:latin typeface="Arial MT"/>
                <a:cs typeface="Arial MT"/>
              </a:rPr>
              <a:t>Avoid</a:t>
            </a:r>
            <a:r>
              <a:rPr sz="1800" spc="-20" dirty="0">
                <a:latin typeface="Arial MT"/>
                <a:cs typeface="Arial MT"/>
              </a:rPr>
              <a:t> </a:t>
            </a:r>
            <a:r>
              <a:rPr sz="1800" dirty="0">
                <a:latin typeface="Arial MT"/>
                <a:cs typeface="Arial MT"/>
              </a:rPr>
              <a:t>medications</a:t>
            </a:r>
            <a:r>
              <a:rPr sz="1800" spc="-15" dirty="0">
                <a:latin typeface="Arial MT"/>
                <a:cs typeface="Arial MT"/>
              </a:rPr>
              <a:t> </a:t>
            </a:r>
            <a:r>
              <a:rPr sz="1800" dirty="0">
                <a:latin typeface="Arial MT"/>
                <a:cs typeface="Arial MT"/>
              </a:rPr>
              <a:t>that</a:t>
            </a:r>
            <a:r>
              <a:rPr sz="1800" spc="-10" dirty="0">
                <a:latin typeface="Arial MT"/>
                <a:cs typeface="Arial MT"/>
              </a:rPr>
              <a:t> </a:t>
            </a:r>
            <a:r>
              <a:rPr sz="1800" dirty="0">
                <a:latin typeface="Arial MT"/>
                <a:cs typeface="Arial MT"/>
              </a:rPr>
              <a:t>lower</a:t>
            </a:r>
            <a:r>
              <a:rPr sz="1800" spc="-15" dirty="0">
                <a:latin typeface="Arial MT"/>
                <a:cs typeface="Arial MT"/>
              </a:rPr>
              <a:t> </a:t>
            </a:r>
            <a:r>
              <a:rPr sz="1800" dirty="0">
                <a:latin typeface="Arial MT"/>
                <a:cs typeface="Arial MT"/>
              </a:rPr>
              <a:t>blood</a:t>
            </a:r>
            <a:r>
              <a:rPr sz="1800" spc="-15" dirty="0">
                <a:latin typeface="Arial MT"/>
                <a:cs typeface="Arial MT"/>
              </a:rPr>
              <a:t> </a:t>
            </a:r>
            <a:r>
              <a:rPr sz="1800" spc="-10" dirty="0">
                <a:latin typeface="Arial MT"/>
                <a:cs typeface="Arial MT"/>
              </a:rPr>
              <a:t>pressure</a:t>
            </a:r>
            <a:endParaRPr sz="1800">
              <a:latin typeface="Arial MT"/>
              <a:cs typeface="Arial MT"/>
            </a:endParaRPr>
          </a:p>
          <a:p>
            <a:pPr marL="12700">
              <a:lnSpc>
                <a:spcPct val="100000"/>
              </a:lnSpc>
              <a:spcBef>
                <a:spcPts val="1310"/>
              </a:spcBef>
            </a:pPr>
            <a:r>
              <a:rPr sz="2000" b="1" dirty="0">
                <a:latin typeface="Arial"/>
                <a:cs typeface="Arial"/>
              </a:rPr>
              <a:t>Control</a:t>
            </a:r>
            <a:r>
              <a:rPr sz="2000" b="1" spc="-50" dirty="0">
                <a:latin typeface="Arial"/>
                <a:cs typeface="Arial"/>
              </a:rPr>
              <a:t> </a:t>
            </a:r>
            <a:r>
              <a:rPr sz="2000" b="1" dirty="0">
                <a:latin typeface="Arial"/>
                <a:cs typeface="Arial"/>
              </a:rPr>
              <a:t>airway,</a:t>
            </a:r>
            <a:r>
              <a:rPr sz="2000" b="1" spc="-70" dirty="0">
                <a:latin typeface="Arial"/>
                <a:cs typeface="Arial"/>
              </a:rPr>
              <a:t> </a:t>
            </a:r>
            <a:r>
              <a:rPr sz="2000" b="1" dirty="0">
                <a:latin typeface="Arial"/>
                <a:cs typeface="Arial"/>
              </a:rPr>
              <a:t>ventilate,</a:t>
            </a:r>
            <a:r>
              <a:rPr sz="2000" b="1" spc="-75" dirty="0">
                <a:latin typeface="Arial"/>
                <a:cs typeface="Arial"/>
              </a:rPr>
              <a:t> </a:t>
            </a:r>
            <a:r>
              <a:rPr sz="2000" b="1" spc="-10" dirty="0">
                <a:latin typeface="Arial"/>
                <a:cs typeface="Arial"/>
              </a:rPr>
              <a:t>oxygenate</a:t>
            </a:r>
            <a:endParaRPr sz="2000">
              <a:latin typeface="Arial"/>
              <a:cs typeface="Arial"/>
            </a:endParaRPr>
          </a:p>
        </p:txBody>
      </p:sp>
      <p:sp>
        <p:nvSpPr>
          <p:cNvPr id="5" name="object 5"/>
          <p:cNvSpPr txBox="1"/>
          <p:nvPr/>
        </p:nvSpPr>
        <p:spPr>
          <a:xfrm>
            <a:off x="819252" y="4184409"/>
            <a:ext cx="6175375" cy="1976120"/>
          </a:xfrm>
          <a:prstGeom prst="rect">
            <a:avLst/>
          </a:prstGeom>
        </p:spPr>
        <p:txBody>
          <a:bodyPr vert="horz" wrap="square" lIns="0" tIns="88900" rIns="0" bIns="0" rtlCol="0">
            <a:spAutoFit/>
          </a:bodyPr>
          <a:lstStyle/>
          <a:p>
            <a:pPr marL="12700">
              <a:lnSpc>
                <a:spcPct val="100000"/>
              </a:lnSpc>
              <a:spcBef>
                <a:spcPts val="700"/>
              </a:spcBef>
            </a:pPr>
            <a:r>
              <a:rPr sz="1800" dirty="0">
                <a:latin typeface="Arial MT"/>
                <a:cs typeface="Arial MT"/>
              </a:rPr>
              <a:t>Secure</a:t>
            </a:r>
            <a:r>
              <a:rPr sz="1800" spc="-15" dirty="0">
                <a:latin typeface="Arial MT"/>
                <a:cs typeface="Arial MT"/>
              </a:rPr>
              <a:t> </a:t>
            </a:r>
            <a:r>
              <a:rPr sz="1800" dirty="0">
                <a:latin typeface="Arial MT"/>
                <a:cs typeface="Arial MT"/>
              </a:rPr>
              <a:t>airway</a:t>
            </a:r>
            <a:r>
              <a:rPr sz="1800" spc="-15" dirty="0">
                <a:latin typeface="Arial MT"/>
                <a:cs typeface="Arial MT"/>
              </a:rPr>
              <a:t> </a:t>
            </a:r>
            <a:r>
              <a:rPr sz="1800" dirty="0">
                <a:latin typeface="Arial MT"/>
                <a:cs typeface="Arial MT"/>
              </a:rPr>
              <a:t>(low</a:t>
            </a:r>
            <a:r>
              <a:rPr sz="1800" spc="-10" dirty="0">
                <a:latin typeface="Arial MT"/>
                <a:cs typeface="Arial MT"/>
              </a:rPr>
              <a:t> </a:t>
            </a:r>
            <a:r>
              <a:rPr sz="1800" dirty="0">
                <a:latin typeface="Arial MT"/>
                <a:cs typeface="Arial MT"/>
              </a:rPr>
              <a:t>threshold</a:t>
            </a:r>
            <a:r>
              <a:rPr sz="1800" spc="-15" dirty="0">
                <a:latin typeface="Arial MT"/>
                <a:cs typeface="Arial MT"/>
              </a:rPr>
              <a:t> </a:t>
            </a:r>
            <a:r>
              <a:rPr sz="1800" dirty="0">
                <a:latin typeface="Arial MT"/>
                <a:cs typeface="Arial MT"/>
              </a:rPr>
              <a:t>for</a:t>
            </a:r>
            <a:r>
              <a:rPr sz="1800" spc="-5" dirty="0">
                <a:latin typeface="Arial MT"/>
                <a:cs typeface="Arial MT"/>
              </a:rPr>
              <a:t> </a:t>
            </a:r>
            <a:r>
              <a:rPr sz="1800" dirty="0">
                <a:latin typeface="Arial MT"/>
                <a:cs typeface="Arial MT"/>
              </a:rPr>
              <a:t>advanced</a:t>
            </a:r>
            <a:r>
              <a:rPr sz="1800" spc="-20" dirty="0">
                <a:latin typeface="Arial MT"/>
                <a:cs typeface="Arial MT"/>
              </a:rPr>
              <a:t> </a:t>
            </a:r>
            <a:r>
              <a:rPr sz="1800" spc="-10" dirty="0">
                <a:latin typeface="Arial MT"/>
                <a:cs typeface="Arial MT"/>
              </a:rPr>
              <a:t>airways)</a:t>
            </a:r>
            <a:endParaRPr sz="1800">
              <a:latin typeface="Arial MT"/>
              <a:cs typeface="Arial MT"/>
            </a:endParaRPr>
          </a:p>
          <a:p>
            <a:pPr marL="12700" marR="5080">
              <a:lnSpc>
                <a:spcPct val="100000"/>
              </a:lnSpc>
              <a:spcBef>
                <a:spcPts val="595"/>
              </a:spcBef>
            </a:pPr>
            <a:r>
              <a:rPr sz="1800" dirty="0">
                <a:latin typeface="Arial MT"/>
                <a:cs typeface="Arial MT"/>
              </a:rPr>
              <a:t>Ventilate</a:t>
            </a:r>
            <a:r>
              <a:rPr sz="1800" spc="-20" dirty="0">
                <a:latin typeface="Arial MT"/>
                <a:cs typeface="Arial MT"/>
              </a:rPr>
              <a:t> </a:t>
            </a:r>
            <a:r>
              <a:rPr sz="1800" dirty="0">
                <a:latin typeface="Arial MT"/>
                <a:cs typeface="Arial MT"/>
              </a:rPr>
              <a:t>to</a:t>
            </a:r>
            <a:r>
              <a:rPr sz="1800" spc="-10" dirty="0">
                <a:latin typeface="Arial MT"/>
                <a:cs typeface="Arial MT"/>
              </a:rPr>
              <a:t> </a:t>
            </a:r>
            <a:r>
              <a:rPr sz="1800" dirty="0">
                <a:latin typeface="Arial MT"/>
                <a:cs typeface="Arial MT"/>
              </a:rPr>
              <a:t>avoid</a:t>
            </a:r>
            <a:r>
              <a:rPr sz="1800" spc="-20" dirty="0">
                <a:latin typeface="Arial MT"/>
                <a:cs typeface="Arial MT"/>
              </a:rPr>
              <a:t> </a:t>
            </a:r>
            <a:r>
              <a:rPr sz="1800" dirty="0">
                <a:latin typeface="Arial MT"/>
                <a:cs typeface="Arial MT"/>
              </a:rPr>
              <a:t>hypo-</a:t>
            </a:r>
            <a:r>
              <a:rPr sz="1800" spc="-20" dirty="0">
                <a:latin typeface="Arial MT"/>
                <a:cs typeface="Arial MT"/>
              </a:rPr>
              <a:t> </a:t>
            </a:r>
            <a:r>
              <a:rPr sz="1800" dirty="0">
                <a:latin typeface="Arial MT"/>
                <a:cs typeface="Arial MT"/>
              </a:rPr>
              <a:t>or</a:t>
            </a:r>
            <a:r>
              <a:rPr sz="1800" spc="-15" dirty="0">
                <a:latin typeface="Arial MT"/>
                <a:cs typeface="Arial MT"/>
              </a:rPr>
              <a:t> </a:t>
            </a:r>
            <a:r>
              <a:rPr sz="1800" dirty="0">
                <a:latin typeface="Arial MT"/>
                <a:cs typeface="Arial MT"/>
              </a:rPr>
              <a:t>hypercapnia;</a:t>
            </a:r>
            <a:r>
              <a:rPr sz="1800" spc="-25" dirty="0">
                <a:latin typeface="Arial MT"/>
                <a:cs typeface="Arial MT"/>
              </a:rPr>
              <a:t> </a:t>
            </a:r>
            <a:r>
              <a:rPr sz="1800" dirty="0">
                <a:latin typeface="Arial MT"/>
                <a:cs typeface="Arial MT"/>
              </a:rPr>
              <a:t>ETCO2</a:t>
            </a:r>
            <a:r>
              <a:rPr sz="1800" spc="-5" dirty="0">
                <a:latin typeface="Arial MT"/>
                <a:cs typeface="Arial MT"/>
              </a:rPr>
              <a:t> </a:t>
            </a:r>
            <a:r>
              <a:rPr sz="1800" dirty="0">
                <a:latin typeface="Arial MT"/>
                <a:cs typeface="Arial MT"/>
              </a:rPr>
              <a:t>target</a:t>
            </a:r>
            <a:r>
              <a:rPr sz="1800" spc="-15" dirty="0">
                <a:latin typeface="Arial MT"/>
                <a:cs typeface="Arial MT"/>
              </a:rPr>
              <a:t> </a:t>
            </a:r>
            <a:r>
              <a:rPr sz="1800" spc="-10" dirty="0">
                <a:latin typeface="Arial MT"/>
                <a:cs typeface="Arial MT"/>
              </a:rPr>
              <a:t>range 32-38mmHg</a:t>
            </a:r>
            <a:endParaRPr sz="1800">
              <a:latin typeface="Arial MT"/>
              <a:cs typeface="Arial MT"/>
            </a:endParaRPr>
          </a:p>
          <a:p>
            <a:pPr marL="12700" marR="1000760">
              <a:lnSpc>
                <a:spcPct val="100000"/>
              </a:lnSpc>
              <a:spcBef>
                <a:spcPts val="600"/>
              </a:spcBef>
            </a:pPr>
            <a:r>
              <a:rPr sz="1800" dirty="0">
                <a:latin typeface="Arial MT"/>
                <a:cs typeface="Arial MT"/>
              </a:rPr>
              <a:t>Prevent</a:t>
            </a:r>
            <a:r>
              <a:rPr sz="1800" spc="-20" dirty="0">
                <a:latin typeface="Arial MT"/>
                <a:cs typeface="Arial MT"/>
              </a:rPr>
              <a:t> </a:t>
            </a:r>
            <a:r>
              <a:rPr sz="1800" dirty="0">
                <a:latin typeface="Arial MT"/>
                <a:cs typeface="Arial MT"/>
              </a:rPr>
              <a:t>hypoxemia,</a:t>
            </a:r>
            <a:r>
              <a:rPr sz="1800" spc="-30" dirty="0">
                <a:latin typeface="Arial MT"/>
                <a:cs typeface="Arial MT"/>
              </a:rPr>
              <a:t> </a:t>
            </a:r>
            <a:r>
              <a:rPr sz="1800" dirty="0">
                <a:latin typeface="Arial MT"/>
                <a:cs typeface="Arial MT"/>
              </a:rPr>
              <a:t>maintain</a:t>
            </a:r>
            <a:r>
              <a:rPr sz="1800" spc="-20" dirty="0">
                <a:latin typeface="Arial MT"/>
                <a:cs typeface="Arial MT"/>
              </a:rPr>
              <a:t> </a:t>
            </a:r>
            <a:r>
              <a:rPr sz="1800" dirty="0">
                <a:latin typeface="Arial MT"/>
                <a:cs typeface="Arial MT"/>
              </a:rPr>
              <a:t>SPO2</a:t>
            </a:r>
            <a:r>
              <a:rPr sz="1800" spc="-10" dirty="0">
                <a:latin typeface="Arial MT"/>
                <a:cs typeface="Arial MT"/>
              </a:rPr>
              <a:t> </a:t>
            </a:r>
            <a:r>
              <a:rPr sz="1800" dirty="0">
                <a:latin typeface="Arial MT"/>
                <a:cs typeface="Arial MT"/>
              </a:rPr>
              <a:t>&gt;90%;</a:t>
            </a:r>
            <a:r>
              <a:rPr sz="1800" spc="-15" dirty="0">
                <a:latin typeface="Arial MT"/>
                <a:cs typeface="Arial MT"/>
              </a:rPr>
              <a:t> </a:t>
            </a:r>
            <a:r>
              <a:rPr sz="1800" spc="-10" dirty="0">
                <a:latin typeface="Arial MT"/>
                <a:cs typeface="Arial MT"/>
              </a:rPr>
              <a:t>provide </a:t>
            </a:r>
            <a:r>
              <a:rPr sz="1800" dirty="0">
                <a:latin typeface="Arial MT"/>
                <a:cs typeface="Arial MT"/>
              </a:rPr>
              <a:t>supplemental</a:t>
            </a:r>
            <a:r>
              <a:rPr sz="1800" spc="-20" dirty="0">
                <a:latin typeface="Arial MT"/>
                <a:cs typeface="Arial MT"/>
              </a:rPr>
              <a:t> </a:t>
            </a:r>
            <a:r>
              <a:rPr sz="1800" dirty="0">
                <a:latin typeface="Arial MT"/>
                <a:cs typeface="Arial MT"/>
              </a:rPr>
              <a:t>O2,</a:t>
            </a:r>
            <a:r>
              <a:rPr sz="1800" spc="-10" dirty="0">
                <a:latin typeface="Arial MT"/>
                <a:cs typeface="Arial MT"/>
              </a:rPr>
              <a:t> </a:t>
            </a:r>
            <a:r>
              <a:rPr sz="1800" dirty="0">
                <a:latin typeface="Arial MT"/>
                <a:cs typeface="Arial MT"/>
              </a:rPr>
              <a:t>when</a:t>
            </a:r>
            <a:r>
              <a:rPr sz="1800" spc="-10" dirty="0">
                <a:latin typeface="Arial MT"/>
                <a:cs typeface="Arial MT"/>
              </a:rPr>
              <a:t> available</a:t>
            </a:r>
            <a:endParaRPr sz="1800">
              <a:latin typeface="Arial MT"/>
              <a:cs typeface="Arial MT"/>
            </a:endParaRPr>
          </a:p>
          <a:p>
            <a:pPr marL="12700">
              <a:lnSpc>
                <a:spcPct val="100000"/>
              </a:lnSpc>
              <a:spcBef>
                <a:spcPts val="600"/>
              </a:spcBef>
            </a:pPr>
            <a:r>
              <a:rPr sz="1800" dirty="0">
                <a:latin typeface="Arial MT"/>
                <a:cs typeface="Arial MT"/>
              </a:rPr>
              <a:t>Consider</a:t>
            </a:r>
            <a:r>
              <a:rPr sz="1800" spc="-50" dirty="0">
                <a:latin typeface="Arial MT"/>
                <a:cs typeface="Arial MT"/>
              </a:rPr>
              <a:t> </a:t>
            </a:r>
            <a:r>
              <a:rPr sz="1800" b="1" dirty="0">
                <a:latin typeface="Arial"/>
                <a:cs typeface="Arial"/>
              </a:rPr>
              <a:t>URGENT</a:t>
            </a:r>
            <a:r>
              <a:rPr sz="1800" b="1" spc="-20" dirty="0">
                <a:latin typeface="Arial"/>
                <a:cs typeface="Arial"/>
              </a:rPr>
              <a:t> </a:t>
            </a:r>
            <a:r>
              <a:rPr sz="1800" b="1" dirty="0">
                <a:latin typeface="Arial"/>
                <a:cs typeface="Arial"/>
              </a:rPr>
              <a:t>EVACUATION</a:t>
            </a:r>
            <a:r>
              <a:rPr sz="1800" b="1" spc="-25" dirty="0">
                <a:latin typeface="Arial"/>
                <a:cs typeface="Arial"/>
              </a:rPr>
              <a:t> </a:t>
            </a:r>
            <a:r>
              <a:rPr sz="1800" dirty="0">
                <a:latin typeface="Arial MT"/>
                <a:cs typeface="Arial MT"/>
              </a:rPr>
              <a:t>to</a:t>
            </a:r>
            <a:r>
              <a:rPr sz="1800" spc="-15" dirty="0">
                <a:latin typeface="Arial MT"/>
                <a:cs typeface="Arial MT"/>
              </a:rPr>
              <a:t> </a:t>
            </a:r>
            <a:r>
              <a:rPr sz="1800" dirty="0">
                <a:latin typeface="Arial MT"/>
                <a:cs typeface="Arial MT"/>
              </a:rPr>
              <a:t>a</a:t>
            </a:r>
            <a:r>
              <a:rPr sz="1800" spc="-20" dirty="0">
                <a:latin typeface="Arial MT"/>
                <a:cs typeface="Arial MT"/>
              </a:rPr>
              <a:t> </a:t>
            </a:r>
            <a:r>
              <a:rPr sz="1800" dirty="0">
                <a:latin typeface="Arial MT"/>
                <a:cs typeface="Arial MT"/>
              </a:rPr>
              <a:t>higher</a:t>
            </a:r>
            <a:r>
              <a:rPr sz="1800" spc="-25" dirty="0">
                <a:latin typeface="Arial MT"/>
                <a:cs typeface="Arial MT"/>
              </a:rPr>
              <a:t> </a:t>
            </a:r>
            <a:r>
              <a:rPr sz="1800" dirty="0">
                <a:latin typeface="Arial MT"/>
                <a:cs typeface="Arial MT"/>
              </a:rPr>
              <a:t>level</a:t>
            </a:r>
            <a:r>
              <a:rPr sz="1800" spc="-30" dirty="0">
                <a:latin typeface="Arial MT"/>
                <a:cs typeface="Arial MT"/>
              </a:rPr>
              <a:t> </a:t>
            </a:r>
            <a:r>
              <a:rPr sz="1800" dirty="0">
                <a:latin typeface="Arial MT"/>
                <a:cs typeface="Arial MT"/>
              </a:rPr>
              <a:t>of</a:t>
            </a:r>
            <a:r>
              <a:rPr sz="1800" spc="-20" dirty="0">
                <a:latin typeface="Arial MT"/>
                <a:cs typeface="Arial MT"/>
              </a:rPr>
              <a:t> care</a:t>
            </a:r>
            <a:endParaRPr sz="1800">
              <a:latin typeface="Arial MT"/>
              <a:cs typeface="Arial MT"/>
            </a:endParaRPr>
          </a:p>
        </p:txBody>
      </p:sp>
      <p:grpSp>
        <p:nvGrpSpPr>
          <p:cNvPr id="6" name="object 6"/>
          <p:cNvGrpSpPr/>
          <p:nvPr/>
        </p:nvGrpSpPr>
        <p:grpSpPr>
          <a:xfrm>
            <a:off x="7940040" y="1338833"/>
            <a:ext cx="3346450" cy="5118735"/>
            <a:chOff x="7940040" y="1338833"/>
            <a:chExt cx="3346450" cy="5118735"/>
          </a:xfrm>
        </p:grpSpPr>
        <p:sp>
          <p:nvSpPr>
            <p:cNvPr id="7" name="object 7"/>
            <p:cNvSpPr/>
            <p:nvPr/>
          </p:nvSpPr>
          <p:spPr>
            <a:xfrm>
              <a:off x="7949565" y="4157849"/>
              <a:ext cx="3194685" cy="2289810"/>
            </a:xfrm>
            <a:custGeom>
              <a:avLst/>
              <a:gdLst/>
              <a:ahLst/>
              <a:cxnLst/>
              <a:rect l="l" t="t" r="r" b="b"/>
              <a:pathLst>
                <a:path w="3194684" h="2289810">
                  <a:moveTo>
                    <a:pt x="3072117" y="0"/>
                  </a:moveTo>
                  <a:lnTo>
                    <a:pt x="122186" y="0"/>
                  </a:lnTo>
                  <a:lnTo>
                    <a:pt x="74623" y="9602"/>
                  </a:lnTo>
                  <a:lnTo>
                    <a:pt x="35785" y="35790"/>
                  </a:lnTo>
                  <a:lnTo>
                    <a:pt x="9601" y="74628"/>
                  </a:lnTo>
                  <a:lnTo>
                    <a:pt x="0" y="122186"/>
                  </a:lnTo>
                  <a:lnTo>
                    <a:pt x="0" y="2167636"/>
                  </a:lnTo>
                  <a:lnTo>
                    <a:pt x="9601" y="2215191"/>
                  </a:lnTo>
                  <a:lnTo>
                    <a:pt x="35785" y="2254026"/>
                  </a:lnTo>
                  <a:lnTo>
                    <a:pt x="74623" y="2280208"/>
                  </a:lnTo>
                  <a:lnTo>
                    <a:pt x="122186" y="2289810"/>
                  </a:lnTo>
                  <a:lnTo>
                    <a:pt x="3072117" y="2289810"/>
                  </a:lnTo>
                  <a:lnTo>
                    <a:pt x="3119680" y="2280208"/>
                  </a:lnTo>
                  <a:lnTo>
                    <a:pt x="3158518" y="2254026"/>
                  </a:lnTo>
                  <a:lnTo>
                    <a:pt x="3184702" y="2215191"/>
                  </a:lnTo>
                  <a:lnTo>
                    <a:pt x="3194304" y="2167636"/>
                  </a:lnTo>
                  <a:lnTo>
                    <a:pt x="3194304" y="122186"/>
                  </a:lnTo>
                  <a:lnTo>
                    <a:pt x="3184702" y="74628"/>
                  </a:lnTo>
                  <a:lnTo>
                    <a:pt x="3158518" y="35790"/>
                  </a:lnTo>
                  <a:lnTo>
                    <a:pt x="3119680" y="9602"/>
                  </a:lnTo>
                  <a:lnTo>
                    <a:pt x="3072117" y="0"/>
                  </a:lnTo>
                  <a:close/>
                </a:path>
              </a:pathLst>
            </a:custGeom>
            <a:solidFill>
              <a:srgbClr val="FFF4D2"/>
            </a:solidFill>
          </p:spPr>
          <p:txBody>
            <a:bodyPr wrap="square" lIns="0" tIns="0" rIns="0" bIns="0" rtlCol="0"/>
            <a:lstStyle/>
            <a:p>
              <a:endParaRPr/>
            </a:p>
          </p:txBody>
        </p:sp>
        <p:sp>
          <p:nvSpPr>
            <p:cNvPr id="8" name="object 8"/>
            <p:cNvSpPr/>
            <p:nvPr/>
          </p:nvSpPr>
          <p:spPr>
            <a:xfrm>
              <a:off x="7949565" y="4157849"/>
              <a:ext cx="3194685" cy="2289810"/>
            </a:xfrm>
            <a:custGeom>
              <a:avLst/>
              <a:gdLst/>
              <a:ahLst/>
              <a:cxnLst/>
              <a:rect l="l" t="t" r="r" b="b"/>
              <a:pathLst>
                <a:path w="3194684" h="2289810">
                  <a:moveTo>
                    <a:pt x="0" y="122186"/>
                  </a:moveTo>
                  <a:lnTo>
                    <a:pt x="9601" y="74628"/>
                  </a:lnTo>
                  <a:lnTo>
                    <a:pt x="35785" y="35790"/>
                  </a:lnTo>
                  <a:lnTo>
                    <a:pt x="74623" y="9602"/>
                  </a:lnTo>
                  <a:lnTo>
                    <a:pt x="122186" y="0"/>
                  </a:lnTo>
                  <a:lnTo>
                    <a:pt x="3072117" y="0"/>
                  </a:lnTo>
                  <a:lnTo>
                    <a:pt x="3119680" y="9602"/>
                  </a:lnTo>
                  <a:lnTo>
                    <a:pt x="3158518" y="35790"/>
                  </a:lnTo>
                  <a:lnTo>
                    <a:pt x="3184702" y="74628"/>
                  </a:lnTo>
                  <a:lnTo>
                    <a:pt x="3194304" y="122186"/>
                  </a:lnTo>
                  <a:lnTo>
                    <a:pt x="3194304" y="2167636"/>
                  </a:lnTo>
                  <a:lnTo>
                    <a:pt x="3184702" y="2215191"/>
                  </a:lnTo>
                  <a:lnTo>
                    <a:pt x="3158518" y="2254026"/>
                  </a:lnTo>
                  <a:lnTo>
                    <a:pt x="3119680" y="2280208"/>
                  </a:lnTo>
                  <a:lnTo>
                    <a:pt x="3072117" y="2289810"/>
                  </a:lnTo>
                  <a:lnTo>
                    <a:pt x="122186" y="2289810"/>
                  </a:lnTo>
                  <a:lnTo>
                    <a:pt x="74623" y="2280208"/>
                  </a:lnTo>
                  <a:lnTo>
                    <a:pt x="35785" y="2254026"/>
                  </a:lnTo>
                  <a:lnTo>
                    <a:pt x="9601" y="2215191"/>
                  </a:lnTo>
                  <a:lnTo>
                    <a:pt x="0" y="2167636"/>
                  </a:lnTo>
                  <a:lnTo>
                    <a:pt x="0" y="122186"/>
                  </a:lnTo>
                  <a:close/>
                </a:path>
              </a:pathLst>
            </a:custGeom>
            <a:ln w="19050">
              <a:solidFill>
                <a:srgbClr val="BB8542"/>
              </a:solidFill>
            </a:ln>
          </p:spPr>
          <p:txBody>
            <a:bodyPr wrap="square" lIns="0" tIns="0" rIns="0" bIns="0" rtlCol="0"/>
            <a:lstStyle/>
            <a:p>
              <a:endParaRPr/>
            </a:p>
          </p:txBody>
        </p:sp>
        <p:pic>
          <p:nvPicPr>
            <p:cNvPr id="9" name="object 9"/>
            <p:cNvPicPr/>
            <p:nvPr/>
          </p:nvPicPr>
          <p:blipFill>
            <a:blip r:embed="rId4" cstate="print"/>
            <a:stretch>
              <a:fillRect/>
            </a:stretch>
          </p:blipFill>
          <p:spPr>
            <a:xfrm>
              <a:off x="7956054" y="1338833"/>
              <a:ext cx="3329914" cy="3135629"/>
            </a:xfrm>
            <a:prstGeom prst="rect">
              <a:avLst/>
            </a:prstGeom>
          </p:spPr>
        </p:pic>
        <p:pic>
          <p:nvPicPr>
            <p:cNvPr id="10" name="object 10"/>
            <p:cNvPicPr/>
            <p:nvPr/>
          </p:nvPicPr>
          <p:blipFill>
            <a:blip r:embed="rId5" cstate="print"/>
            <a:stretch>
              <a:fillRect/>
            </a:stretch>
          </p:blipFill>
          <p:spPr>
            <a:xfrm>
              <a:off x="8150352" y="1533143"/>
              <a:ext cx="2743199" cy="2548889"/>
            </a:xfrm>
            <a:prstGeom prst="rect">
              <a:avLst/>
            </a:prstGeom>
          </p:spPr>
        </p:pic>
      </p:grpSp>
      <p:sp>
        <p:nvSpPr>
          <p:cNvPr id="11" name="object 11"/>
          <p:cNvSpPr/>
          <p:nvPr/>
        </p:nvSpPr>
        <p:spPr>
          <a:xfrm>
            <a:off x="641604" y="2459735"/>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2" name="object 12"/>
          <p:cNvSpPr/>
          <p:nvPr/>
        </p:nvSpPr>
        <p:spPr>
          <a:xfrm>
            <a:off x="641604" y="2111501"/>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3" name="object 13"/>
          <p:cNvSpPr/>
          <p:nvPr/>
        </p:nvSpPr>
        <p:spPr>
          <a:xfrm>
            <a:off x="633222" y="3429000"/>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14" name="object 14"/>
          <p:cNvSpPr/>
          <p:nvPr/>
        </p:nvSpPr>
        <p:spPr>
          <a:xfrm>
            <a:off x="641604" y="4264152"/>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5" name="object 15"/>
          <p:cNvSpPr/>
          <p:nvPr/>
        </p:nvSpPr>
        <p:spPr>
          <a:xfrm>
            <a:off x="633222" y="4665726"/>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16" name="object 16"/>
          <p:cNvSpPr/>
          <p:nvPr/>
        </p:nvSpPr>
        <p:spPr>
          <a:xfrm>
            <a:off x="633222" y="5279135"/>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17" name="object 17"/>
          <p:cNvSpPr txBox="1"/>
          <p:nvPr/>
        </p:nvSpPr>
        <p:spPr>
          <a:xfrm>
            <a:off x="8072158" y="5094941"/>
            <a:ext cx="2901315" cy="12446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Ensure</a:t>
            </a:r>
            <a:r>
              <a:rPr sz="2000" spc="-60" dirty="0">
                <a:latin typeface="Arial MT"/>
                <a:cs typeface="Arial MT"/>
              </a:rPr>
              <a:t> </a:t>
            </a:r>
            <a:r>
              <a:rPr sz="2000" dirty="0">
                <a:latin typeface="Arial MT"/>
                <a:cs typeface="Arial MT"/>
              </a:rPr>
              <a:t>low</a:t>
            </a:r>
            <a:r>
              <a:rPr sz="2000" spc="-45" dirty="0">
                <a:latin typeface="Arial MT"/>
                <a:cs typeface="Arial MT"/>
              </a:rPr>
              <a:t> </a:t>
            </a:r>
            <a:r>
              <a:rPr sz="2000" spc="-10" dirty="0">
                <a:latin typeface="Arial MT"/>
                <a:cs typeface="Arial MT"/>
              </a:rPr>
              <a:t>oxygen </a:t>
            </a:r>
            <a:r>
              <a:rPr sz="2000" dirty="0">
                <a:latin typeface="Arial MT"/>
                <a:cs typeface="Arial MT"/>
              </a:rPr>
              <a:t>saturations</a:t>
            </a:r>
            <a:r>
              <a:rPr sz="2000" spc="-55" dirty="0">
                <a:latin typeface="Arial MT"/>
                <a:cs typeface="Arial MT"/>
              </a:rPr>
              <a:t> </a:t>
            </a:r>
            <a:r>
              <a:rPr sz="2000" dirty="0">
                <a:latin typeface="Arial MT"/>
                <a:cs typeface="Arial MT"/>
              </a:rPr>
              <a:t>are</a:t>
            </a:r>
            <a:r>
              <a:rPr sz="2000" spc="-50" dirty="0">
                <a:latin typeface="Arial MT"/>
                <a:cs typeface="Arial MT"/>
              </a:rPr>
              <a:t> </a:t>
            </a:r>
            <a:r>
              <a:rPr sz="2000" dirty="0">
                <a:latin typeface="Arial MT"/>
                <a:cs typeface="Arial MT"/>
              </a:rPr>
              <a:t>not</a:t>
            </a:r>
            <a:r>
              <a:rPr sz="2000" spc="-55" dirty="0">
                <a:latin typeface="Arial MT"/>
                <a:cs typeface="Arial MT"/>
              </a:rPr>
              <a:t> </a:t>
            </a:r>
            <a:r>
              <a:rPr sz="2000" dirty="0">
                <a:latin typeface="Arial MT"/>
                <a:cs typeface="Arial MT"/>
              </a:rPr>
              <a:t>due</a:t>
            </a:r>
            <a:r>
              <a:rPr sz="2000" spc="-40" dirty="0">
                <a:latin typeface="Arial MT"/>
                <a:cs typeface="Arial MT"/>
              </a:rPr>
              <a:t> </a:t>
            </a:r>
            <a:r>
              <a:rPr sz="2000" spc="-25" dirty="0">
                <a:latin typeface="Arial MT"/>
                <a:cs typeface="Arial MT"/>
              </a:rPr>
              <a:t>to </a:t>
            </a:r>
            <a:r>
              <a:rPr sz="2000" b="1" dirty="0">
                <a:solidFill>
                  <a:srgbClr val="921828"/>
                </a:solidFill>
                <a:latin typeface="Arial"/>
                <a:cs typeface="Arial"/>
              </a:rPr>
              <a:t>tension</a:t>
            </a:r>
            <a:r>
              <a:rPr sz="2000" b="1" spc="-75" dirty="0">
                <a:solidFill>
                  <a:srgbClr val="921828"/>
                </a:solidFill>
                <a:latin typeface="Arial"/>
                <a:cs typeface="Arial"/>
              </a:rPr>
              <a:t> </a:t>
            </a:r>
            <a:r>
              <a:rPr sz="2000" b="1" spc="-10" dirty="0">
                <a:solidFill>
                  <a:srgbClr val="921828"/>
                </a:solidFill>
                <a:latin typeface="Arial"/>
                <a:cs typeface="Arial"/>
              </a:rPr>
              <a:t>pneumothorax </a:t>
            </a:r>
            <a:r>
              <a:rPr sz="2000" dirty="0">
                <a:latin typeface="Arial MT"/>
                <a:cs typeface="Arial MT"/>
              </a:rPr>
              <a:t>and</a:t>
            </a:r>
            <a:r>
              <a:rPr sz="2000" spc="-50" dirty="0">
                <a:latin typeface="Arial MT"/>
                <a:cs typeface="Arial MT"/>
              </a:rPr>
              <a:t> </a:t>
            </a:r>
            <a:r>
              <a:rPr sz="2000" dirty="0">
                <a:latin typeface="Arial MT"/>
                <a:cs typeface="Arial MT"/>
              </a:rPr>
              <a:t>intervene</a:t>
            </a:r>
            <a:r>
              <a:rPr sz="2000" spc="-55" dirty="0">
                <a:latin typeface="Arial MT"/>
                <a:cs typeface="Arial MT"/>
              </a:rPr>
              <a:t> </a:t>
            </a:r>
            <a:r>
              <a:rPr sz="2000" dirty="0">
                <a:latin typeface="Arial MT"/>
                <a:cs typeface="Arial MT"/>
              </a:rPr>
              <a:t>if</a:t>
            </a:r>
            <a:r>
              <a:rPr sz="2000" spc="-50" dirty="0">
                <a:latin typeface="Arial MT"/>
                <a:cs typeface="Arial MT"/>
              </a:rPr>
              <a:t> </a:t>
            </a:r>
            <a:r>
              <a:rPr sz="2000" spc="-10" dirty="0">
                <a:latin typeface="Arial MT"/>
                <a:cs typeface="Arial MT"/>
              </a:rPr>
              <a:t>needed</a:t>
            </a:r>
            <a:endParaRPr sz="2000">
              <a:latin typeface="Arial MT"/>
              <a:cs typeface="Arial MT"/>
            </a:endParaRPr>
          </a:p>
        </p:txBody>
      </p:sp>
      <p:pic>
        <p:nvPicPr>
          <p:cNvPr id="18" name="object 18"/>
          <p:cNvPicPr/>
          <p:nvPr/>
        </p:nvPicPr>
        <p:blipFill>
          <a:blip r:embed="rId6" cstate="print"/>
          <a:stretch>
            <a:fillRect/>
          </a:stretch>
        </p:blipFill>
        <p:spPr>
          <a:xfrm>
            <a:off x="9064752" y="4309109"/>
            <a:ext cx="914399" cy="731519"/>
          </a:xfrm>
          <a:prstGeom prst="rect">
            <a:avLst/>
          </a:prstGeom>
        </p:spPr>
      </p:pic>
      <p:sp>
        <p:nvSpPr>
          <p:cNvPr id="19" name="object 19"/>
          <p:cNvSpPr/>
          <p:nvPr/>
        </p:nvSpPr>
        <p:spPr>
          <a:xfrm>
            <a:off x="633222" y="5870447"/>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20" name="object 20"/>
          <p:cNvSpPr/>
          <p:nvPr/>
        </p:nvSpPr>
        <p:spPr>
          <a:xfrm>
            <a:off x="641604" y="2846832"/>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09372" y="255270"/>
            <a:ext cx="1172717" cy="656081"/>
          </a:xfrm>
          <a:prstGeom prst="rect">
            <a:avLst/>
          </a:prstGeom>
        </p:spPr>
      </p:pic>
      <p:sp>
        <p:nvSpPr>
          <p:cNvPr id="3" name="object 3"/>
          <p:cNvSpPr txBox="1">
            <a:spLocks noGrp="1"/>
          </p:cNvSpPr>
          <p:nvPr>
            <p:ph type="title"/>
          </p:nvPr>
        </p:nvSpPr>
        <p:spPr>
          <a:xfrm>
            <a:off x="2209164" y="242930"/>
            <a:ext cx="7773670" cy="1010285"/>
          </a:xfrm>
          <a:prstGeom prst="rect">
            <a:avLst/>
          </a:prstGeom>
        </p:spPr>
        <p:txBody>
          <a:bodyPr vert="horz" wrap="square" lIns="0" tIns="59055" rIns="0" bIns="0" rtlCol="0">
            <a:spAutoFit/>
          </a:bodyPr>
          <a:lstStyle/>
          <a:p>
            <a:pPr algn="ctr">
              <a:lnSpc>
                <a:spcPct val="100000"/>
              </a:lnSpc>
              <a:spcBef>
                <a:spcPts val="465"/>
              </a:spcBef>
            </a:pPr>
            <a:r>
              <a:rPr dirty="0"/>
              <a:t>Module</a:t>
            </a:r>
            <a:r>
              <a:rPr spc="-60" dirty="0"/>
              <a:t> </a:t>
            </a:r>
            <a:r>
              <a:rPr dirty="0"/>
              <a:t>13:</a:t>
            </a:r>
            <a:r>
              <a:rPr spc="-65" dirty="0"/>
              <a:t> </a:t>
            </a:r>
            <a:r>
              <a:rPr dirty="0"/>
              <a:t>Head</a:t>
            </a:r>
            <a:r>
              <a:rPr spc="-50" dirty="0"/>
              <a:t> </a:t>
            </a:r>
            <a:r>
              <a:rPr spc="-10" dirty="0"/>
              <a:t>Injuries</a:t>
            </a:r>
          </a:p>
          <a:p>
            <a:pPr algn="ctr">
              <a:lnSpc>
                <a:spcPct val="100000"/>
              </a:lnSpc>
              <a:spcBef>
                <a:spcPts val="665"/>
              </a:spcBef>
            </a:pPr>
            <a:r>
              <a:rPr sz="3600" spc="-10" dirty="0">
                <a:solidFill>
                  <a:srgbClr val="BB8542"/>
                </a:solidFill>
              </a:rPr>
              <a:t>MANAGEMENT</a:t>
            </a:r>
            <a:r>
              <a:rPr sz="3600" spc="-95" dirty="0">
                <a:solidFill>
                  <a:srgbClr val="BB8542"/>
                </a:solidFill>
              </a:rPr>
              <a:t> </a:t>
            </a:r>
            <a:r>
              <a:rPr sz="3600" dirty="0">
                <a:solidFill>
                  <a:srgbClr val="000000"/>
                </a:solidFill>
              </a:rPr>
              <a:t>OF</a:t>
            </a:r>
            <a:r>
              <a:rPr sz="3600" spc="-90" dirty="0">
                <a:solidFill>
                  <a:srgbClr val="000000"/>
                </a:solidFill>
              </a:rPr>
              <a:t> </a:t>
            </a:r>
            <a:r>
              <a:rPr sz="3600" dirty="0">
                <a:solidFill>
                  <a:srgbClr val="000000"/>
                </a:solidFill>
              </a:rPr>
              <a:t>HEAD</a:t>
            </a:r>
            <a:r>
              <a:rPr sz="3600" spc="-70" dirty="0">
                <a:solidFill>
                  <a:srgbClr val="000000"/>
                </a:solidFill>
              </a:rPr>
              <a:t> </a:t>
            </a:r>
            <a:r>
              <a:rPr sz="3600" spc="-10" dirty="0">
                <a:solidFill>
                  <a:srgbClr val="000000"/>
                </a:solidFill>
              </a:rPr>
              <a:t>INJURIES</a:t>
            </a:r>
            <a:endParaRPr sz="3600"/>
          </a:p>
        </p:txBody>
      </p:sp>
      <p:grpSp>
        <p:nvGrpSpPr>
          <p:cNvPr id="4" name="object 4"/>
          <p:cNvGrpSpPr/>
          <p:nvPr/>
        </p:nvGrpSpPr>
        <p:grpSpPr>
          <a:xfrm>
            <a:off x="2139695" y="5414013"/>
            <a:ext cx="7577455" cy="920750"/>
            <a:chOff x="2139695" y="5414013"/>
            <a:chExt cx="7577455" cy="920750"/>
          </a:xfrm>
        </p:grpSpPr>
        <p:sp>
          <p:nvSpPr>
            <p:cNvPr id="5" name="object 5"/>
            <p:cNvSpPr/>
            <p:nvPr/>
          </p:nvSpPr>
          <p:spPr>
            <a:xfrm>
              <a:off x="2149220" y="5423538"/>
              <a:ext cx="7558405" cy="901700"/>
            </a:xfrm>
            <a:custGeom>
              <a:avLst/>
              <a:gdLst/>
              <a:ahLst/>
              <a:cxnLst/>
              <a:rect l="l" t="t" r="r" b="b"/>
              <a:pathLst>
                <a:path w="7558405" h="901700">
                  <a:moveTo>
                    <a:pt x="7510183" y="0"/>
                  </a:moveTo>
                  <a:lnTo>
                    <a:pt x="48094" y="0"/>
                  </a:lnTo>
                  <a:lnTo>
                    <a:pt x="29376" y="3778"/>
                  </a:lnTo>
                  <a:lnTo>
                    <a:pt x="14089" y="14084"/>
                  </a:lnTo>
                  <a:lnTo>
                    <a:pt x="3780" y="29371"/>
                  </a:lnTo>
                  <a:lnTo>
                    <a:pt x="0" y="48094"/>
                  </a:lnTo>
                  <a:lnTo>
                    <a:pt x="0" y="853338"/>
                  </a:lnTo>
                  <a:lnTo>
                    <a:pt x="3780" y="872063"/>
                  </a:lnTo>
                  <a:lnTo>
                    <a:pt x="14089" y="887355"/>
                  </a:lnTo>
                  <a:lnTo>
                    <a:pt x="29376" y="897665"/>
                  </a:lnTo>
                  <a:lnTo>
                    <a:pt x="48094" y="901446"/>
                  </a:lnTo>
                  <a:lnTo>
                    <a:pt x="7510183" y="901446"/>
                  </a:lnTo>
                  <a:lnTo>
                    <a:pt x="7528901" y="897665"/>
                  </a:lnTo>
                  <a:lnTo>
                    <a:pt x="7544188" y="887355"/>
                  </a:lnTo>
                  <a:lnTo>
                    <a:pt x="7554497" y="872063"/>
                  </a:lnTo>
                  <a:lnTo>
                    <a:pt x="7558278" y="853338"/>
                  </a:lnTo>
                  <a:lnTo>
                    <a:pt x="7558278" y="48094"/>
                  </a:lnTo>
                  <a:lnTo>
                    <a:pt x="7554497" y="29371"/>
                  </a:lnTo>
                  <a:lnTo>
                    <a:pt x="7544188" y="14084"/>
                  </a:lnTo>
                  <a:lnTo>
                    <a:pt x="7528901" y="3778"/>
                  </a:lnTo>
                  <a:lnTo>
                    <a:pt x="7510183" y="0"/>
                  </a:lnTo>
                  <a:close/>
                </a:path>
              </a:pathLst>
            </a:custGeom>
            <a:solidFill>
              <a:srgbClr val="FFF4D2"/>
            </a:solidFill>
          </p:spPr>
          <p:txBody>
            <a:bodyPr wrap="square" lIns="0" tIns="0" rIns="0" bIns="0" rtlCol="0"/>
            <a:lstStyle/>
            <a:p>
              <a:endParaRPr/>
            </a:p>
          </p:txBody>
        </p:sp>
        <p:sp>
          <p:nvSpPr>
            <p:cNvPr id="6" name="object 6"/>
            <p:cNvSpPr/>
            <p:nvPr/>
          </p:nvSpPr>
          <p:spPr>
            <a:xfrm>
              <a:off x="2149220" y="5423538"/>
              <a:ext cx="7558405" cy="901700"/>
            </a:xfrm>
            <a:custGeom>
              <a:avLst/>
              <a:gdLst/>
              <a:ahLst/>
              <a:cxnLst/>
              <a:rect l="l" t="t" r="r" b="b"/>
              <a:pathLst>
                <a:path w="7558405" h="901700">
                  <a:moveTo>
                    <a:pt x="0" y="48094"/>
                  </a:moveTo>
                  <a:lnTo>
                    <a:pt x="3780" y="29371"/>
                  </a:lnTo>
                  <a:lnTo>
                    <a:pt x="14089" y="14084"/>
                  </a:lnTo>
                  <a:lnTo>
                    <a:pt x="29376" y="3778"/>
                  </a:lnTo>
                  <a:lnTo>
                    <a:pt x="48094" y="0"/>
                  </a:lnTo>
                  <a:lnTo>
                    <a:pt x="7510183" y="0"/>
                  </a:lnTo>
                  <a:lnTo>
                    <a:pt x="7528901" y="3778"/>
                  </a:lnTo>
                  <a:lnTo>
                    <a:pt x="7544188" y="14084"/>
                  </a:lnTo>
                  <a:lnTo>
                    <a:pt x="7554497" y="29371"/>
                  </a:lnTo>
                  <a:lnTo>
                    <a:pt x="7558278" y="48094"/>
                  </a:lnTo>
                  <a:lnTo>
                    <a:pt x="7558278" y="853338"/>
                  </a:lnTo>
                  <a:lnTo>
                    <a:pt x="7554497" y="872063"/>
                  </a:lnTo>
                  <a:lnTo>
                    <a:pt x="7544188" y="887355"/>
                  </a:lnTo>
                  <a:lnTo>
                    <a:pt x="7528901" y="897665"/>
                  </a:lnTo>
                  <a:lnTo>
                    <a:pt x="7510183" y="901446"/>
                  </a:lnTo>
                  <a:lnTo>
                    <a:pt x="48094" y="901446"/>
                  </a:lnTo>
                  <a:lnTo>
                    <a:pt x="29376" y="897665"/>
                  </a:lnTo>
                  <a:lnTo>
                    <a:pt x="14089" y="887355"/>
                  </a:lnTo>
                  <a:lnTo>
                    <a:pt x="3780" y="872063"/>
                  </a:lnTo>
                  <a:lnTo>
                    <a:pt x="0" y="853338"/>
                  </a:lnTo>
                  <a:lnTo>
                    <a:pt x="0" y="48094"/>
                  </a:lnTo>
                  <a:close/>
                </a:path>
              </a:pathLst>
            </a:custGeom>
            <a:ln w="19050">
              <a:solidFill>
                <a:srgbClr val="BB8542"/>
              </a:solidFill>
            </a:ln>
          </p:spPr>
          <p:txBody>
            <a:bodyPr wrap="square" lIns="0" tIns="0" rIns="0" bIns="0" rtlCol="0"/>
            <a:lstStyle/>
            <a:p>
              <a:endParaRPr/>
            </a:p>
          </p:txBody>
        </p:sp>
      </p:grpSp>
      <p:sp>
        <p:nvSpPr>
          <p:cNvPr id="7" name="object 7"/>
          <p:cNvSpPr txBox="1"/>
          <p:nvPr/>
        </p:nvSpPr>
        <p:spPr>
          <a:xfrm>
            <a:off x="3124356" y="1675014"/>
            <a:ext cx="8707755" cy="4481195"/>
          </a:xfrm>
          <a:prstGeom prst="rect">
            <a:avLst/>
          </a:prstGeom>
        </p:spPr>
        <p:txBody>
          <a:bodyPr vert="horz" wrap="square" lIns="0" tIns="88900" rIns="0" bIns="0" rtlCol="0">
            <a:spAutoFit/>
          </a:bodyPr>
          <a:lstStyle/>
          <a:p>
            <a:pPr marL="2908935">
              <a:lnSpc>
                <a:spcPct val="100000"/>
              </a:lnSpc>
              <a:spcBef>
                <a:spcPts val="700"/>
              </a:spcBef>
            </a:pPr>
            <a:r>
              <a:rPr sz="2000" b="1" dirty="0">
                <a:latin typeface="Arial"/>
                <a:cs typeface="Arial"/>
              </a:rPr>
              <a:t>Avoid</a:t>
            </a:r>
            <a:r>
              <a:rPr sz="2000" b="1" spc="-75" dirty="0">
                <a:latin typeface="Arial"/>
                <a:cs typeface="Arial"/>
              </a:rPr>
              <a:t> </a:t>
            </a:r>
            <a:r>
              <a:rPr sz="2000" b="1" dirty="0">
                <a:latin typeface="Arial"/>
                <a:cs typeface="Arial"/>
              </a:rPr>
              <a:t>elevated</a:t>
            </a:r>
            <a:r>
              <a:rPr sz="2000" b="1" spc="-80" dirty="0">
                <a:latin typeface="Arial"/>
                <a:cs typeface="Arial"/>
              </a:rPr>
              <a:t> </a:t>
            </a:r>
            <a:r>
              <a:rPr sz="2000" b="1" dirty="0">
                <a:latin typeface="Arial"/>
                <a:cs typeface="Arial"/>
              </a:rPr>
              <a:t>intracranial</a:t>
            </a:r>
            <a:r>
              <a:rPr sz="2000" b="1" spc="-100" dirty="0">
                <a:latin typeface="Arial"/>
                <a:cs typeface="Arial"/>
              </a:rPr>
              <a:t> </a:t>
            </a:r>
            <a:r>
              <a:rPr sz="2000" b="1" dirty="0">
                <a:latin typeface="Arial"/>
                <a:cs typeface="Arial"/>
              </a:rPr>
              <a:t>pressure</a:t>
            </a:r>
            <a:r>
              <a:rPr sz="2000" b="1" spc="-80" dirty="0">
                <a:latin typeface="Arial"/>
                <a:cs typeface="Arial"/>
              </a:rPr>
              <a:t> </a:t>
            </a:r>
            <a:r>
              <a:rPr sz="2000" b="1" spc="-10" dirty="0">
                <a:latin typeface="Arial"/>
                <a:cs typeface="Arial"/>
              </a:rPr>
              <a:t>(ICP)</a:t>
            </a:r>
            <a:endParaRPr sz="2000">
              <a:latin typeface="Arial"/>
              <a:cs typeface="Arial"/>
            </a:endParaRPr>
          </a:p>
          <a:p>
            <a:pPr marL="3121660" marR="2346960">
              <a:lnSpc>
                <a:spcPts val="3000"/>
              </a:lnSpc>
              <a:spcBef>
                <a:spcPts val="195"/>
              </a:spcBef>
            </a:pPr>
            <a:r>
              <a:rPr sz="2000" dirty="0">
                <a:latin typeface="Arial MT"/>
                <a:cs typeface="Arial MT"/>
              </a:rPr>
              <a:t>Elevated</a:t>
            </a:r>
            <a:r>
              <a:rPr sz="2000" spc="-90" dirty="0">
                <a:latin typeface="Arial MT"/>
                <a:cs typeface="Arial MT"/>
              </a:rPr>
              <a:t> </a:t>
            </a:r>
            <a:r>
              <a:rPr sz="2000" dirty="0">
                <a:latin typeface="Arial MT"/>
                <a:cs typeface="Arial MT"/>
              </a:rPr>
              <a:t>head/litter</a:t>
            </a:r>
            <a:r>
              <a:rPr sz="2000" spc="-100" dirty="0">
                <a:latin typeface="Arial MT"/>
                <a:cs typeface="Arial MT"/>
              </a:rPr>
              <a:t> </a:t>
            </a:r>
            <a:r>
              <a:rPr sz="2000" spc="-10" dirty="0">
                <a:latin typeface="Arial MT"/>
                <a:cs typeface="Arial MT"/>
              </a:rPr>
              <a:t>stretcher </a:t>
            </a:r>
            <a:r>
              <a:rPr sz="2000" dirty="0">
                <a:latin typeface="Arial MT"/>
                <a:cs typeface="Arial MT"/>
              </a:rPr>
              <a:t>Administer</a:t>
            </a:r>
            <a:r>
              <a:rPr sz="2000" spc="-100" dirty="0">
                <a:latin typeface="Arial MT"/>
                <a:cs typeface="Arial MT"/>
              </a:rPr>
              <a:t> </a:t>
            </a:r>
            <a:r>
              <a:rPr sz="2000" dirty="0">
                <a:latin typeface="Arial MT"/>
                <a:cs typeface="Arial MT"/>
              </a:rPr>
              <a:t>hypertonic</a:t>
            </a:r>
            <a:r>
              <a:rPr sz="2000" spc="-110" dirty="0">
                <a:latin typeface="Arial MT"/>
                <a:cs typeface="Arial MT"/>
              </a:rPr>
              <a:t> </a:t>
            </a:r>
            <a:r>
              <a:rPr sz="2000" spc="-10" dirty="0">
                <a:latin typeface="Arial MT"/>
                <a:cs typeface="Arial MT"/>
              </a:rPr>
              <a:t>saline</a:t>
            </a:r>
            <a:endParaRPr sz="2000">
              <a:latin typeface="Arial MT"/>
              <a:cs typeface="Arial MT"/>
            </a:endParaRPr>
          </a:p>
          <a:p>
            <a:pPr marL="2908935">
              <a:lnSpc>
                <a:spcPct val="100000"/>
              </a:lnSpc>
              <a:spcBef>
                <a:spcPts val="400"/>
              </a:spcBef>
            </a:pPr>
            <a:r>
              <a:rPr sz="2000" b="1" dirty="0">
                <a:latin typeface="Arial"/>
                <a:cs typeface="Arial"/>
              </a:rPr>
              <a:t>Other</a:t>
            </a:r>
            <a:r>
              <a:rPr sz="2000" b="1" spc="-50" dirty="0">
                <a:latin typeface="Arial"/>
                <a:cs typeface="Arial"/>
              </a:rPr>
              <a:t> </a:t>
            </a:r>
            <a:r>
              <a:rPr sz="2000" b="1" spc="-10" dirty="0">
                <a:latin typeface="Arial"/>
                <a:cs typeface="Arial"/>
              </a:rPr>
              <a:t>considerations</a:t>
            </a:r>
            <a:endParaRPr sz="2000">
              <a:latin typeface="Arial"/>
              <a:cs typeface="Arial"/>
            </a:endParaRPr>
          </a:p>
          <a:p>
            <a:pPr marL="3121660" marR="1557020">
              <a:lnSpc>
                <a:spcPct val="125000"/>
              </a:lnSpc>
            </a:pPr>
            <a:r>
              <a:rPr sz="2000" dirty="0">
                <a:latin typeface="Arial MT"/>
                <a:cs typeface="Arial MT"/>
              </a:rPr>
              <a:t>Prevent/treat</a:t>
            </a:r>
            <a:r>
              <a:rPr sz="2000" spc="-120" dirty="0">
                <a:latin typeface="Arial MT"/>
                <a:cs typeface="Arial MT"/>
              </a:rPr>
              <a:t> </a:t>
            </a:r>
            <a:r>
              <a:rPr sz="2000" spc="-10" dirty="0">
                <a:latin typeface="Arial MT"/>
                <a:cs typeface="Arial MT"/>
              </a:rPr>
              <a:t>hypothermia </a:t>
            </a:r>
            <a:r>
              <a:rPr sz="2000" dirty="0">
                <a:latin typeface="Arial MT"/>
                <a:cs typeface="Arial MT"/>
              </a:rPr>
              <a:t>Administer</a:t>
            </a:r>
            <a:r>
              <a:rPr sz="2000" spc="-70" dirty="0">
                <a:latin typeface="Arial MT"/>
                <a:cs typeface="Arial MT"/>
              </a:rPr>
              <a:t> </a:t>
            </a:r>
            <a:r>
              <a:rPr sz="2000" dirty="0">
                <a:latin typeface="Arial MT"/>
                <a:cs typeface="Arial MT"/>
              </a:rPr>
              <a:t>antibiotics,</a:t>
            </a:r>
            <a:r>
              <a:rPr sz="2000" spc="-85" dirty="0">
                <a:latin typeface="Arial MT"/>
                <a:cs typeface="Arial MT"/>
              </a:rPr>
              <a:t> </a:t>
            </a:r>
            <a:r>
              <a:rPr sz="2000" dirty="0">
                <a:latin typeface="Arial MT"/>
                <a:cs typeface="Arial MT"/>
              </a:rPr>
              <a:t>if</a:t>
            </a:r>
            <a:r>
              <a:rPr sz="2000" spc="-80" dirty="0">
                <a:latin typeface="Arial MT"/>
                <a:cs typeface="Arial MT"/>
              </a:rPr>
              <a:t> </a:t>
            </a:r>
            <a:r>
              <a:rPr sz="2000" spc="-10" dirty="0">
                <a:latin typeface="Arial MT"/>
                <a:cs typeface="Arial MT"/>
              </a:rPr>
              <a:t>appropriate </a:t>
            </a:r>
            <a:r>
              <a:rPr sz="2000" dirty="0">
                <a:latin typeface="Arial MT"/>
                <a:cs typeface="Arial MT"/>
              </a:rPr>
              <a:t>Manage</a:t>
            </a:r>
            <a:r>
              <a:rPr sz="2000" spc="-50" dirty="0">
                <a:latin typeface="Arial MT"/>
                <a:cs typeface="Arial MT"/>
              </a:rPr>
              <a:t> </a:t>
            </a:r>
            <a:r>
              <a:rPr sz="2000" dirty="0">
                <a:latin typeface="Arial MT"/>
                <a:cs typeface="Arial MT"/>
              </a:rPr>
              <a:t>pain</a:t>
            </a:r>
            <a:r>
              <a:rPr sz="2000" spc="-50" dirty="0">
                <a:latin typeface="Arial MT"/>
                <a:cs typeface="Arial MT"/>
              </a:rPr>
              <a:t> </a:t>
            </a:r>
            <a:r>
              <a:rPr sz="2000" dirty="0">
                <a:latin typeface="Arial MT"/>
                <a:cs typeface="Arial MT"/>
              </a:rPr>
              <a:t>per</a:t>
            </a:r>
            <a:r>
              <a:rPr sz="2000" spc="-60" dirty="0">
                <a:latin typeface="Arial MT"/>
                <a:cs typeface="Arial MT"/>
              </a:rPr>
              <a:t> </a:t>
            </a:r>
            <a:r>
              <a:rPr sz="2000" dirty="0">
                <a:latin typeface="Arial MT"/>
                <a:cs typeface="Arial MT"/>
              </a:rPr>
              <a:t>TCCC</a:t>
            </a:r>
            <a:r>
              <a:rPr sz="2000" spc="-35" dirty="0">
                <a:latin typeface="Arial MT"/>
                <a:cs typeface="Arial MT"/>
              </a:rPr>
              <a:t> </a:t>
            </a:r>
            <a:r>
              <a:rPr sz="2000" spc="-10" dirty="0">
                <a:latin typeface="Arial MT"/>
                <a:cs typeface="Arial MT"/>
              </a:rPr>
              <a:t>guidelines</a:t>
            </a:r>
            <a:endParaRPr sz="2000">
              <a:latin typeface="Arial MT"/>
              <a:cs typeface="Arial MT"/>
            </a:endParaRPr>
          </a:p>
          <a:p>
            <a:pPr marL="3121660" marR="5080">
              <a:lnSpc>
                <a:spcPct val="100000"/>
              </a:lnSpc>
              <a:spcBef>
                <a:spcPts val="600"/>
              </a:spcBef>
            </a:pPr>
            <a:r>
              <a:rPr sz="2000" dirty="0">
                <a:latin typeface="Arial MT"/>
                <a:cs typeface="Arial MT"/>
              </a:rPr>
              <a:t>Treat</a:t>
            </a:r>
            <a:r>
              <a:rPr sz="2000" spc="-80" dirty="0">
                <a:latin typeface="Arial MT"/>
                <a:cs typeface="Arial MT"/>
              </a:rPr>
              <a:t> </a:t>
            </a:r>
            <a:r>
              <a:rPr sz="2000" dirty="0">
                <a:latin typeface="Arial MT"/>
                <a:cs typeface="Arial MT"/>
              </a:rPr>
              <a:t>other</a:t>
            </a:r>
            <a:r>
              <a:rPr sz="2000" spc="-80" dirty="0">
                <a:latin typeface="Arial MT"/>
                <a:cs typeface="Arial MT"/>
              </a:rPr>
              <a:t> </a:t>
            </a:r>
            <a:r>
              <a:rPr sz="2000" dirty="0">
                <a:latin typeface="Arial MT"/>
                <a:cs typeface="Arial MT"/>
              </a:rPr>
              <a:t>immediately</a:t>
            </a:r>
            <a:r>
              <a:rPr sz="2000" spc="-60" dirty="0">
                <a:latin typeface="Arial MT"/>
                <a:cs typeface="Arial MT"/>
              </a:rPr>
              <a:t> </a:t>
            </a:r>
            <a:r>
              <a:rPr sz="2000" spc="-10" dirty="0">
                <a:latin typeface="Arial MT"/>
                <a:cs typeface="Arial MT"/>
              </a:rPr>
              <a:t>life-</a:t>
            </a:r>
            <a:r>
              <a:rPr sz="2000" dirty="0">
                <a:latin typeface="Arial MT"/>
                <a:cs typeface="Arial MT"/>
              </a:rPr>
              <a:t>threatening</a:t>
            </a:r>
            <a:r>
              <a:rPr sz="2000" spc="-80" dirty="0">
                <a:latin typeface="Arial MT"/>
                <a:cs typeface="Arial MT"/>
              </a:rPr>
              <a:t> </a:t>
            </a:r>
            <a:r>
              <a:rPr sz="2000" dirty="0">
                <a:latin typeface="Arial MT"/>
                <a:cs typeface="Arial MT"/>
              </a:rPr>
              <a:t>injuries</a:t>
            </a:r>
            <a:r>
              <a:rPr sz="2000" spc="-55" dirty="0">
                <a:latin typeface="Arial MT"/>
                <a:cs typeface="Arial MT"/>
              </a:rPr>
              <a:t> </a:t>
            </a:r>
            <a:r>
              <a:rPr sz="2000" spc="-25" dirty="0">
                <a:latin typeface="Arial MT"/>
                <a:cs typeface="Arial MT"/>
              </a:rPr>
              <a:t>to </a:t>
            </a:r>
            <a:r>
              <a:rPr sz="2000" dirty="0">
                <a:latin typeface="Arial MT"/>
                <a:cs typeface="Arial MT"/>
              </a:rPr>
              <a:t>prevent</a:t>
            </a:r>
            <a:r>
              <a:rPr sz="2000" spc="-80" dirty="0">
                <a:latin typeface="Arial MT"/>
                <a:cs typeface="Arial MT"/>
              </a:rPr>
              <a:t> </a:t>
            </a:r>
            <a:r>
              <a:rPr sz="2000" dirty="0">
                <a:latin typeface="Arial MT"/>
                <a:cs typeface="Arial MT"/>
              </a:rPr>
              <a:t>hypoxia</a:t>
            </a:r>
            <a:r>
              <a:rPr sz="2000" spc="-65" dirty="0">
                <a:latin typeface="Arial MT"/>
                <a:cs typeface="Arial MT"/>
              </a:rPr>
              <a:t> </a:t>
            </a:r>
            <a:r>
              <a:rPr sz="2000" dirty="0">
                <a:latin typeface="Arial MT"/>
                <a:cs typeface="Arial MT"/>
              </a:rPr>
              <a:t>and</a:t>
            </a:r>
            <a:r>
              <a:rPr sz="2000" spc="-70" dirty="0">
                <a:latin typeface="Arial MT"/>
                <a:cs typeface="Arial MT"/>
              </a:rPr>
              <a:t> </a:t>
            </a:r>
            <a:r>
              <a:rPr sz="2000" spc="-10" dirty="0">
                <a:latin typeface="Arial MT"/>
                <a:cs typeface="Arial MT"/>
              </a:rPr>
              <a:t>hypotension</a:t>
            </a:r>
            <a:endParaRPr sz="2000">
              <a:latin typeface="Arial MT"/>
              <a:cs typeface="Arial MT"/>
            </a:endParaRPr>
          </a:p>
          <a:p>
            <a:pPr>
              <a:lnSpc>
                <a:spcPct val="100000"/>
              </a:lnSpc>
              <a:spcBef>
                <a:spcPts val="2070"/>
              </a:spcBef>
            </a:pPr>
            <a:endParaRPr sz="2000">
              <a:latin typeface="Arial MT"/>
              <a:cs typeface="Arial MT"/>
            </a:endParaRPr>
          </a:p>
          <a:p>
            <a:pPr marL="12700" marR="3274695">
              <a:lnSpc>
                <a:spcPct val="100000"/>
              </a:lnSpc>
            </a:pPr>
            <a:r>
              <a:rPr sz="1800" dirty="0">
                <a:latin typeface="Arial MT"/>
                <a:cs typeface="Arial MT"/>
              </a:rPr>
              <a:t>Remember</a:t>
            </a:r>
            <a:r>
              <a:rPr sz="1800" spc="-25" dirty="0">
                <a:latin typeface="Arial MT"/>
                <a:cs typeface="Arial MT"/>
              </a:rPr>
              <a:t> </a:t>
            </a:r>
            <a:r>
              <a:rPr sz="1800" dirty="0">
                <a:latin typeface="Arial MT"/>
                <a:cs typeface="Arial MT"/>
              </a:rPr>
              <a:t>to</a:t>
            </a:r>
            <a:r>
              <a:rPr sz="1800" spc="-20" dirty="0">
                <a:latin typeface="Arial MT"/>
                <a:cs typeface="Arial MT"/>
              </a:rPr>
              <a:t> </a:t>
            </a:r>
            <a:r>
              <a:rPr sz="1800" b="1" dirty="0">
                <a:solidFill>
                  <a:srgbClr val="BB8542"/>
                </a:solidFill>
                <a:latin typeface="Arial"/>
                <a:cs typeface="Arial"/>
              </a:rPr>
              <a:t>remove</a:t>
            </a:r>
            <a:r>
              <a:rPr sz="1800" b="1" spc="-25" dirty="0">
                <a:solidFill>
                  <a:srgbClr val="BB8542"/>
                </a:solidFill>
                <a:latin typeface="Arial"/>
                <a:cs typeface="Arial"/>
              </a:rPr>
              <a:t> </a:t>
            </a:r>
            <a:r>
              <a:rPr sz="1800" b="1" dirty="0">
                <a:solidFill>
                  <a:srgbClr val="BB8542"/>
                </a:solidFill>
                <a:latin typeface="Arial"/>
                <a:cs typeface="Arial"/>
              </a:rPr>
              <a:t>weapons</a:t>
            </a:r>
            <a:r>
              <a:rPr sz="1800" b="1" spc="-5" dirty="0">
                <a:solidFill>
                  <a:srgbClr val="BB8542"/>
                </a:solidFill>
                <a:latin typeface="Arial"/>
                <a:cs typeface="Arial"/>
              </a:rPr>
              <a:t> </a:t>
            </a:r>
            <a:r>
              <a:rPr sz="1800" b="1" dirty="0">
                <a:solidFill>
                  <a:srgbClr val="BB8542"/>
                </a:solidFill>
                <a:latin typeface="Arial"/>
                <a:cs typeface="Arial"/>
              </a:rPr>
              <a:t>and</a:t>
            </a:r>
            <a:r>
              <a:rPr sz="1800" b="1" spc="-20" dirty="0">
                <a:solidFill>
                  <a:srgbClr val="BB8542"/>
                </a:solidFill>
                <a:latin typeface="Arial"/>
                <a:cs typeface="Arial"/>
              </a:rPr>
              <a:t> comm </a:t>
            </a:r>
            <a:r>
              <a:rPr sz="1800" b="1" dirty="0">
                <a:solidFill>
                  <a:srgbClr val="BB8542"/>
                </a:solidFill>
                <a:latin typeface="Arial"/>
                <a:cs typeface="Arial"/>
              </a:rPr>
              <a:t>equipment</a:t>
            </a:r>
            <a:r>
              <a:rPr sz="1800" b="1" spc="-20" dirty="0">
                <a:solidFill>
                  <a:srgbClr val="BB8542"/>
                </a:solidFill>
                <a:latin typeface="Arial"/>
                <a:cs typeface="Arial"/>
              </a:rPr>
              <a:t> </a:t>
            </a:r>
            <a:r>
              <a:rPr sz="1800" dirty="0">
                <a:latin typeface="Arial MT"/>
                <a:cs typeface="Arial MT"/>
              </a:rPr>
              <a:t>from</a:t>
            </a:r>
            <a:r>
              <a:rPr sz="1800" spc="-30" dirty="0">
                <a:latin typeface="Arial MT"/>
                <a:cs typeface="Arial MT"/>
              </a:rPr>
              <a:t> </a:t>
            </a:r>
            <a:r>
              <a:rPr sz="1800" dirty="0">
                <a:latin typeface="Arial MT"/>
                <a:cs typeface="Arial MT"/>
              </a:rPr>
              <a:t>casualties</a:t>
            </a:r>
            <a:r>
              <a:rPr sz="1800" spc="-35" dirty="0">
                <a:latin typeface="Arial MT"/>
                <a:cs typeface="Arial MT"/>
              </a:rPr>
              <a:t> </a:t>
            </a:r>
            <a:r>
              <a:rPr sz="1800" dirty="0">
                <a:latin typeface="Arial MT"/>
                <a:cs typeface="Arial MT"/>
              </a:rPr>
              <a:t>with</a:t>
            </a:r>
            <a:r>
              <a:rPr sz="1800" spc="-30" dirty="0">
                <a:latin typeface="Arial MT"/>
                <a:cs typeface="Arial MT"/>
              </a:rPr>
              <a:t> </a:t>
            </a:r>
            <a:r>
              <a:rPr sz="1800" dirty="0">
                <a:latin typeface="Arial MT"/>
                <a:cs typeface="Arial MT"/>
              </a:rPr>
              <a:t>altered</a:t>
            </a:r>
            <a:r>
              <a:rPr sz="1800" spc="-30" dirty="0">
                <a:latin typeface="Arial MT"/>
                <a:cs typeface="Arial MT"/>
              </a:rPr>
              <a:t> </a:t>
            </a:r>
            <a:r>
              <a:rPr sz="1800" dirty="0">
                <a:latin typeface="Arial MT"/>
                <a:cs typeface="Arial MT"/>
              </a:rPr>
              <a:t>mental</a:t>
            </a:r>
            <a:r>
              <a:rPr sz="1800" spc="-35" dirty="0">
                <a:latin typeface="Arial MT"/>
                <a:cs typeface="Arial MT"/>
              </a:rPr>
              <a:t> </a:t>
            </a:r>
            <a:r>
              <a:rPr sz="1800" spc="-10" dirty="0">
                <a:latin typeface="Arial MT"/>
                <a:cs typeface="Arial MT"/>
              </a:rPr>
              <a:t>status</a:t>
            </a:r>
            <a:endParaRPr sz="1800">
              <a:latin typeface="Arial MT"/>
              <a:cs typeface="Arial MT"/>
            </a:endParaRPr>
          </a:p>
        </p:txBody>
      </p:sp>
      <p:pic>
        <p:nvPicPr>
          <p:cNvPr id="8" name="object 8"/>
          <p:cNvPicPr/>
          <p:nvPr/>
        </p:nvPicPr>
        <p:blipFill>
          <a:blip r:embed="rId4" cstate="print"/>
          <a:stretch>
            <a:fillRect/>
          </a:stretch>
        </p:blipFill>
        <p:spPr>
          <a:xfrm>
            <a:off x="8531354" y="5352431"/>
            <a:ext cx="1236101" cy="1042729"/>
          </a:xfrm>
          <a:prstGeom prst="rect">
            <a:avLst/>
          </a:prstGeom>
        </p:spPr>
      </p:pic>
      <p:grpSp>
        <p:nvGrpSpPr>
          <p:cNvPr id="9" name="object 9"/>
          <p:cNvGrpSpPr/>
          <p:nvPr/>
        </p:nvGrpSpPr>
        <p:grpSpPr>
          <a:xfrm>
            <a:off x="241553" y="843546"/>
            <a:ext cx="5937250" cy="5400040"/>
            <a:chOff x="241553" y="843546"/>
            <a:chExt cx="5937250" cy="5400040"/>
          </a:xfrm>
        </p:grpSpPr>
        <p:pic>
          <p:nvPicPr>
            <p:cNvPr id="10" name="object 10"/>
            <p:cNvPicPr/>
            <p:nvPr/>
          </p:nvPicPr>
          <p:blipFill>
            <a:blip r:embed="rId5" cstate="print"/>
            <a:stretch>
              <a:fillRect/>
            </a:stretch>
          </p:blipFill>
          <p:spPr>
            <a:xfrm>
              <a:off x="2272283" y="5557265"/>
              <a:ext cx="777239" cy="685799"/>
            </a:xfrm>
            <a:prstGeom prst="rect">
              <a:avLst/>
            </a:prstGeom>
          </p:spPr>
        </p:pic>
        <p:sp>
          <p:nvSpPr>
            <p:cNvPr id="11" name="object 11"/>
            <p:cNvSpPr/>
            <p:nvPr/>
          </p:nvSpPr>
          <p:spPr>
            <a:xfrm>
              <a:off x="6063996" y="2221242"/>
              <a:ext cx="114300" cy="2815590"/>
            </a:xfrm>
            <a:custGeom>
              <a:avLst/>
              <a:gdLst/>
              <a:ahLst/>
              <a:cxnLst/>
              <a:rect l="l" t="t" r="r" b="b"/>
              <a:pathLst>
                <a:path w="114300" h="2815590">
                  <a:moveTo>
                    <a:pt x="114300" y="2275319"/>
                  </a:moveTo>
                  <a:lnTo>
                    <a:pt x="0" y="2275319"/>
                  </a:lnTo>
                  <a:lnTo>
                    <a:pt x="0" y="2815323"/>
                  </a:lnTo>
                  <a:lnTo>
                    <a:pt x="114300" y="2815323"/>
                  </a:lnTo>
                  <a:lnTo>
                    <a:pt x="114300" y="2275319"/>
                  </a:lnTo>
                  <a:close/>
                </a:path>
                <a:path w="114300" h="2815590">
                  <a:moveTo>
                    <a:pt x="114300" y="1061466"/>
                  </a:moveTo>
                  <a:lnTo>
                    <a:pt x="0" y="1061466"/>
                  </a:lnTo>
                  <a:lnTo>
                    <a:pt x="0" y="1349463"/>
                  </a:lnTo>
                  <a:lnTo>
                    <a:pt x="114300" y="1349463"/>
                  </a:lnTo>
                  <a:lnTo>
                    <a:pt x="114300" y="1061466"/>
                  </a:lnTo>
                  <a:close/>
                </a:path>
                <a:path w="114300" h="2815590">
                  <a:moveTo>
                    <a:pt x="114300" y="358902"/>
                  </a:moveTo>
                  <a:lnTo>
                    <a:pt x="0" y="358902"/>
                  </a:lnTo>
                  <a:lnTo>
                    <a:pt x="0" y="646899"/>
                  </a:lnTo>
                  <a:lnTo>
                    <a:pt x="114300" y="646899"/>
                  </a:lnTo>
                  <a:lnTo>
                    <a:pt x="114300" y="358902"/>
                  </a:lnTo>
                  <a:close/>
                </a:path>
                <a:path w="114300" h="2815590">
                  <a:moveTo>
                    <a:pt x="114300" y="0"/>
                  </a:moveTo>
                  <a:lnTo>
                    <a:pt x="0" y="0"/>
                  </a:lnTo>
                  <a:lnTo>
                    <a:pt x="0" y="287997"/>
                  </a:lnTo>
                  <a:lnTo>
                    <a:pt x="114300" y="287997"/>
                  </a:lnTo>
                  <a:lnTo>
                    <a:pt x="114300" y="0"/>
                  </a:lnTo>
                  <a:close/>
                </a:path>
              </a:pathLst>
            </a:custGeom>
            <a:solidFill>
              <a:srgbClr val="BB8542"/>
            </a:solidFill>
          </p:spPr>
          <p:txBody>
            <a:bodyPr wrap="square" lIns="0" tIns="0" rIns="0" bIns="0" rtlCol="0"/>
            <a:lstStyle/>
            <a:p>
              <a:endParaRPr/>
            </a:p>
          </p:txBody>
        </p:sp>
        <p:pic>
          <p:nvPicPr>
            <p:cNvPr id="12" name="object 12"/>
            <p:cNvPicPr/>
            <p:nvPr/>
          </p:nvPicPr>
          <p:blipFill>
            <a:blip r:embed="rId6" cstate="print"/>
            <a:stretch>
              <a:fillRect/>
            </a:stretch>
          </p:blipFill>
          <p:spPr>
            <a:xfrm>
              <a:off x="241553" y="843546"/>
              <a:ext cx="5827013" cy="4787633"/>
            </a:xfrm>
            <a:prstGeom prst="rect">
              <a:avLst/>
            </a:prstGeom>
          </p:spPr>
        </p:pic>
        <p:pic>
          <p:nvPicPr>
            <p:cNvPr id="13" name="object 13"/>
            <p:cNvPicPr/>
            <p:nvPr/>
          </p:nvPicPr>
          <p:blipFill>
            <a:blip r:embed="rId7" cstate="print"/>
            <a:stretch>
              <a:fillRect/>
            </a:stretch>
          </p:blipFill>
          <p:spPr>
            <a:xfrm>
              <a:off x="435864" y="1037843"/>
              <a:ext cx="5240273" cy="4200905"/>
            </a:xfrm>
            <a:prstGeom prst="rect">
              <a:avLst/>
            </a:prstGeom>
          </p:spPr>
        </p:pic>
        <p:sp>
          <p:nvSpPr>
            <p:cNvPr id="14" name="object 14"/>
            <p:cNvSpPr/>
            <p:nvPr/>
          </p:nvSpPr>
          <p:spPr>
            <a:xfrm>
              <a:off x="6063996" y="3672090"/>
              <a:ext cx="114300" cy="715645"/>
            </a:xfrm>
            <a:custGeom>
              <a:avLst/>
              <a:gdLst/>
              <a:ahLst/>
              <a:cxnLst/>
              <a:rect l="l" t="t" r="r" b="b"/>
              <a:pathLst>
                <a:path w="114300" h="715645">
                  <a:moveTo>
                    <a:pt x="114300" y="427482"/>
                  </a:moveTo>
                  <a:lnTo>
                    <a:pt x="0" y="427482"/>
                  </a:lnTo>
                  <a:lnTo>
                    <a:pt x="0" y="715479"/>
                  </a:lnTo>
                  <a:lnTo>
                    <a:pt x="114300" y="715479"/>
                  </a:lnTo>
                  <a:lnTo>
                    <a:pt x="114300" y="427482"/>
                  </a:lnTo>
                  <a:close/>
                </a:path>
                <a:path w="114300" h="715645">
                  <a:moveTo>
                    <a:pt x="114300" y="0"/>
                  </a:moveTo>
                  <a:lnTo>
                    <a:pt x="0" y="0"/>
                  </a:lnTo>
                  <a:lnTo>
                    <a:pt x="0" y="287997"/>
                  </a:lnTo>
                  <a:lnTo>
                    <a:pt x="114300" y="287997"/>
                  </a:lnTo>
                  <a:lnTo>
                    <a:pt x="114300" y="0"/>
                  </a:lnTo>
                  <a:close/>
                </a:path>
              </a:pathLst>
            </a:custGeom>
            <a:solidFill>
              <a:srgbClr val="BB8542"/>
            </a:solidFill>
          </p:spPr>
          <p:txBody>
            <a:bodyPr wrap="square" lIns="0" tIns="0" rIns="0" bIns="0" rtlCol="0"/>
            <a:lstStyle/>
            <a:p>
              <a:endParaRPr/>
            </a:p>
          </p:txBody>
        </p:sp>
      </p:gr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2512326" y="1875294"/>
            <a:ext cx="9138285" cy="4522470"/>
            <a:chOff x="2512326" y="1875294"/>
            <a:chExt cx="9138285" cy="4522470"/>
          </a:xfrm>
        </p:grpSpPr>
        <p:pic>
          <p:nvPicPr>
            <p:cNvPr id="5" name="object 5"/>
            <p:cNvPicPr/>
            <p:nvPr/>
          </p:nvPicPr>
          <p:blipFill>
            <a:blip r:embed="rId4" cstate="print"/>
            <a:stretch>
              <a:fillRect/>
            </a:stretch>
          </p:blipFill>
          <p:spPr>
            <a:xfrm>
              <a:off x="2512326" y="1875294"/>
              <a:ext cx="3976103" cy="3758920"/>
            </a:xfrm>
            <a:prstGeom prst="rect">
              <a:avLst/>
            </a:prstGeom>
          </p:spPr>
        </p:pic>
        <p:pic>
          <p:nvPicPr>
            <p:cNvPr id="6" name="object 6"/>
            <p:cNvPicPr/>
            <p:nvPr/>
          </p:nvPicPr>
          <p:blipFill>
            <a:blip r:embed="rId5" cstate="print"/>
            <a:stretch>
              <a:fillRect/>
            </a:stretch>
          </p:blipFill>
          <p:spPr>
            <a:xfrm>
              <a:off x="2706623" y="2069591"/>
              <a:ext cx="3389375" cy="3172205"/>
            </a:xfrm>
            <a:prstGeom prst="rect">
              <a:avLst/>
            </a:prstGeom>
          </p:spPr>
        </p:pic>
        <p:sp>
          <p:nvSpPr>
            <p:cNvPr id="7" name="object 7"/>
            <p:cNvSpPr/>
            <p:nvPr/>
          </p:nvSpPr>
          <p:spPr>
            <a:xfrm>
              <a:off x="6230493" y="5588129"/>
              <a:ext cx="5410200" cy="800100"/>
            </a:xfrm>
            <a:custGeom>
              <a:avLst/>
              <a:gdLst/>
              <a:ahLst/>
              <a:cxnLst/>
              <a:rect l="l" t="t" r="r" b="b"/>
              <a:pathLst>
                <a:path w="5410200" h="800100">
                  <a:moveTo>
                    <a:pt x="5318340" y="0"/>
                  </a:moveTo>
                  <a:lnTo>
                    <a:pt x="91859" y="0"/>
                  </a:lnTo>
                  <a:lnTo>
                    <a:pt x="56101" y="7218"/>
                  </a:lnTo>
                  <a:lnTo>
                    <a:pt x="26903" y="26903"/>
                  </a:lnTo>
                  <a:lnTo>
                    <a:pt x="7218" y="56101"/>
                  </a:lnTo>
                  <a:lnTo>
                    <a:pt x="0" y="91859"/>
                  </a:lnTo>
                  <a:lnTo>
                    <a:pt x="0" y="708240"/>
                  </a:lnTo>
                  <a:lnTo>
                    <a:pt x="7218" y="743992"/>
                  </a:lnTo>
                  <a:lnTo>
                    <a:pt x="26903" y="773191"/>
                  </a:lnTo>
                  <a:lnTo>
                    <a:pt x="56101" y="792880"/>
                  </a:lnTo>
                  <a:lnTo>
                    <a:pt x="91859" y="800100"/>
                  </a:lnTo>
                  <a:lnTo>
                    <a:pt x="5318340" y="800100"/>
                  </a:lnTo>
                  <a:lnTo>
                    <a:pt x="5354098" y="792880"/>
                  </a:lnTo>
                  <a:lnTo>
                    <a:pt x="5383296" y="773191"/>
                  </a:lnTo>
                  <a:lnTo>
                    <a:pt x="5402981" y="743992"/>
                  </a:lnTo>
                  <a:lnTo>
                    <a:pt x="5410200" y="708240"/>
                  </a:lnTo>
                  <a:lnTo>
                    <a:pt x="5410200" y="91859"/>
                  </a:lnTo>
                  <a:lnTo>
                    <a:pt x="5402981" y="56101"/>
                  </a:lnTo>
                  <a:lnTo>
                    <a:pt x="5383296" y="26903"/>
                  </a:lnTo>
                  <a:lnTo>
                    <a:pt x="5354098" y="7218"/>
                  </a:lnTo>
                  <a:lnTo>
                    <a:pt x="5318340" y="0"/>
                  </a:lnTo>
                  <a:close/>
                </a:path>
              </a:pathLst>
            </a:custGeom>
            <a:solidFill>
              <a:srgbClr val="FFF4D2"/>
            </a:solidFill>
          </p:spPr>
          <p:txBody>
            <a:bodyPr wrap="square" lIns="0" tIns="0" rIns="0" bIns="0" rtlCol="0"/>
            <a:lstStyle/>
            <a:p>
              <a:endParaRPr/>
            </a:p>
          </p:txBody>
        </p:sp>
        <p:sp>
          <p:nvSpPr>
            <p:cNvPr id="8" name="object 8"/>
            <p:cNvSpPr/>
            <p:nvPr/>
          </p:nvSpPr>
          <p:spPr>
            <a:xfrm>
              <a:off x="6230493" y="5588129"/>
              <a:ext cx="5410200" cy="800100"/>
            </a:xfrm>
            <a:custGeom>
              <a:avLst/>
              <a:gdLst/>
              <a:ahLst/>
              <a:cxnLst/>
              <a:rect l="l" t="t" r="r" b="b"/>
              <a:pathLst>
                <a:path w="5410200" h="800100">
                  <a:moveTo>
                    <a:pt x="0" y="91859"/>
                  </a:moveTo>
                  <a:lnTo>
                    <a:pt x="7218" y="56101"/>
                  </a:lnTo>
                  <a:lnTo>
                    <a:pt x="26903" y="26903"/>
                  </a:lnTo>
                  <a:lnTo>
                    <a:pt x="56101" y="7218"/>
                  </a:lnTo>
                  <a:lnTo>
                    <a:pt x="91859" y="0"/>
                  </a:lnTo>
                  <a:lnTo>
                    <a:pt x="5318340" y="0"/>
                  </a:lnTo>
                  <a:lnTo>
                    <a:pt x="5354098" y="7218"/>
                  </a:lnTo>
                  <a:lnTo>
                    <a:pt x="5383296" y="26903"/>
                  </a:lnTo>
                  <a:lnTo>
                    <a:pt x="5402981" y="56101"/>
                  </a:lnTo>
                  <a:lnTo>
                    <a:pt x="5410200" y="91859"/>
                  </a:lnTo>
                  <a:lnTo>
                    <a:pt x="5410200" y="708240"/>
                  </a:lnTo>
                  <a:lnTo>
                    <a:pt x="5402981" y="743992"/>
                  </a:lnTo>
                  <a:lnTo>
                    <a:pt x="5383296" y="773191"/>
                  </a:lnTo>
                  <a:lnTo>
                    <a:pt x="5354098" y="792880"/>
                  </a:lnTo>
                  <a:lnTo>
                    <a:pt x="5318340" y="800100"/>
                  </a:lnTo>
                  <a:lnTo>
                    <a:pt x="91859" y="800100"/>
                  </a:lnTo>
                  <a:lnTo>
                    <a:pt x="56101" y="792880"/>
                  </a:lnTo>
                  <a:lnTo>
                    <a:pt x="26903" y="773191"/>
                  </a:lnTo>
                  <a:lnTo>
                    <a:pt x="7218" y="743992"/>
                  </a:lnTo>
                  <a:lnTo>
                    <a:pt x="0" y="708240"/>
                  </a:lnTo>
                  <a:lnTo>
                    <a:pt x="0" y="91859"/>
                  </a:lnTo>
                  <a:close/>
                </a:path>
              </a:pathLst>
            </a:custGeom>
            <a:ln w="19050">
              <a:solidFill>
                <a:srgbClr val="BB8542"/>
              </a:solidFill>
            </a:ln>
          </p:spPr>
          <p:txBody>
            <a:bodyPr wrap="square" lIns="0" tIns="0" rIns="0" bIns="0" rtlCol="0"/>
            <a:lstStyle/>
            <a:p>
              <a:endParaRPr/>
            </a:p>
          </p:txBody>
        </p:sp>
        <p:pic>
          <p:nvPicPr>
            <p:cNvPr id="9" name="object 9"/>
            <p:cNvPicPr/>
            <p:nvPr/>
          </p:nvPicPr>
          <p:blipFill>
            <a:blip r:embed="rId6" cstate="print"/>
            <a:stretch>
              <a:fillRect/>
            </a:stretch>
          </p:blipFill>
          <p:spPr>
            <a:xfrm>
              <a:off x="6424422" y="5753861"/>
              <a:ext cx="514349" cy="445769"/>
            </a:xfrm>
            <a:prstGeom prst="rect">
              <a:avLst/>
            </a:prstGeom>
          </p:spPr>
        </p:pic>
      </p:grpSp>
      <p:sp>
        <p:nvSpPr>
          <p:cNvPr id="10" name="object 10"/>
          <p:cNvSpPr txBox="1">
            <a:spLocks noGrp="1"/>
          </p:cNvSpPr>
          <p:nvPr>
            <p:ph type="title"/>
          </p:nvPr>
        </p:nvSpPr>
        <p:spPr>
          <a:xfrm>
            <a:off x="1701673" y="648939"/>
            <a:ext cx="8790940" cy="1122680"/>
          </a:xfrm>
          <a:prstGeom prst="rect">
            <a:avLst/>
          </a:prstGeom>
        </p:spPr>
        <p:txBody>
          <a:bodyPr vert="horz" wrap="square" lIns="0" tIns="12700" rIns="0" bIns="0" rtlCol="0">
            <a:spAutoFit/>
          </a:bodyPr>
          <a:lstStyle/>
          <a:p>
            <a:pPr marL="1637664" marR="5080" indent="-1625600">
              <a:lnSpc>
                <a:spcPct val="100000"/>
              </a:lnSpc>
              <a:spcBef>
                <a:spcPts val="100"/>
              </a:spcBef>
            </a:pPr>
            <a:r>
              <a:rPr sz="3600" dirty="0">
                <a:solidFill>
                  <a:srgbClr val="000000"/>
                </a:solidFill>
              </a:rPr>
              <a:t>SIGNS</a:t>
            </a:r>
            <a:r>
              <a:rPr sz="3600" spc="-20" dirty="0">
                <a:solidFill>
                  <a:srgbClr val="000000"/>
                </a:solidFill>
              </a:rPr>
              <a:t> </a:t>
            </a:r>
            <a:r>
              <a:rPr sz="3600" dirty="0">
                <a:solidFill>
                  <a:srgbClr val="000000"/>
                </a:solidFill>
              </a:rPr>
              <a:t>AND</a:t>
            </a:r>
            <a:r>
              <a:rPr sz="3600" spc="-10" dirty="0">
                <a:solidFill>
                  <a:srgbClr val="000000"/>
                </a:solidFill>
              </a:rPr>
              <a:t> </a:t>
            </a:r>
            <a:r>
              <a:rPr sz="3600" dirty="0">
                <a:solidFill>
                  <a:srgbClr val="000000"/>
                </a:solidFill>
              </a:rPr>
              <a:t>SYMPTOMS</a:t>
            </a:r>
            <a:r>
              <a:rPr sz="3600" spc="-20" dirty="0">
                <a:solidFill>
                  <a:srgbClr val="000000"/>
                </a:solidFill>
              </a:rPr>
              <a:t> </a:t>
            </a:r>
            <a:r>
              <a:rPr sz="3600" dirty="0">
                <a:solidFill>
                  <a:srgbClr val="000000"/>
                </a:solidFill>
              </a:rPr>
              <a:t>OF</a:t>
            </a:r>
            <a:r>
              <a:rPr sz="3600" spc="-15" dirty="0">
                <a:solidFill>
                  <a:srgbClr val="000000"/>
                </a:solidFill>
              </a:rPr>
              <a:t> </a:t>
            </a:r>
            <a:r>
              <a:rPr sz="3600" spc="-10" dirty="0">
                <a:solidFill>
                  <a:srgbClr val="000000"/>
                </a:solidFill>
              </a:rPr>
              <a:t>IMPENDING </a:t>
            </a:r>
            <a:r>
              <a:rPr sz="3600" dirty="0">
                <a:solidFill>
                  <a:srgbClr val="BB8542"/>
                </a:solidFill>
              </a:rPr>
              <a:t>CEREBRAL</a:t>
            </a:r>
            <a:r>
              <a:rPr sz="3600" spc="10" dirty="0">
                <a:solidFill>
                  <a:srgbClr val="BB8542"/>
                </a:solidFill>
              </a:rPr>
              <a:t> </a:t>
            </a:r>
            <a:r>
              <a:rPr sz="3600" spc="-10" dirty="0">
                <a:solidFill>
                  <a:srgbClr val="BB8542"/>
                </a:solidFill>
              </a:rPr>
              <a:t>HERNIATION</a:t>
            </a:r>
            <a:endParaRPr sz="3600"/>
          </a:p>
        </p:txBody>
      </p:sp>
      <p:grpSp>
        <p:nvGrpSpPr>
          <p:cNvPr id="11" name="object 11"/>
          <p:cNvGrpSpPr/>
          <p:nvPr/>
        </p:nvGrpSpPr>
        <p:grpSpPr>
          <a:xfrm>
            <a:off x="178307" y="2151888"/>
            <a:ext cx="1449705" cy="2329180"/>
            <a:chOff x="178307" y="2151888"/>
            <a:chExt cx="1449705" cy="2329180"/>
          </a:xfrm>
        </p:grpSpPr>
        <p:pic>
          <p:nvPicPr>
            <p:cNvPr id="12" name="object 12"/>
            <p:cNvPicPr/>
            <p:nvPr/>
          </p:nvPicPr>
          <p:blipFill>
            <a:blip r:embed="rId7" cstate="print"/>
            <a:stretch>
              <a:fillRect/>
            </a:stretch>
          </p:blipFill>
          <p:spPr>
            <a:xfrm>
              <a:off x="178307" y="2151888"/>
              <a:ext cx="1449311" cy="1592579"/>
            </a:xfrm>
            <a:prstGeom prst="rect">
              <a:avLst/>
            </a:prstGeom>
          </p:spPr>
        </p:pic>
        <p:pic>
          <p:nvPicPr>
            <p:cNvPr id="13" name="object 13"/>
            <p:cNvPicPr/>
            <p:nvPr/>
          </p:nvPicPr>
          <p:blipFill>
            <a:blip r:embed="rId8" cstate="print"/>
            <a:stretch>
              <a:fillRect/>
            </a:stretch>
          </p:blipFill>
          <p:spPr>
            <a:xfrm>
              <a:off x="372618" y="2346197"/>
              <a:ext cx="862583" cy="1005839"/>
            </a:xfrm>
            <a:prstGeom prst="rect">
              <a:avLst/>
            </a:prstGeom>
          </p:spPr>
        </p:pic>
        <p:pic>
          <p:nvPicPr>
            <p:cNvPr id="14" name="object 14"/>
            <p:cNvPicPr/>
            <p:nvPr/>
          </p:nvPicPr>
          <p:blipFill>
            <a:blip r:embed="rId9" cstate="print"/>
            <a:stretch>
              <a:fillRect/>
            </a:stretch>
          </p:blipFill>
          <p:spPr>
            <a:xfrm>
              <a:off x="323088" y="3474720"/>
              <a:ext cx="1032509" cy="1005839"/>
            </a:xfrm>
            <a:prstGeom prst="rect">
              <a:avLst/>
            </a:prstGeom>
          </p:spPr>
        </p:pic>
      </p:grpSp>
      <p:pic>
        <p:nvPicPr>
          <p:cNvPr id="15" name="object 15"/>
          <p:cNvPicPr/>
          <p:nvPr/>
        </p:nvPicPr>
        <p:blipFill>
          <a:blip r:embed="rId10" cstate="print"/>
          <a:stretch>
            <a:fillRect/>
          </a:stretch>
        </p:blipFill>
        <p:spPr>
          <a:xfrm>
            <a:off x="336042" y="4631435"/>
            <a:ext cx="990599" cy="822959"/>
          </a:xfrm>
          <a:prstGeom prst="rect">
            <a:avLst/>
          </a:prstGeom>
        </p:spPr>
      </p:pic>
      <p:sp>
        <p:nvSpPr>
          <p:cNvPr id="16" name="object 16"/>
          <p:cNvSpPr txBox="1"/>
          <p:nvPr/>
        </p:nvSpPr>
        <p:spPr>
          <a:xfrm>
            <a:off x="7116563" y="5694255"/>
            <a:ext cx="4255135" cy="546735"/>
          </a:xfrm>
          <a:prstGeom prst="rect">
            <a:avLst/>
          </a:prstGeom>
        </p:spPr>
        <p:txBody>
          <a:bodyPr vert="horz" wrap="square" lIns="0" tIns="43815" rIns="0" bIns="0" rtlCol="0">
            <a:spAutoFit/>
          </a:bodyPr>
          <a:lstStyle/>
          <a:p>
            <a:pPr marL="12700" marR="5080">
              <a:lnSpc>
                <a:spcPts val="1939"/>
              </a:lnSpc>
              <a:spcBef>
                <a:spcPts val="345"/>
              </a:spcBef>
            </a:pPr>
            <a:r>
              <a:rPr sz="1800" dirty="0">
                <a:latin typeface="Arial MT"/>
                <a:cs typeface="Arial MT"/>
              </a:rPr>
              <a:t>Signs</a:t>
            </a:r>
            <a:r>
              <a:rPr sz="1800" spc="-45" dirty="0">
                <a:latin typeface="Arial MT"/>
                <a:cs typeface="Arial MT"/>
              </a:rPr>
              <a:t> </a:t>
            </a:r>
            <a:r>
              <a:rPr sz="1800" dirty="0">
                <a:latin typeface="Arial MT"/>
                <a:cs typeface="Arial MT"/>
              </a:rPr>
              <a:t>of</a:t>
            </a:r>
            <a:r>
              <a:rPr sz="1800" spc="-40" dirty="0">
                <a:latin typeface="Arial MT"/>
                <a:cs typeface="Arial MT"/>
              </a:rPr>
              <a:t> </a:t>
            </a:r>
            <a:r>
              <a:rPr sz="1800" b="1" dirty="0">
                <a:latin typeface="Arial"/>
                <a:cs typeface="Arial"/>
              </a:rPr>
              <a:t>impending</a:t>
            </a:r>
            <a:r>
              <a:rPr sz="1800" b="1" spc="-30" dirty="0">
                <a:latin typeface="Arial"/>
                <a:cs typeface="Arial"/>
              </a:rPr>
              <a:t> </a:t>
            </a:r>
            <a:r>
              <a:rPr sz="1800" b="1" dirty="0">
                <a:latin typeface="Arial"/>
                <a:cs typeface="Arial"/>
              </a:rPr>
              <a:t>brain</a:t>
            </a:r>
            <a:r>
              <a:rPr sz="1800" b="1" spc="-35" dirty="0">
                <a:latin typeface="Arial"/>
                <a:cs typeface="Arial"/>
              </a:rPr>
              <a:t> </a:t>
            </a:r>
            <a:r>
              <a:rPr sz="1800" b="1" dirty="0">
                <a:latin typeface="Arial"/>
                <a:cs typeface="Arial"/>
              </a:rPr>
              <a:t>herniation</a:t>
            </a:r>
            <a:r>
              <a:rPr sz="1800" b="1" spc="-30" dirty="0">
                <a:latin typeface="Arial"/>
                <a:cs typeface="Arial"/>
              </a:rPr>
              <a:t> </a:t>
            </a:r>
            <a:r>
              <a:rPr sz="1800" spc="-25" dirty="0">
                <a:latin typeface="Arial MT"/>
                <a:cs typeface="Arial MT"/>
              </a:rPr>
              <a:t>are </a:t>
            </a:r>
            <a:r>
              <a:rPr sz="1800" dirty="0">
                <a:latin typeface="Arial MT"/>
                <a:cs typeface="Arial MT"/>
              </a:rPr>
              <a:t>an</a:t>
            </a:r>
            <a:r>
              <a:rPr sz="1800" spc="-20" dirty="0">
                <a:latin typeface="Arial MT"/>
                <a:cs typeface="Arial MT"/>
              </a:rPr>
              <a:t> </a:t>
            </a:r>
            <a:r>
              <a:rPr sz="1800" dirty="0">
                <a:latin typeface="Arial MT"/>
                <a:cs typeface="Arial MT"/>
              </a:rPr>
              <a:t>indication</a:t>
            </a:r>
            <a:r>
              <a:rPr sz="1800" spc="-25" dirty="0">
                <a:latin typeface="Arial MT"/>
                <a:cs typeface="Arial MT"/>
              </a:rPr>
              <a:t> </a:t>
            </a:r>
            <a:r>
              <a:rPr sz="1800" dirty="0">
                <a:latin typeface="Arial MT"/>
                <a:cs typeface="Arial MT"/>
              </a:rPr>
              <a:t>for</a:t>
            </a:r>
            <a:r>
              <a:rPr sz="1800" spc="-20" dirty="0">
                <a:latin typeface="Arial MT"/>
                <a:cs typeface="Arial MT"/>
              </a:rPr>
              <a:t> </a:t>
            </a:r>
            <a:r>
              <a:rPr sz="1800" b="1" dirty="0">
                <a:latin typeface="Arial"/>
                <a:cs typeface="Arial"/>
              </a:rPr>
              <a:t>URGENT</a:t>
            </a:r>
            <a:r>
              <a:rPr sz="1800" b="1" spc="-15" dirty="0">
                <a:latin typeface="Arial"/>
                <a:cs typeface="Arial"/>
              </a:rPr>
              <a:t> </a:t>
            </a:r>
            <a:r>
              <a:rPr sz="1800" b="1" spc="-10" dirty="0">
                <a:latin typeface="Arial"/>
                <a:cs typeface="Arial"/>
              </a:rPr>
              <a:t>EVACUATION</a:t>
            </a:r>
            <a:endParaRPr sz="1800">
              <a:latin typeface="Arial"/>
              <a:cs typeface="Arial"/>
            </a:endParaRPr>
          </a:p>
        </p:txBody>
      </p:sp>
      <p:sp>
        <p:nvSpPr>
          <p:cNvPr id="17" name="object 17"/>
          <p:cNvSpPr txBox="1"/>
          <p:nvPr/>
        </p:nvSpPr>
        <p:spPr>
          <a:xfrm>
            <a:off x="485819" y="1925170"/>
            <a:ext cx="2733675" cy="338455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CUSHING’S</a:t>
            </a:r>
            <a:r>
              <a:rPr sz="2400" b="1" spc="-100" dirty="0">
                <a:latin typeface="Arial"/>
                <a:cs typeface="Arial"/>
              </a:rPr>
              <a:t> </a:t>
            </a:r>
            <a:r>
              <a:rPr sz="2400" b="1" spc="-10" dirty="0">
                <a:latin typeface="Arial"/>
                <a:cs typeface="Arial"/>
              </a:rPr>
              <a:t>TRIAD</a:t>
            </a:r>
            <a:endParaRPr sz="2400">
              <a:latin typeface="Arial"/>
              <a:cs typeface="Arial"/>
            </a:endParaRPr>
          </a:p>
          <a:p>
            <a:pPr marL="934719" marR="393700">
              <a:lnSpc>
                <a:spcPct val="100000"/>
              </a:lnSpc>
              <a:spcBef>
                <a:spcPts val="2530"/>
              </a:spcBef>
            </a:pPr>
            <a:r>
              <a:rPr sz="1800" b="1" dirty="0">
                <a:latin typeface="Arial"/>
                <a:cs typeface="Arial"/>
              </a:rPr>
              <a:t>HIGH</a:t>
            </a:r>
            <a:r>
              <a:rPr sz="1800" b="1" spc="-25" dirty="0">
                <a:latin typeface="Arial"/>
                <a:cs typeface="Arial"/>
              </a:rPr>
              <a:t> </a:t>
            </a:r>
            <a:r>
              <a:rPr sz="1800" b="1" spc="-10" dirty="0">
                <a:latin typeface="Arial"/>
                <a:cs typeface="Arial"/>
              </a:rPr>
              <a:t>PULSE PRESSURE</a:t>
            </a:r>
            <a:endParaRPr sz="1800">
              <a:latin typeface="Arial"/>
              <a:cs typeface="Arial"/>
            </a:endParaRPr>
          </a:p>
          <a:p>
            <a:pPr>
              <a:lnSpc>
                <a:spcPct val="100000"/>
              </a:lnSpc>
              <a:spcBef>
                <a:spcPts val="1800"/>
              </a:spcBef>
            </a:pPr>
            <a:endParaRPr sz="1800">
              <a:latin typeface="Arial"/>
              <a:cs typeface="Arial"/>
            </a:endParaRPr>
          </a:p>
          <a:p>
            <a:pPr marL="896619" marR="443865">
              <a:lnSpc>
                <a:spcPct val="100000"/>
              </a:lnSpc>
            </a:pPr>
            <a:r>
              <a:rPr sz="1800" b="1" dirty="0">
                <a:latin typeface="Arial"/>
                <a:cs typeface="Arial"/>
              </a:rPr>
              <a:t>LOW</a:t>
            </a:r>
            <a:r>
              <a:rPr sz="1800" b="1" spc="-55" dirty="0">
                <a:latin typeface="Arial"/>
                <a:cs typeface="Arial"/>
              </a:rPr>
              <a:t> </a:t>
            </a:r>
            <a:r>
              <a:rPr sz="1800" b="1" spc="-10" dirty="0">
                <a:latin typeface="Arial"/>
                <a:cs typeface="Arial"/>
              </a:rPr>
              <a:t>HEART </a:t>
            </a:r>
            <a:r>
              <a:rPr sz="1800" b="1" spc="-20" dirty="0">
                <a:latin typeface="Arial"/>
                <a:cs typeface="Arial"/>
              </a:rPr>
              <a:t>RATE</a:t>
            </a:r>
            <a:endParaRPr sz="1800">
              <a:latin typeface="Arial"/>
              <a:cs typeface="Arial"/>
            </a:endParaRPr>
          </a:p>
          <a:p>
            <a:pPr>
              <a:lnSpc>
                <a:spcPct val="100000"/>
              </a:lnSpc>
            </a:pPr>
            <a:endParaRPr sz="1800">
              <a:latin typeface="Arial"/>
              <a:cs typeface="Arial"/>
            </a:endParaRPr>
          </a:p>
          <a:p>
            <a:pPr>
              <a:lnSpc>
                <a:spcPct val="100000"/>
              </a:lnSpc>
              <a:spcBef>
                <a:spcPts val="65"/>
              </a:spcBef>
            </a:pPr>
            <a:endParaRPr sz="1800">
              <a:latin typeface="Arial"/>
              <a:cs typeface="Arial"/>
            </a:endParaRPr>
          </a:p>
          <a:p>
            <a:pPr marL="915035" marR="95250">
              <a:lnSpc>
                <a:spcPct val="100000"/>
              </a:lnSpc>
            </a:pPr>
            <a:r>
              <a:rPr sz="1800" b="1" spc="-10" dirty="0">
                <a:latin typeface="Arial"/>
                <a:cs typeface="Arial"/>
              </a:rPr>
              <a:t>IRREGULAR RESPIRATIONS</a:t>
            </a:r>
            <a:endParaRPr sz="1800">
              <a:latin typeface="Arial"/>
              <a:cs typeface="Arial"/>
            </a:endParaRPr>
          </a:p>
        </p:txBody>
      </p:sp>
      <p:grpSp>
        <p:nvGrpSpPr>
          <p:cNvPr id="18" name="object 18"/>
          <p:cNvGrpSpPr/>
          <p:nvPr/>
        </p:nvGrpSpPr>
        <p:grpSpPr>
          <a:xfrm>
            <a:off x="313943" y="5863593"/>
            <a:ext cx="3214370" cy="681355"/>
            <a:chOff x="313943" y="5863593"/>
            <a:chExt cx="3214370" cy="681355"/>
          </a:xfrm>
        </p:grpSpPr>
        <p:sp>
          <p:nvSpPr>
            <p:cNvPr id="19" name="object 19"/>
            <p:cNvSpPr/>
            <p:nvPr/>
          </p:nvSpPr>
          <p:spPr>
            <a:xfrm>
              <a:off x="323468" y="5873118"/>
              <a:ext cx="3195320" cy="662305"/>
            </a:xfrm>
            <a:custGeom>
              <a:avLst/>
              <a:gdLst/>
              <a:ahLst/>
              <a:cxnLst/>
              <a:rect l="l" t="t" r="r" b="b"/>
              <a:pathLst>
                <a:path w="3195320" h="662304">
                  <a:moveTo>
                    <a:pt x="3119043" y="0"/>
                  </a:moveTo>
                  <a:lnTo>
                    <a:pt x="76022" y="0"/>
                  </a:lnTo>
                  <a:lnTo>
                    <a:pt x="46430" y="5974"/>
                  </a:lnTo>
                  <a:lnTo>
                    <a:pt x="22266" y="22266"/>
                  </a:lnTo>
                  <a:lnTo>
                    <a:pt x="5974" y="46430"/>
                  </a:lnTo>
                  <a:lnTo>
                    <a:pt x="0" y="76022"/>
                  </a:lnTo>
                  <a:lnTo>
                    <a:pt x="0" y="586143"/>
                  </a:lnTo>
                  <a:lnTo>
                    <a:pt x="5974" y="615741"/>
                  </a:lnTo>
                  <a:lnTo>
                    <a:pt x="22266" y="639910"/>
                  </a:lnTo>
                  <a:lnTo>
                    <a:pt x="46430" y="656203"/>
                  </a:lnTo>
                  <a:lnTo>
                    <a:pt x="76022" y="662178"/>
                  </a:lnTo>
                  <a:lnTo>
                    <a:pt x="3119043" y="662178"/>
                  </a:lnTo>
                  <a:lnTo>
                    <a:pt x="3148635" y="656203"/>
                  </a:lnTo>
                  <a:lnTo>
                    <a:pt x="3172799" y="639910"/>
                  </a:lnTo>
                  <a:lnTo>
                    <a:pt x="3189091" y="615741"/>
                  </a:lnTo>
                  <a:lnTo>
                    <a:pt x="3195066" y="586143"/>
                  </a:lnTo>
                  <a:lnTo>
                    <a:pt x="3195066" y="76022"/>
                  </a:lnTo>
                  <a:lnTo>
                    <a:pt x="3189091" y="46430"/>
                  </a:lnTo>
                  <a:lnTo>
                    <a:pt x="3172799" y="22266"/>
                  </a:lnTo>
                  <a:lnTo>
                    <a:pt x="3148635" y="5974"/>
                  </a:lnTo>
                  <a:lnTo>
                    <a:pt x="3119043" y="0"/>
                  </a:lnTo>
                  <a:close/>
                </a:path>
              </a:pathLst>
            </a:custGeom>
            <a:solidFill>
              <a:srgbClr val="A0C1E7">
                <a:alpha val="74510"/>
              </a:srgbClr>
            </a:solidFill>
          </p:spPr>
          <p:txBody>
            <a:bodyPr wrap="square" lIns="0" tIns="0" rIns="0" bIns="0" rtlCol="0"/>
            <a:lstStyle/>
            <a:p>
              <a:endParaRPr/>
            </a:p>
          </p:txBody>
        </p:sp>
        <p:sp>
          <p:nvSpPr>
            <p:cNvPr id="20" name="object 20"/>
            <p:cNvSpPr/>
            <p:nvPr/>
          </p:nvSpPr>
          <p:spPr>
            <a:xfrm>
              <a:off x="323468" y="5873118"/>
              <a:ext cx="3195320" cy="662305"/>
            </a:xfrm>
            <a:custGeom>
              <a:avLst/>
              <a:gdLst/>
              <a:ahLst/>
              <a:cxnLst/>
              <a:rect l="l" t="t" r="r" b="b"/>
              <a:pathLst>
                <a:path w="3195320" h="662304">
                  <a:moveTo>
                    <a:pt x="0" y="76022"/>
                  </a:moveTo>
                  <a:lnTo>
                    <a:pt x="5974" y="46430"/>
                  </a:lnTo>
                  <a:lnTo>
                    <a:pt x="22266" y="22266"/>
                  </a:lnTo>
                  <a:lnTo>
                    <a:pt x="46430" y="5974"/>
                  </a:lnTo>
                  <a:lnTo>
                    <a:pt x="76022" y="0"/>
                  </a:lnTo>
                  <a:lnTo>
                    <a:pt x="3119043" y="0"/>
                  </a:lnTo>
                  <a:lnTo>
                    <a:pt x="3148635" y="5974"/>
                  </a:lnTo>
                  <a:lnTo>
                    <a:pt x="3172799" y="22266"/>
                  </a:lnTo>
                  <a:lnTo>
                    <a:pt x="3189091" y="46430"/>
                  </a:lnTo>
                  <a:lnTo>
                    <a:pt x="3195066" y="76022"/>
                  </a:lnTo>
                  <a:lnTo>
                    <a:pt x="3195066" y="586143"/>
                  </a:lnTo>
                  <a:lnTo>
                    <a:pt x="3189091" y="615741"/>
                  </a:lnTo>
                  <a:lnTo>
                    <a:pt x="3172799" y="639910"/>
                  </a:lnTo>
                  <a:lnTo>
                    <a:pt x="3148635" y="656203"/>
                  </a:lnTo>
                  <a:lnTo>
                    <a:pt x="3119043" y="662178"/>
                  </a:lnTo>
                  <a:lnTo>
                    <a:pt x="76022" y="662178"/>
                  </a:lnTo>
                  <a:lnTo>
                    <a:pt x="46430" y="656203"/>
                  </a:lnTo>
                  <a:lnTo>
                    <a:pt x="22266" y="639910"/>
                  </a:lnTo>
                  <a:lnTo>
                    <a:pt x="5974" y="615741"/>
                  </a:lnTo>
                  <a:lnTo>
                    <a:pt x="0" y="586143"/>
                  </a:lnTo>
                  <a:lnTo>
                    <a:pt x="0" y="76022"/>
                  </a:lnTo>
                  <a:close/>
                </a:path>
              </a:pathLst>
            </a:custGeom>
            <a:ln w="19050">
              <a:solidFill>
                <a:srgbClr val="A0C1E7"/>
              </a:solidFill>
            </a:ln>
          </p:spPr>
          <p:txBody>
            <a:bodyPr wrap="square" lIns="0" tIns="0" rIns="0" bIns="0" rtlCol="0"/>
            <a:lstStyle/>
            <a:p>
              <a:endParaRPr/>
            </a:p>
          </p:txBody>
        </p:sp>
      </p:grpSp>
      <p:sp>
        <p:nvSpPr>
          <p:cNvPr id="21" name="object 21"/>
          <p:cNvSpPr txBox="1"/>
          <p:nvPr/>
        </p:nvSpPr>
        <p:spPr>
          <a:xfrm>
            <a:off x="926937" y="6051861"/>
            <a:ext cx="2353310"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b="1" spc="-10" dirty="0">
                <a:latin typeface="Arial"/>
                <a:cs typeface="Arial"/>
              </a:rPr>
              <a:t>C-</a:t>
            </a:r>
            <a:r>
              <a:rPr sz="1600" b="1" spc="-25" dirty="0">
                <a:latin typeface="Arial"/>
                <a:cs typeface="Arial"/>
              </a:rPr>
              <a:t>LD</a:t>
            </a:r>
            <a:endParaRPr sz="1600">
              <a:latin typeface="Arial"/>
              <a:cs typeface="Arial"/>
            </a:endParaRPr>
          </a:p>
        </p:txBody>
      </p:sp>
      <p:grpSp>
        <p:nvGrpSpPr>
          <p:cNvPr id="22" name="object 22"/>
          <p:cNvGrpSpPr/>
          <p:nvPr/>
        </p:nvGrpSpPr>
        <p:grpSpPr>
          <a:xfrm>
            <a:off x="320827" y="1877567"/>
            <a:ext cx="11371580" cy="4940300"/>
            <a:chOff x="320827" y="1877567"/>
            <a:chExt cx="11371580" cy="4940300"/>
          </a:xfrm>
        </p:grpSpPr>
        <p:pic>
          <p:nvPicPr>
            <p:cNvPr id="23" name="object 23"/>
            <p:cNvPicPr/>
            <p:nvPr/>
          </p:nvPicPr>
          <p:blipFill>
            <a:blip r:embed="rId11" cstate="print"/>
            <a:stretch>
              <a:fillRect/>
            </a:stretch>
          </p:blipFill>
          <p:spPr>
            <a:xfrm>
              <a:off x="320827" y="5839231"/>
              <a:ext cx="919708" cy="978382"/>
            </a:xfrm>
            <a:prstGeom prst="rect">
              <a:avLst/>
            </a:prstGeom>
          </p:spPr>
        </p:pic>
        <p:pic>
          <p:nvPicPr>
            <p:cNvPr id="24" name="object 24"/>
            <p:cNvPicPr/>
            <p:nvPr/>
          </p:nvPicPr>
          <p:blipFill>
            <a:blip r:embed="rId12" cstate="print"/>
            <a:stretch>
              <a:fillRect/>
            </a:stretch>
          </p:blipFill>
          <p:spPr>
            <a:xfrm>
              <a:off x="515111" y="6033528"/>
              <a:ext cx="332993" cy="391655"/>
            </a:xfrm>
            <a:prstGeom prst="rect">
              <a:avLst/>
            </a:prstGeom>
          </p:spPr>
        </p:pic>
        <p:pic>
          <p:nvPicPr>
            <p:cNvPr id="25" name="object 25"/>
            <p:cNvPicPr/>
            <p:nvPr/>
          </p:nvPicPr>
          <p:blipFill>
            <a:blip r:embed="rId13" cstate="print"/>
            <a:stretch>
              <a:fillRect/>
            </a:stretch>
          </p:blipFill>
          <p:spPr>
            <a:xfrm>
              <a:off x="6192774" y="1877567"/>
              <a:ext cx="5499354" cy="3751325"/>
            </a:xfrm>
            <a:prstGeom prst="rect">
              <a:avLst/>
            </a:prstGeom>
          </p:spPr>
        </p:pic>
      </p:grpSp>
      <p:graphicFrame>
        <p:nvGraphicFramePr>
          <p:cNvPr id="26" name="object 26"/>
          <p:cNvGraphicFramePr>
            <a:graphicFrameLocks noGrp="1"/>
          </p:cNvGraphicFramePr>
          <p:nvPr/>
        </p:nvGraphicFramePr>
        <p:xfrm>
          <a:off x="6310222" y="1977738"/>
          <a:ext cx="5222240" cy="3507105"/>
        </p:xfrm>
        <a:graphic>
          <a:graphicData uri="http://schemas.openxmlformats.org/drawingml/2006/table">
            <a:tbl>
              <a:tblPr firstRow="1" bandRow="1">
                <a:tableStyleId>{2D5ABB26-0587-4C30-8999-92F81FD0307C}</a:tableStyleId>
              </a:tblPr>
              <a:tblGrid>
                <a:gridCol w="2611120">
                  <a:extLst>
                    <a:ext uri="{9D8B030D-6E8A-4147-A177-3AD203B41FA5}">
                      <a16:colId xmlns:a16="http://schemas.microsoft.com/office/drawing/2014/main" val="20000"/>
                    </a:ext>
                  </a:extLst>
                </a:gridCol>
                <a:gridCol w="2611120">
                  <a:extLst>
                    <a:ext uri="{9D8B030D-6E8A-4147-A177-3AD203B41FA5}">
                      <a16:colId xmlns:a16="http://schemas.microsoft.com/office/drawing/2014/main" val="20001"/>
                    </a:ext>
                  </a:extLst>
                </a:gridCol>
              </a:tblGrid>
              <a:tr h="640080">
                <a:tc>
                  <a:txBody>
                    <a:bodyPr/>
                    <a:lstStyle/>
                    <a:p>
                      <a:pPr marL="815340" marR="114935" indent="-692150">
                        <a:lnSpc>
                          <a:spcPct val="100000"/>
                        </a:lnSpc>
                        <a:spcBef>
                          <a:spcPts val="310"/>
                        </a:spcBef>
                      </a:pPr>
                      <a:r>
                        <a:rPr sz="1800" b="1" dirty="0">
                          <a:latin typeface="Arial"/>
                          <a:cs typeface="Arial"/>
                        </a:rPr>
                        <a:t>Increased</a:t>
                      </a:r>
                      <a:r>
                        <a:rPr sz="1800" b="1" spc="-35" dirty="0">
                          <a:latin typeface="Arial"/>
                          <a:cs typeface="Arial"/>
                        </a:rPr>
                        <a:t> </a:t>
                      </a:r>
                      <a:r>
                        <a:rPr sz="1800" b="1" spc="-10" dirty="0">
                          <a:latin typeface="Arial"/>
                          <a:cs typeface="Arial"/>
                        </a:rPr>
                        <a:t>Intracranial Pressure</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solidFill>
                      <a:srgbClr val="CCA26F"/>
                    </a:solidFill>
                  </a:tcPr>
                </a:tc>
                <a:tc>
                  <a:txBody>
                    <a:bodyPr/>
                    <a:lstStyle/>
                    <a:p>
                      <a:pPr marL="739775" marR="224154" indent="-509270">
                        <a:lnSpc>
                          <a:spcPct val="100000"/>
                        </a:lnSpc>
                        <a:spcBef>
                          <a:spcPts val="310"/>
                        </a:spcBef>
                      </a:pPr>
                      <a:r>
                        <a:rPr sz="1800" b="1" dirty="0">
                          <a:latin typeface="Arial"/>
                          <a:cs typeface="Arial"/>
                        </a:rPr>
                        <a:t>Impending</a:t>
                      </a:r>
                      <a:r>
                        <a:rPr sz="1800" b="1" spc="-75" dirty="0">
                          <a:latin typeface="Arial"/>
                          <a:cs typeface="Arial"/>
                        </a:rPr>
                        <a:t> </a:t>
                      </a:r>
                      <a:r>
                        <a:rPr sz="1800" b="1" spc="-10" dirty="0">
                          <a:latin typeface="Arial"/>
                          <a:cs typeface="Arial"/>
                        </a:rPr>
                        <a:t>Cerebral Herniation</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solidFill>
                      <a:srgbClr val="CCA26F"/>
                    </a:solidFill>
                  </a:tcPr>
                </a:tc>
                <a:extLst>
                  <a:ext uri="{0D108BD9-81ED-4DB2-BD59-A6C34878D82A}">
                    <a16:rowId xmlns:a16="http://schemas.microsoft.com/office/drawing/2014/main" val="10000"/>
                  </a:ext>
                </a:extLst>
              </a:tr>
              <a:tr h="579120">
                <a:tc>
                  <a:txBody>
                    <a:bodyPr/>
                    <a:lstStyle/>
                    <a:p>
                      <a:pPr marL="91440">
                        <a:lnSpc>
                          <a:spcPct val="100000"/>
                        </a:lnSpc>
                        <a:spcBef>
                          <a:spcPts val="1275"/>
                        </a:spcBef>
                      </a:pPr>
                      <a:r>
                        <a:rPr sz="1600" dirty="0">
                          <a:latin typeface="Arial MT"/>
                          <a:cs typeface="Arial MT"/>
                        </a:rPr>
                        <a:t>Severe</a:t>
                      </a:r>
                      <a:r>
                        <a:rPr sz="1600" spc="-35" dirty="0">
                          <a:latin typeface="Arial MT"/>
                          <a:cs typeface="Arial MT"/>
                        </a:rPr>
                        <a:t> </a:t>
                      </a:r>
                      <a:r>
                        <a:rPr sz="1600" spc="-10" dirty="0">
                          <a:latin typeface="Arial MT"/>
                          <a:cs typeface="Arial MT"/>
                        </a:rPr>
                        <a:t>Headaches</a:t>
                      </a:r>
                      <a:endParaRPr sz="1600">
                        <a:latin typeface="Arial MT"/>
                        <a:cs typeface="Arial MT"/>
                      </a:endParaRPr>
                    </a:p>
                  </a:txBody>
                  <a:tcPr marL="0" marR="0" marT="16192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marL="91440" marR="145415">
                        <a:lnSpc>
                          <a:spcPct val="100000"/>
                        </a:lnSpc>
                        <a:spcBef>
                          <a:spcPts val="315"/>
                        </a:spcBef>
                      </a:pPr>
                      <a:r>
                        <a:rPr sz="1600" dirty="0">
                          <a:latin typeface="Arial MT"/>
                          <a:cs typeface="Arial MT"/>
                        </a:rPr>
                        <a:t>Unilateral</a:t>
                      </a:r>
                      <a:r>
                        <a:rPr sz="1600" spc="-65" dirty="0">
                          <a:latin typeface="Arial MT"/>
                          <a:cs typeface="Arial MT"/>
                        </a:rPr>
                        <a:t> </a:t>
                      </a:r>
                      <a:r>
                        <a:rPr sz="1600" dirty="0">
                          <a:latin typeface="Arial MT"/>
                          <a:cs typeface="Arial MT"/>
                        </a:rPr>
                        <a:t>pupillary</a:t>
                      </a:r>
                      <a:r>
                        <a:rPr sz="1600" spc="-55" dirty="0">
                          <a:latin typeface="Arial MT"/>
                          <a:cs typeface="Arial MT"/>
                        </a:rPr>
                        <a:t> </a:t>
                      </a:r>
                      <a:r>
                        <a:rPr sz="1600" spc="-10" dirty="0">
                          <a:latin typeface="Arial MT"/>
                          <a:cs typeface="Arial MT"/>
                        </a:rPr>
                        <a:t>dilation </a:t>
                      </a:r>
                      <a:r>
                        <a:rPr sz="1600" dirty="0">
                          <a:latin typeface="Arial MT"/>
                          <a:cs typeface="Arial MT"/>
                        </a:rPr>
                        <a:t>(blown</a:t>
                      </a:r>
                      <a:r>
                        <a:rPr sz="1600" spc="-30" dirty="0">
                          <a:latin typeface="Arial MT"/>
                          <a:cs typeface="Arial MT"/>
                        </a:rPr>
                        <a:t> </a:t>
                      </a:r>
                      <a:r>
                        <a:rPr sz="1600" dirty="0">
                          <a:latin typeface="Arial MT"/>
                          <a:cs typeface="Arial MT"/>
                        </a:rPr>
                        <a:t>or</a:t>
                      </a:r>
                      <a:r>
                        <a:rPr sz="1600" spc="-15" dirty="0">
                          <a:latin typeface="Arial MT"/>
                          <a:cs typeface="Arial MT"/>
                        </a:rPr>
                        <a:t> </a:t>
                      </a:r>
                      <a:r>
                        <a:rPr sz="1600" dirty="0">
                          <a:latin typeface="Arial MT"/>
                          <a:cs typeface="Arial MT"/>
                        </a:rPr>
                        <a:t>fixed</a:t>
                      </a:r>
                      <a:r>
                        <a:rPr sz="1600" spc="-25" dirty="0">
                          <a:latin typeface="Arial MT"/>
                          <a:cs typeface="Arial MT"/>
                        </a:rPr>
                        <a:t> </a:t>
                      </a:r>
                      <a:r>
                        <a:rPr sz="1600" spc="-10" dirty="0">
                          <a:latin typeface="Arial MT"/>
                          <a:cs typeface="Arial MT"/>
                        </a:rPr>
                        <a:t>pupils)</a:t>
                      </a:r>
                      <a:endParaRPr sz="1600">
                        <a:latin typeface="Arial MT"/>
                        <a:cs typeface="Arial MT"/>
                      </a:endParaRPr>
                    </a:p>
                  </a:txBody>
                  <a:tcPr marL="0" marR="0" marT="4000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1"/>
                  </a:ext>
                </a:extLst>
              </a:tr>
              <a:tr h="376555">
                <a:tc>
                  <a:txBody>
                    <a:bodyPr/>
                    <a:lstStyle/>
                    <a:p>
                      <a:pPr marL="91440">
                        <a:lnSpc>
                          <a:spcPct val="100000"/>
                        </a:lnSpc>
                        <a:spcBef>
                          <a:spcPts val="475"/>
                        </a:spcBef>
                      </a:pPr>
                      <a:r>
                        <a:rPr sz="1600" dirty="0">
                          <a:latin typeface="Arial MT"/>
                          <a:cs typeface="Arial MT"/>
                        </a:rPr>
                        <a:t>Nausea</a:t>
                      </a:r>
                      <a:r>
                        <a:rPr sz="1600" spc="-40" dirty="0">
                          <a:latin typeface="Arial MT"/>
                          <a:cs typeface="Arial MT"/>
                        </a:rPr>
                        <a:t> </a:t>
                      </a:r>
                      <a:r>
                        <a:rPr sz="1600" dirty="0">
                          <a:latin typeface="Arial MT"/>
                          <a:cs typeface="Arial MT"/>
                        </a:rPr>
                        <a:t>and/or</a:t>
                      </a:r>
                      <a:r>
                        <a:rPr sz="1600" spc="-15" dirty="0">
                          <a:latin typeface="Arial MT"/>
                          <a:cs typeface="Arial MT"/>
                        </a:rPr>
                        <a:t> </a:t>
                      </a:r>
                      <a:r>
                        <a:rPr sz="1600" spc="-10" dirty="0">
                          <a:latin typeface="Arial MT"/>
                          <a:cs typeface="Arial MT"/>
                        </a:rPr>
                        <a:t>vomiting</a:t>
                      </a:r>
                      <a:endParaRPr sz="1600">
                        <a:latin typeface="Arial MT"/>
                        <a:cs typeface="Arial MT"/>
                      </a:endParaRPr>
                    </a:p>
                  </a:txBody>
                  <a:tcPr marL="0" marR="0" marT="6032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marL="91440">
                        <a:lnSpc>
                          <a:spcPct val="100000"/>
                        </a:lnSpc>
                        <a:spcBef>
                          <a:spcPts val="475"/>
                        </a:spcBef>
                      </a:pPr>
                      <a:r>
                        <a:rPr sz="1600" dirty="0">
                          <a:latin typeface="Arial MT"/>
                          <a:cs typeface="Arial MT"/>
                        </a:rPr>
                        <a:t>Focal</a:t>
                      </a:r>
                      <a:r>
                        <a:rPr sz="1600" spc="-40" dirty="0">
                          <a:latin typeface="Arial MT"/>
                          <a:cs typeface="Arial MT"/>
                        </a:rPr>
                        <a:t> </a:t>
                      </a:r>
                      <a:r>
                        <a:rPr sz="1600" dirty="0">
                          <a:latin typeface="Arial MT"/>
                          <a:cs typeface="Arial MT"/>
                        </a:rPr>
                        <a:t>neurologic</a:t>
                      </a:r>
                      <a:r>
                        <a:rPr sz="1600" spc="-30" dirty="0">
                          <a:latin typeface="Arial MT"/>
                          <a:cs typeface="Arial MT"/>
                        </a:rPr>
                        <a:t> </a:t>
                      </a:r>
                      <a:r>
                        <a:rPr sz="1600" spc="-10" dirty="0">
                          <a:latin typeface="Arial MT"/>
                          <a:cs typeface="Arial MT"/>
                        </a:rPr>
                        <a:t>signs</a:t>
                      </a:r>
                      <a:endParaRPr sz="1600">
                        <a:latin typeface="Arial MT"/>
                        <a:cs typeface="Arial MT"/>
                      </a:endParaRPr>
                    </a:p>
                  </a:txBody>
                  <a:tcPr marL="0" marR="0" marT="6032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2"/>
                  </a:ext>
                </a:extLst>
              </a:tr>
              <a:tr h="579120">
                <a:tc>
                  <a:txBody>
                    <a:bodyPr/>
                    <a:lstStyle/>
                    <a:p>
                      <a:pPr marL="91440">
                        <a:lnSpc>
                          <a:spcPct val="100000"/>
                        </a:lnSpc>
                        <a:spcBef>
                          <a:spcPts val="1270"/>
                        </a:spcBef>
                      </a:pPr>
                      <a:r>
                        <a:rPr sz="1600" dirty="0">
                          <a:latin typeface="Arial MT"/>
                          <a:cs typeface="Arial MT"/>
                        </a:rPr>
                        <a:t>Altered</a:t>
                      </a:r>
                      <a:r>
                        <a:rPr sz="1600" spc="-55" dirty="0">
                          <a:latin typeface="Arial MT"/>
                          <a:cs typeface="Arial MT"/>
                        </a:rPr>
                        <a:t> </a:t>
                      </a:r>
                      <a:r>
                        <a:rPr sz="1600" dirty="0">
                          <a:latin typeface="Arial MT"/>
                          <a:cs typeface="Arial MT"/>
                        </a:rPr>
                        <a:t>mental</a:t>
                      </a:r>
                      <a:r>
                        <a:rPr sz="1600" spc="-50" dirty="0">
                          <a:latin typeface="Arial MT"/>
                          <a:cs typeface="Arial MT"/>
                        </a:rPr>
                        <a:t> </a:t>
                      </a:r>
                      <a:r>
                        <a:rPr sz="1600" spc="-10" dirty="0">
                          <a:latin typeface="Arial MT"/>
                          <a:cs typeface="Arial MT"/>
                        </a:rPr>
                        <a:t>status</a:t>
                      </a:r>
                      <a:endParaRPr sz="1600">
                        <a:latin typeface="Arial MT"/>
                        <a:cs typeface="Arial MT"/>
                      </a:endParaRPr>
                    </a:p>
                  </a:txBody>
                  <a:tcPr marL="0" marR="0" marT="16129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marL="91440" marR="1178560">
                        <a:lnSpc>
                          <a:spcPct val="100000"/>
                        </a:lnSpc>
                        <a:spcBef>
                          <a:spcPts val="315"/>
                        </a:spcBef>
                      </a:pPr>
                      <a:r>
                        <a:rPr sz="1600" dirty="0">
                          <a:latin typeface="Arial MT"/>
                          <a:cs typeface="Arial MT"/>
                        </a:rPr>
                        <a:t>Acute</a:t>
                      </a:r>
                      <a:r>
                        <a:rPr sz="1600" spc="-25" dirty="0">
                          <a:latin typeface="Arial MT"/>
                          <a:cs typeface="Arial MT"/>
                        </a:rPr>
                        <a:t> </a:t>
                      </a:r>
                      <a:r>
                        <a:rPr sz="1600" dirty="0">
                          <a:latin typeface="Arial MT"/>
                          <a:cs typeface="Arial MT"/>
                        </a:rPr>
                        <a:t>loss</a:t>
                      </a:r>
                      <a:r>
                        <a:rPr sz="1600" spc="-20" dirty="0">
                          <a:latin typeface="Arial MT"/>
                          <a:cs typeface="Arial MT"/>
                        </a:rPr>
                        <a:t> </a:t>
                      </a:r>
                      <a:r>
                        <a:rPr sz="1600" spc="-25" dirty="0">
                          <a:latin typeface="Arial MT"/>
                          <a:cs typeface="Arial MT"/>
                        </a:rPr>
                        <a:t>of </a:t>
                      </a:r>
                      <a:r>
                        <a:rPr sz="1600" spc="-10" dirty="0">
                          <a:latin typeface="Arial MT"/>
                          <a:cs typeface="Arial MT"/>
                        </a:rPr>
                        <a:t>consciousness</a:t>
                      </a:r>
                      <a:endParaRPr sz="1600">
                        <a:latin typeface="Arial MT"/>
                        <a:cs typeface="Arial MT"/>
                      </a:endParaRPr>
                    </a:p>
                  </a:txBody>
                  <a:tcPr marL="0" marR="0" marT="4000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3"/>
                  </a:ext>
                </a:extLst>
              </a:tr>
              <a:tr h="579120">
                <a:tc>
                  <a:txBody>
                    <a:bodyPr/>
                    <a:lstStyle/>
                    <a:p>
                      <a:pPr marL="91440" marR="650240">
                        <a:lnSpc>
                          <a:spcPct val="100000"/>
                        </a:lnSpc>
                        <a:spcBef>
                          <a:spcPts val="310"/>
                        </a:spcBef>
                      </a:pPr>
                      <a:r>
                        <a:rPr sz="1600" dirty="0">
                          <a:latin typeface="Arial MT"/>
                          <a:cs typeface="Arial MT"/>
                        </a:rPr>
                        <a:t>Deteriorating</a:t>
                      </a:r>
                      <a:r>
                        <a:rPr sz="1600" spc="-55" dirty="0">
                          <a:latin typeface="Arial MT"/>
                          <a:cs typeface="Arial MT"/>
                        </a:rPr>
                        <a:t> </a:t>
                      </a:r>
                      <a:r>
                        <a:rPr sz="1600" dirty="0">
                          <a:latin typeface="Arial MT"/>
                          <a:cs typeface="Arial MT"/>
                        </a:rPr>
                        <a:t>level</a:t>
                      </a:r>
                      <a:r>
                        <a:rPr sz="1600" spc="-60" dirty="0">
                          <a:latin typeface="Arial MT"/>
                          <a:cs typeface="Arial MT"/>
                        </a:rPr>
                        <a:t> </a:t>
                      </a:r>
                      <a:r>
                        <a:rPr sz="1600" spc="-25" dirty="0">
                          <a:latin typeface="Arial MT"/>
                          <a:cs typeface="Arial MT"/>
                        </a:rPr>
                        <a:t>of </a:t>
                      </a:r>
                      <a:r>
                        <a:rPr sz="1600" spc="-10" dirty="0">
                          <a:latin typeface="Arial MT"/>
                          <a:cs typeface="Arial MT"/>
                        </a:rPr>
                        <a:t>consciousness</a:t>
                      </a:r>
                      <a:endParaRPr sz="1600">
                        <a:latin typeface="Arial MT"/>
                        <a:cs typeface="Arial MT"/>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marL="91440" marR="852169">
                        <a:lnSpc>
                          <a:spcPct val="100000"/>
                        </a:lnSpc>
                        <a:spcBef>
                          <a:spcPts val="310"/>
                        </a:spcBef>
                      </a:pPr>
                      <a:r>
                        <a:rPr sz="1600" dirty="0">
                          <a:latin typeface="Arial MT"/>
                          <a:cs typeface="Arial MT"/>
                        </a:rPr>
                        <a:t>Decorticate</a:t>
                      </a:r>
                      <a:r>
                        <a:rPr sz="1600" spc="-70" dirty="0">
                          <a:latin typeface="Arial MT"/>
                          <a:cs typeface="Arial MT"/>
                        </a:rPr>
                        <a:t> </a:t>
                      </a:r>
                      <a:r>
                        <a:rPr sz="1600" spc="-10" dirty="0">
                          <a:latin typeface="Arial MT"/>
                          <a:cs typeface="Arial MT"/>
                        </a:rPr>
                        <a:t>and/or Decerebrate</a:t>
                      </a:r>
                      <a:endParaRPr sz="1600">
                        <a:latin typeface="Arial MT"/>
                        <a:cs typeface="Arial MT"/>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4"/>
                  </a:ext>
                </a:extLst>
              </a:tr>
              <a:tr h="376555">
                <a:tc>
                  <a:txBody>
                    <a:bodyPr/>
                    <a:lstStyle/>
                    <a:p>
                      <a:pPr marL="91440">
                        <a:lnSpc>
                          <a:spcPct val="100000"/>
                        </a:lnSpc>
                        <a:spcBef>
                          <a:spcPts val="475"/>
                        </a:spcBef>
                      </a:pPr>
                      <a:r>
                        <a:rPr sz="1600" spc="-10" dirty="0">
                          <a:latin typeface="Arial MT"/>
                          <a:cs typeface="Arial MT"/>
                        </a:rPr>
                        <a:t>Seizures</a:t>
                      </a:r>
                      <a:endParaRPr sz="1600">
                        <a:latin typeface="Arial MT"/>
                        <a:cs typeface="Arial MT"/>
                      </a:endParaRPr>
                    </a:p>
                  </a:txBody>
                  <a:tcPr marL="0" marR="0" marT="6032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a:lnSpc>
                          <a:spcPct val="100000"/>
                        </a:lnSpc>
                      </a:pPr>
                      <a:endParaRPr sz="1800">
                        <a:latin typeface="Times New Roman"/>
                        <a:cs typeface="Times New Roman"/>
                      </a:endParaRPr>
                    </a:p>
                  </a:txBody>
                  <a:tcPr marL="0" marR="0" marT="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5"/>
                  </a:ext>
                </a:extLst>
              </a:tr>
              <a:tr h="376555">
                <a:tc>
                  <a:txBody>
                    <a:bodyPr/>
                    <a:lstStyle/>
                    <a:p>
                      <a:pPr marL="91440">
                        <a:lnSpc>
                          <a:spcPct val="100000"/>
                        </a:lnSpc>
                        <a:spcBef>
                          <a:spcPts val="475"/>
                        </a:spcBef>
                      </a:pPr>
                      <a:r>
                        <a:rPr sz="1600" dirty="0">
                          <a:latin typeface="Arial MT"/>
                          <a:cs typeface="Arial MT"/>
                        </a:rPr>
                        <a:t>Cushing’s</a:t>
                      </a:r>
                      <a:r>
                        <a:rPr sz="1600" spc="-45" dirty="0">
                          <a:latin typeface="Arial MT"/>
                          <a:cs typeface="Arial MT"/>
                        </a:rPr>
                        <a:t> </a:t>
                      </a:r>
                      <a:r>
                        <a:rPr sz="1600" spc="-20" dirty="0">
                          <a:latin typeface="Arial MT"/>
                          <a:cs typeface="Arial MT"/>
                        </a:rPr>
                        <a:t>triad</a:t>
                      </a:r>
                      <a:endParaRPr sz="1600">
                        <a:latin typeface="Arial MT"/>
                        <a:cs typeface="Arial MT"/>
                      </a:endParaRPr>
                    </a:p>
                  </a:txBody>
                  <a:tcPr marL="0" marR="0" marT="60325"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a:lnSpc>
                          <a:spcPct val="100000"/>
                        </a:lnSpc>
                      </a:pPr>
                      <a:endParaRPr sz="1800">
                        <a:latin typeface="Times New Roman"/>
                        <a:cs typeface="Times New Roman"/>
                      </a:endParaRPr>
                    </a:p>
                  </a:txBody>
                  <a:tcPr marL="0" marR="0" marT="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6"/>
                  </a:ext>
                </a:extLst>
              </a:tr>
            </a:tbl>
          </a:graphicData>
        </a:graphic>
      </p:graphicFrame>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17981" y="4885938"/>
            <a:ext cx="4977130" cy="933450"/>
            <a:chOff x="617981" y="4885938"/>
            <a:chExt cx="4977130" cy="933450"/>
          </a:xfrm>
        </p:grpSpPr>
        <p:sp>
          <p:nvSpPr>
            <p:cNvPr id="5" name="object 5"/>
            <p:cNvSpPr/>
            <p:nvPr/>
          </p:nvSpPr>
          <p:spPr>
            <a:xfrm>
              <a:off x="627506" y="4895463"/>
              <a:ext cx="4958080" cy="914400"/>
            </a:xfrm>
            <a:custGeom>
              <a:avLst/>
              <a:gdLst/>
              <a:ahLst/>
              <a:cxnLst/>
              <a:rect l="l" t="t" r="r" b="b"/>
              <a:pathLst>
                <a:path w="4958080" h="914400">
                  <a:moveTo>
                    <a:pt x="4882730" y="0"/>
                  </a:moveTo>
                  <a:lnTo>
                    <a:pt x="74841" y="0"/>
                  </a:lnTo>
                  <a:lnTo>
                    <a:pt x="45707" y="5882"/>
                  </a:lnTo>
                  <a:lnTo>
                    <a:pt x="21918" y="21923"/>
                  </a:lnTo>
                  <a:lnTo>
                    <a:pt x="5880" y="45712"/>
                  </a:lnTo>
                  <a:lnTo>
                    <a:pt x="0" y="74841"/>
                  </a:lnTo>
                  <a:lnTo>
                    <a:pt x="0" y="839571"/>
                  </a:lnTo>
                  <a:lnTo>
                    <a:pt x="5880" y="868697"/>
                  </a:lnTo>
                  <a:lnTo>
                    <a:pt x="21918" y="892482"/>
                  </a:lnTo>
                  <a:lnTo>
                    <a:pt x="45707" y="908519"/>
                  </a:lnTo>
                  <a:lnTo>
                    <a:pt x="74841" y="914399"/>
                  </a:lnTo>
                  <a:lnTo>
                    <a:pt x="4882730" y="914399"/>
                  </a:lnTo>
                  <a:lnTo>
                    <a:pt x="4911864" y="908519"/>
                  </a:lnTo>
                  <a:lnTo>
                    <a:pt x="4935653" y="892482"/>
                  </a:lnTo>
                  <a:lnTo>
                    <a:pt x="4951691" y="868697"/>
                  </a:lnTo>
                  <a:lnTo>
                    <a:pt x="4957572" y="839571"/>
                  </a:lnTo>
                  <a:lnTo>
                    <a:pt x="4957572" y="74841"/>
                  </a:lnTo>
                  <a:lnTo>
                    <a:pt x="4951691" y="45712"/>
                  </a:lnTo>
                  <a:lnTo>
                    <a:pt x="4935653" y="21923"/>
                  </a:lnTo>
                  <a:lnTo>
                    <a:pt x="4911864" y="5882"/>
                  </a:lnTo>
                  <a:lnTo>
                    <a:pt x="4882730" y="0"/>
                  </a:lnTo>
                  <a:close/>
                </a:path>
              </a:pathLst>
            </a:custGeom>
            <a:solidFill>
              <a:srgbClr val="FFF4D2"/>
            </a:solidFill>
          </p:spPr>
          <p:txBody>
            <a:bodyPr wrap="square" lIns="0" tIns="0" rIns="0" bIns="0" rtlCol="0"/>
            <a:lstStyle/>
            <a:p>
              <a:endParaRPr/>
            </a:p>
          </p:txBody>
        </p:sp>
        <p:sp>
          <p:nvSpPr>
            <p:cNvPr id="6" name="object 6"/>
            <p:cNvSpPr/>
            <p:nvPr/>
          </p:nvSpPr>
          <p:spPr>
            <a:xfrm>
              <a:off x="627506" y="4895463"/>
              <a:ext cx="4958080" cy="914400"/>
            </a:xfrm>
            <a:custGeom>
              <a:avLst/>
              <a:gdLst/>
              <a:ahLst/>
              <a:cxnLst/>
              <a:rect l="l" t="t" r="r" b="b"/>
              <a:pathLst>
                <a:path w="4958080" h="914400">
                  <a:moveTo>
                    <a:pt x="0" y="74841"/>
                  </a:moveTo>
                  <a:lnTo>
                    <a:pt x="5880" y="45712"/>
                  </a:lnTo>
                  <a:lnTo>
                    <a:pt x="21918" y="21923"/>
                  </a:lnTo>
                  <a:lnTo>
                    <a:pt x="45707" y="5882"/>
                  </a:lnTo>
                  <a:lnTo>
                    <a:pt x="74841" y="0"/>
                  </a:lnTo>
                  <a:lnTo>
                    <a:pt x="4882730" y="0"/>
                  </a:lnTo>
                  <a:lnTo>
                    <a:pt x="4911864" y="5882"/>
                  </a:lnTo>
                  <a:lnTo>
                    <a:pt x="4935653" y="21923"/>
                  </a:lnTo>
                  <a:lnTo>
                    <a:pt x="4951691" y="45712"/>
                  </a:lnTo>
                  <a:lnTo>
                    <a:pt x="4957572" y="74841"/>
                  </a:lnTo>
                  <a:lnTo>
                    <a:pt x="4957572" y="839571"/>
                  </a:lnTo>
                  <a:lnTo>
                    <a:pt x="4951691" y="868697"/>
                  </a:lnTo>
                  <a:lnTo>
                    <a:pt x="4935653" y="892482"/>
                  </a:lnTo>
                  <a:lnTo>
                    <a:pt x="4911864" y="908519"/>
                  </a:lnTo>
                  <a:lnTo>
                    <a:pt x="4882730" y="914399"/>
                  </a:lnTo>
                  <a:lnTo>
                    <a:pt x="74841" y="914399"/>
                  </a:lnTo>
                  <a:lnTo>
                    <a:pt x="45707" y="908519"/>
                  </a:lnTo>
                  <a:lnTo>
                    <a:pt x="21918" y="892482"/>
                  </a:lnTo>
                  <a:lnTo>
                    <a:pt x="5880" y="868697"/>
                  </a:lnTo>
                  <a:lnTo>
                    <a:pt x="0" y="839571"/>
                  </a:lnTo>
                  <a:lnTo>
                    <a:pt x="0" y="74841"/>
                  </a:lnTo>
                  <a:close/>
                </a:path>
              </a:pathLst>
            </a:custGeom>
            <a:ln w="19050">
              <a:solidFill>
                <a:srgbClr val="BB8542"/>
              </a:solidFill>
            </a:ln>
          </p:spPr>
          <p:txBody>
            <a:bodyPr wrap="square" lIns="0" tIns="0" rIns="0" bIns="0" rtlCol="0"/>
            <a:lstStyle/>
            <a:p>
              <a:endParaRPr/>
            </a:p>
          </p:txBody>
        </p:sp>
        <p:pic>
          <p:nvPicPr>
            <p:cNvPr id="7" name="object 7"/>
            <p:cNvPicPr/>
            <p:nvPr/>
          </p:nvPicPr>
          <p:blipFill>
            <a:blip r:embed="rId4" cstate="print"/>
            <a:stretch>
              <a:fillRect/>
            </a:stretch>
          </p:blipFill>
          <p:spPr>
            <a:xfrm>
              <a:off x="880110" y="5006340"/>
              <a:ext cx="752093" cy="654557"/>
            </a:xfrm>
            <a:prstGeom prst="rect">
              <a:avLst/>
            </a:prstGeom>
          </p:spPr>
        </p:pic>
      </p:grpSp>
      <p:sp>
        <p:nvSpPr>
          <p:cNvPr id="8" name="object 8"/>
          <p:cNvSpPr/>
          <p:nvPr/>
        </p:nvSpPr>
        <p:spPr>
          <a:xfrm>
            <a:off x="882396" y="4197096"/>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9" name="object 9"/>
          <p:cNvSpPr/>
          <p:nvPr/>
        </p:nvSpPr>
        <p:spPr>
          <a:xfrm>
            <a:off x="6470141" y="4354829"/>
            <a:ext cx="114300" cy="228600"/>
          </a:xfrm>
          <a:custGeom>
            <a:avLst/>
            <a:gdLst/>
            <a:ahLst/>
            <a:cxnLst/>
            <a:rect l="l" t="t" r="r" b="b"/>
            <a:pathLst>
              <a:path w="114300" h="228600">
                <a:moveTo>
                  <a:pt x="0" y="228600"/>
                </a:moveTo>
                <a:lnTo>
                  <a:pt x="114300" y="228600"/>
                </a:lnTo>
                <a:lnTo>
                  <a:pt x="114300" y="0"/>
                </a:lnTo>
                <a:lnTo>
                  <a:pt x="0" y="0"/>
                </a:lnTo>
                <a:lnTo>
                  <a:pt x="0" y="228600"/>
                </a:lnTo>
                <a:close/>
              </a:path>
            </a:pathLst>
          </a:custGeom>
          <a:solidFill>
            <a:srgbClr val="BB8542"/>
          </a:solidFill>
        </p:spPr>
        <p:txBody>
          <a:bodyPr wrap="square" lIns="0" tIns="0" rIns="0" bIns="0" rtlCol="0"/>
          <a:lstStyle/>
          <a:p>
            <a:endParaRPr/>
          </a:p>
        </p:txBody>
      </p:sp>
      <p:sp>
        <p:nvSpPr>
          <p:cNvPr id="10" name="object 10"/>
          <p:cNvSpPr txBox="1">
            <a:spLocks noGrp="1"/>
          </p:cNvSpPr>
          <p:nvPr>
            <p:ph sz="half" idx="3"/>
          </p:nvPr>
        </p:nvSpPr>
        <p:spPr>
          <a:prstGeom prst="rect">
            <a:avLst/>
          </a:prstGeom>
        </p:spPr>
        <p:txBody>
          <a:bodyPr vert="horz" wrap="square" lIns="0" tIns="107314" rIns="0" bIns="0" rtlCol="0">
            <a:spAutoFit/>
          </a:bodyPr>
          <a:lstStyle/>
          <a:p>
            <a:pPr marL="64135">
              <a:lnSpc>
                <a:spcPct val="100000"/>
              </a:lnSpc>
              <a:spcBef>
                <a:spcPts val="844"/>
              </a:spcBef>
            </a:pPr>
            <a:r>
              <a:rPr spc="-10" dirty="0"/>
              <a:t>CONTRAINDICATIONS:</a:t>
            </a:r>
          </a:p>
          <a:p>
            <a:pPr marL="527050">
              <a:lnSpc>
                <a:spcPct val="100000"/>
              </a:lnSpc>
              <a:spcBef>
                <a:spcPts val="560"/>
              </a:spcBef>
            </a:pPr>
            <a:r>
              <a:rPr sz="1800" b="0" dirty="0">
                <a:latin typeface="Arial MT"/>
                <a:cs typeface="Arial MT"/>
              </a:rPr>
              <a:t>Hypersensitivity</a:t>
            </a:r>
            <a:r>
              <a:rPr sz="1800" b="0" spc="-30" dirty="0">
                <a:latin typeface="Arial MT"/>
                <a:cs typeface="Arial MT"/>
              </a:rPr>
              <a:t> </a:t>
            </a:r>
            <a:r>
              <a:rPr sz="1800" b="0" dirty="0">
                <a:latin typeface="Arial MT"/>
                <a:cs typeface="Arial MT"/>
              </a:rPr>
              <a:t>and</a:t>
            </a:r>
            <a:r>
              <a:rPr sz="1800" b="0" spc="-15" dirty="0">
                <a:latin typeface="Arial MT"/>
                <a:cs typeface="Arial MT"/>
              </a:rPr>
              <a:t> </a:t>
            </a:r>
            <a:r>
              <a:rPr sz="1800" b="0" dirty="0">
                <a:latin typeface="Arial MT"/>
                <a:cs typeface="Arial MT"/>
              </a:rPr>
              <a:t>infusion</a:t>
            </a:r>
            <a:r>
              <a:rPr sz="1800" b="0" spc="-30" dirty="0">
                <a:latin typeface="Arial MT"/>
                <a:cs typeface="Arial MT"/>
              </a:rPr>
              <a:t> </a:t>
            </a:r>
            <a:r>
              <a:rPr sz="1800" b="0" spc="-10" dirty="0">
                <a:latin typeface="Arial MT"/>
                <a:cs typeface="Arial MT"/>
              </a:rPr>
              <a:t>reactions</a:t>
            </a:r>
            <a:endParaRPr sz="1800">
              <a:latin typeface="Arial MT"/>
              <a:cs typeface="Arial MT"/>
            </a:endParaRPr>
          </a:p>
          <a:p>
            <a:pPr marL="527050" marR="1312545">
              <a:lnSpc>
                <a:spcPct val="136900"/>
              </a:lnSpc>
            </a:pPr>
            <a:r>
              <a:rPr sz="1800" b="0" dirty="0">
                <a:latin typeface="Arial MT"/>
                <a:cs typeface="Arial MT"/>
              </a:rPr>
              <a:t>History</a:t>
            </a:r>
            <a:r>
              <a:rPr sz="1800" b="0" spc="-20" dirty="0">
                <a:latin typeface="Arial MT"/>
                <a:cs typeface="Arial MT"/>
              </a:rPr>
              <a:t> </a:t>
            </a:r>
            <a:r>
              <a:rPr sz="1800" b="0" dirty="0">
                <a:latin typeface="Arial MT"/>
                <a:cs typeface="Arial MT"/>
              </a:rPr>
              <a:t>of</a:t>
            </a:r>
            <a:r>
              <a:rPr sz="1800" b="0" spc="-15" dirty="0">
                <a:latin typeface="Arial MT"/>
                <a:cs typeface="Arial MT"/>
              </a:rPr>
              <a:t> </a:t>
            </a:r>
            <a:r>
              <a:rPr sz="1800" b="0" dirty="0">
                <a:latin typeface="Arial MT"/>
                <a:cs typeface="Arial MT"/>
              </a:rPr>
              <a:t>cardiac</a:t>
            </a:r>
            <a:r>
              <a:rPr sz="1800" b="0" spc="-20" dirty="0">
                <a:latin typeface="Arial MT"/>
                <a:cs typeface="Arial MT"/>
              </a:rPr>
              <a:t> </a:t>
            </a:r>
            <a:r>
              <a:rPr sz="1800" b="0" spc="-10" dirty="0">
                <a:latin typeface="Arial MT"/>
                <a:cs typeface="Arial MT"/>
              </a:rPr>
              <a:t>disease </a:t>
            </a:r>
            <a:r>
              <a:rPr sz="1800" b="0" dirty="0">
                <a:latin typeface="Arial MT"/>
                <a:cs typeface="Arial MT"/>
              </a:rPr>
              <a:t>Heart</a:t>
            </a:r>
            <a:r>
              <a:rPr sz="1800" b="0" spc="-5" dirty="0">
                <a:latin typeface="Arial MT"/>
                <a:cs typeface="Arial MT"/>
              </a:rPr>
              <a:t> </a:t>
            </a:r>
            <a:r>
              <a:rPr sz="1800" b="0" spc="-10" dirty="0">
                <a:latin typeface="Arial MT"/>
                <a:cs typeface="Arial MT"/>
              </a:rPr>
              <a:t>Failure</a:t>
            </a:r>
            <a:endParaRPr sz="1800">
              <a:latin typeface="Arial MT"/>
              <a:cs typeface="Arial MT"/>
            </a:endParaRPr>
          </a:p>
          <a:p>
            <a:pPr marL="527050" marR="1236345">
              <a:lnSpc>
                <a:spcPct val="136900"/>
              </a:lnSpc>
              <a:spcBef>
                <a:spcPts val="10"/>
              </a:spcBef>
            </a:pPr>
            <a:r>
              <a:rPr sz="1800" b="0" dirty="0">
                <a:latin typeface="Arial MT"/>
                <a:cs typeface="Arial MT"/>
              </a:rPr>
              <a:t>Some</a:t>
            </a:r>
            <a:r>
              <a:rPr sz="1800" b="0" spc="-15" dirty="0">
                <a:latin typeface="Arial MT"/>
                <a:cs typeface="Arial MT"/>
              </a:rPr>
              <a:t> </a:t>
            </a:r>
            <a:r>
              <a:rPr sz="1800" b="0" dirty="0">
                <a:latin typeface="Arial MT"/>
                <a:cs typeface="Arial MT"/>
              </a:rPr>
              <a:t>Endocrine</a:t>
            </a:r>
            <a:r>
              <a:rPr sz="1800" b="0" spc="-25" dirty="0">
                <a:latin typeface="Arial MT"/>
                <a:cs typeface="Arial MT"/>
              </a:rPr>
              <a:t> </a:t>
            </a:r>
            <a:r>
              <a:rPr sz="1800" b="0" spc="-10" dirty="0">
                <a:latin typeface="Arial MT"/>
                <a:cs typeface="Arial MT"/>
              </a:rPr>
              <a:t>disorders </a:t>
            </a:r>
            <a:r>
              <a:rPr sz="1800" b="0" dirty="0">
                <a:latin typeface="Arial MT"/>
                <a:cs typeface="Arial MT"/>
              </a:rPr>
              <a:t>Electrolyte</a:t>
            </a:r>
            <a:r>
              <a:rPr sz="1800" b="0" spc="-35" dirty="0">
                <a:latin typeface="Arial MT"/>
                <a:cs typeface="Arial MT"/>
              </a:rPr>
              <a:t> </a:t>
            </a:r>
            <a:r>
              <a:rPr sz="1800" b="0" spc="-10" dirty="0">
                <a:latin typeface="Arial MT"/>
                <a:cs typeface="Arial MT"/>
              </a:rPr>
              <a:t>imbalances</a:t>
            </a:r>
            <a:endParaRPr sz="1800">
              <a:latin typeface="Arial MT"/>
              <a:cs typeface="Arial MT"/>
            </a:endParaRPr>
          </a:p>
          <a:p>
            <a:pPr marL="12700" marR="5080">
              <a:lnSpc>
                <a:spcPct val="125000"/>
              </a:lnSpc>
              <a:spcBef>
                <a:spcPts val="855"/>
              </a:spcBef>
            </a:pPr>
            <a:r>
              <a:rPr sz="2000" b="0" dirty="0">
                <a:latin typeface="Arial MT"/>
                <a:cs typeface="Arial MT"/>
              </a:rPr>
              <a:t>Elevate</a:t>
            </a:r>
            <a:r>
              <a:rPr sz="2000" b="0" spc="-70" dirty="0">
                <a:latin typeface="Arial MT"/>
                <a:cs typeface="Arial MT"/>
              </a:rPr>
              <a:t> </a:t>
            </a:r>
            <a:r>
              <a:rPr sz="2000" b="0" dirty="0">
                <a:latin typeface="Arial MT"/>
                <a:cs typeface="Arial MT"/>
              </a:rPr>
              <a:t>casualty's</a:t>
            </a:r>
            <a:r>
              <a:rPr sz="2000" b="0" spc="-70" dirty="0">
                <a:latin typeface="Arial MT"/>
                <a:cs typeface="Arial MT"/>
              </a:rPr>
              <a:t> </a:t>
            </a:r>
            <a:r>
              <a:rPr sz="2000" b="0" dirty="0">
                <a:latin typeface="Arial MT"/>
                <a:cs typeface="Arial MT"/>
              </a:rPr>
              <a:t>head</a:t>
            </a:r>
            <a:r>
              <a:rPr sz="2000" b="0" spc="-65" dirty="0">
                <a:latin typeface="Arial MT"/>
                <a:cs typeface="Arial MT"/>
              </a:rPr>
              <a:t> </a:t>
            </a:r>
            <a:r>
              <a:rPr sz="2000" b="0" dirty="0">
                <a:latin typeface="Arial MT"/>
                <a:cs typeface="Arial MT"/>
              </a:rPr>
              <a:t>30</a:t>
            </a:r>
            <a:r>
              <a:rPr sz="2000" b="0" spc="-65" dirty="0">
                <a:latin typeface="Arial MT"/>
                <a:cs typeface="Arial MT"/>
              </a:rPr>
              <a:t> </a:t>
            </a:r>
            <a:r>
              <a:rPr sz="2000" b="0" spc="-10" dirty="0">
                <a:latin typeface="Arial MT"/>
                <a:cs typeface="Arial MT"/>
              </a:rPr>
              <a:t>degrees </a:t>
            </a:r>
            <a:r>
              <a:rPr sz="2000" b="0" dirty="0">
                <a:latin typeface="Arial MT"/>
                <a:cs typeface="Arial MT"/>
              </a:rPr>
              <a:t>Hyperventilate</a:t>
            </a:r>
            <a:r>
              <a:rPr sz="2000" b="0" spc="-50" dirty="0">
                <a:latin typeface="Arial MT"/>
                <a:cs typeface="Arial MT"/>
              </a:rPr>
              <a:t> </a:t>
            </a:r>
            <a:r>
              <a:rPr sz="2000" b="0" dirty="0">
                <a:latin typeface="Arial MT"/>
                <a:cs typeface="Arial MT"/>
              </a:rPr>
              <a:t>at</a:t>
            </a:r>
            <a:r>
              <a:rPr sz="2000" b="0" spc="-60" dirty="0">
                <a:latin typeface="Arial MT"/>
                <a:cs typeface="Arial MT"/>
              </a:rPr>
              <a:t> </a:t>
            </a:r>
            <a:r>
              <a:rPr sz="2000" b="0" dirty="0">
                <a:latin typeface="Arial MT"/>
                <a:cs typeface="Arial MT"/>
              </a:rPr>
              <a:t>20</a:t>
            </a:r>
            <a:r>
              <a:rPr sz="2000" b="0" spc="-60" dirty="0">
                <a:latin typeface="Arial MT"/>
                <a:cs typeface="Arial MT"/>
              </a:rPr>
              <a:t> </a:t>
            </a:r>
            <a:r>
              <a:rPr sz="2000" b="0" dirty="0">
                <a:latin typeface="Arial MT"/>
                <a:cs typeface="Arial MT"/>
              </a:rPr>
              <a:t>breaths</a:t>
            </a:r>
            <a:r>
              <a:rPr sz="2000" b="0" spc="-60" dirty="0">
                <a:latin typeface="Arial MT"/>
                <a:cs typeface="Arial MT"/>
              </a:rPr>
              <a:t> </a:t>
            </a:r>
            <a:r>
              <a:rPr sz="2000" b="0" dirty="0">
                <a:latin typeface="Arial MT"/>
                <a:cs typeface="Arial MT"/>
              </a:rPr>
              <a:t>per</a:t>
            </a:r>
            <a:r>
              <a:rPr sz="2000" b="0" spc="-55" dirty="0">
                <a:latin typeface="Arial MT"/>
                <a:cs typeface="Arial MT"/>
              </a:rPr>
              <a:t> </a:t>
            </a:r>
            <a:r>
              <a:rPr sz="2000" b="0" spc="-10" dirty="0">
                <a:latin typeface="Arial MT"/>
                <a:cs typeface="Arial MT"/>
              </a:rPr>
              <a:t>minute </a:t>
            </a:r>
            <a:r>
              <a:rPr sz="2000" b="0" spc="-20" dirty="0">
                <a:latin typeface="Arial MT"/>
                <a:cs typeface="Arial MT"/>
              </a:rPr>
              <a:t>End-</a:t>
            </a:r>
            <a:r>
              <a:rPr sz="2000" b="0" dirty="0">
                <a:latin typeface="Arial MT"/>
                <a:cs typeface="Arial MT"/>
              </a:rPr>
              <a:t>tidal</a:t>
            </a:r>
            <a:r>
              <a:rPr sz="2000" b="0" spc="-25" dirty="0">
                <a:latin typeface="Arial MT"/>
                <a:cs typeface="Arial MT"/>
              </a:rPr>
              <a:t> </a:t>
            </a:r>
            <a:r>
              <a:rPr sz="2000" b="0" dirty="0">
                <a:latin typeface="Arial MT"/>
                <a:cs typeface="Arial MT"/>
              </a:rPr>
              <a:t>CO2</a:t>
            </a:r>
            <a:r>
              <a:rPr sz="2000" b="0" spc="-30" dirty="0">
                <a:latin typeface="Arial MT"/>
                <a:cs typeface="Arial MT"/>
              </a:rPr>
              <a:t> </a:t>
            </a:r>
            <a:r>
              <a:rPr sz="2000" b="0" dirty="0">
                <a:latin typeface="Arial MT"/>
                <a:cs typeface="Arial MT"/>
              </a:rPr>
              <a:t>goal</a:t>
            </a:r>
            <a:r>
              <a:rPr sz="2000" b="0" spc="-25" dirty="0">
                <a:latin typeface="Arial MT"/>
                <a:cs typeface="Arial MT"/>
              </a:rPr>
              <a:t> </a:t>
            </a:r>
            <a:r>
              <a:rPr sz="2000" b="0" spc="-20" dirty="0">
                <a:latin typeface="Arial MT"/>
                <a:cs typeface="Arial MT"/>
              </a:rPr>
              <a:t>32-</a:t>
            </a:r>
            <a:r>
              <a:rPr sz="2000" b="0" dirty="0">
                <a:latin typeface="Arial MT"/>
                <a:cs typeface="Arial MT"/>
              </a:rPr>
              <a:t>38</a:t>
            </a:r>
            <a:r>
              <a:rPr sz="2000" b="0" spc="-30" dirty="0">
                <a:latin typeface="Arial MT"/>
                <a:cs typeface="Arial MT"/>
              </a:rPr>
              <a:t> </a:t>
            </a:r>
            <a:r>
              <a:rPr sz="2000" b="0" spc="-20" dirty="0">
                <a:latin typeface="Arial MT"/>
                <a:cs typeface="Arial MT"/>
              </a:rPr>
              <a:t>mmHg </a:t>
            </a:r>
            <a:r>
              <a:rPr sz="2000" b="0" dirty="0">
                <a:latin typeface="Arial MT"/>
                <a:cs typeface="Arial MT"/>
              </a:rPr>
              <a:t>Highest</a:t>
            </a:r>
            <a:r>
              <a:rPr sz="2000" b="0" spc="-85" dirty="0">
                <a:latin typeface="Arial MT"/>
                <a:cs typeface="Arial MT"/>
              </a:rPr>
              <a:t> </a:t>
            </a:r>
            <a:r>
              <a:rPr sz="2000" b="0" dirty="0">
                <a:latin typeface="Arial MT"/>
                <a:cs typeface="Arial MT"/>
              </a:rPr>
              <a:t>oxygen</a:t>
            </a:r>
            <a:r>
              <a:rPr sz="2000" b="0" spc="-95" dirty="0">
                <a:latin typeface="Arial MT"/>
                <a:cs typeface="Arial MT"/>
              </a:rPr>
              <a:t> </a:t>
            </a:r>
            <a:r>
              <a:rPr sz="2000" b="0" dirty="0">
                <a:latin typeface="Arial MT"/>
                <a:cs typeface="Arial MT"/>
              </a:rPr>
              <a:t>concentration</a:t>
            </a:r>
            <a:r>
              <a:rPr sz="2000" b="0" spc="-105" dirty="0">
                <a:latin typeface="Arial MT"/>
                <a:cs typeface="Arial MT"/>
              </a:rPr>
              <a:t> </a:t>
            </a:r>
            <a:r>
              <a:rPr sz="2000" b="0" spc="-10" dirty="0">
                <a:latin typeface="Arial MT"/>
                <a:cs typeface="Arial MT"/>
              </a:rPr>
              <a:t>possible</a:t>
            </a:r>
            <a:endParaRPr sz="2000">
              <a:latin typeface="Arial MT"/>
              <a:cs typeface="Arial MT"/>
            </a:endParaRPr>
          </a:p>
        </p:txBody>
      </p:sp>
      <p:sp>
        <p:nvSpPr>
          <p:cNvPr id="11" name="object 11"/>
          <p:cNvSpPr txBox="1">
            <a:spLocks noGrp="1"/>
          </p:cNvSpPr>
          <p:nvPr>
            <p:ph type="title"/>
          </p:nvPr>
        </p:nvSpPr>
        <p:spPr>
          <a:xfrm>
            <a:off x="2033587" y="678822"/>
            <a:ext cx="8206740" cy="1068070"/>
          </a:xfrm>
          <a:prstGeom prst="rect">
            <a:avLst/>
          </a:prstGeom>
        </p:spPr>
        <p:txBody>
          <a:bodyPr vert="horz" wrap="square" lIns="0" tIns="74295" rIns="0" bIns="0" rtlCol="0">
            <a:spAutoFit/>
          </a:bodyPr>
          <a:lstStyle/>
          <a:p>
            <a:pPr marL="1320165" marR="5080" indent="-1308100">
              <a:lnSpc>
                <a:spcPts val="3890"/>
              </a:lnSpc>
              <a:spcBef>
                <a:spcPts val="585"/>
              </a:spcBef>
            </a:pPr>
            <a:r>
              <a:rPr sz="3600" dirty="0">
                <a:solidFill>
                  <a:srgbClr val="000000"/>
                </a:solidFill>
              </a:rPr>
              <a:t>INDICATIONS</a:t>
            </a:r>
            <a:r>
              <a:rPr sz="3600" spc="-80" dirty="0">
                <a:solidFill>
                  <a:srgbClr val="000000"/>
                </a:solidFill>
              </a:rPr>
              <a:t> </a:t>
            </a:r>
            <a:r>
              <a:rPr sz="3600" dirty="0">
                <a:solidFill>
                  <a:srgbClr val="000000"/>
                </a:solidFill>
              </a:rPr>
              <a:t>AND</a:t>
            </a:r>
            <a:r>
              <a:rPr sz="3600" spc="-80" dirty="0">
                <a:solidFill>
                  <a:srgbClr val="000000"/>
                </a:solidFill>
              </a:rPr>
              <a:t> </a:t>
            </a:r>
            <a:r>
              <a:rPr sz="3600" spc="-10" dirty="0">
                <a:solidFill>
                  <a:srgbClr val="000000"/>
                </a:solidFill>
              </a:rPr>
              <a:t>ADMINISTRATION </a:t>
            </a:r>
            <a:r>
              <a:rPr sz="3600" dirty="0">
                <a:solidFill>
                  <a:srgbClr val="000000"/>
                </a:solidFill>
              </a:rPr>
              <a:t>OF</a:t>
            </a:r>
            <a:r>
              <a:rPr sz="3600" spc="-20" dirty="0">
                <a:solidFill>
                  <a:srgbClr val="000000"/>
                </a:solidFill>
              </a:rPr>
              <a:t> </a:t>
            </a:r>
            <a:r>
              <a:rPr sz="3600" dirty="0">
                <a:solidFill>
                  <a:srgbClr val="BB8542"/>
                </a:solidFill>
              </a:rPr>
              <a:t>HYPERTONIC</a:t>
            </a:r>
            <a:r>
              <a:rPr sz="3600" spc="-20" dirty="0">
                <a:solidFill>
                  <a:srgbClr val="BB8542"/>
                </a:solidFill>
              </a:rPr>
              <a:t> </a:t>
            </a:r>
            <a:r>
              <a:rPr sz="3600" spc="-10" dirty="0">
                <a:solidFill>
                  <a:srgbClr val="BB8542"/>
                </a:solidFill>
              </a:rPr>
              <a:t>SALINE</a:t>
            </a:r>
            <a:endParaRPr sz="3600"/>
          </a:p>
        </p:txBody>
      </p:sp>
      <p:grpSp>
        <p:nvGrpSpPr>
          <p:cNvPr id="12" name="object 12"/>
          <p:cNvGrpSpPr/>
          <p:nvPr/>
        </p:nvGrpSpPr>
        <p:grpSpPr>
          <a:xfrm>
            <a:off x="365759" y="5989323"/>
            <a:ext cx="3119120" cy="640080"/>
            <a:chOff x="365759" y="5989323"/>
            <a:chExt cx="3119120" cy="640080"/>
          </a:xfrm>
        </p:grpSpPr>
        <p:sp>
          <p:nvSpPr>
            <p:cNvPr id="13" name="object 13"/>
            <p:cNvSpPr/>
            <p:nvPr/>
          </p:nvSpPr>
          <p:spPr>
            <a:xfrm>
              <a:off x="375284" y="5998848"/>
              <a:ext cx="3100070" cy="621030"/>
            </a:xfrm>
            <a:custGeom>
              <a:avLst/>
              <a:gdLst/>
              <a:ahLst/>
              <a:cxnLst/>
              <a:rect l="l" t="t" r="r" b="b"/>
              <a:pathLst>
                <a:path w="3100070" h="621029">
                  <a:moveTo>
                    <a:pt x="3028518" y="0"/>
                  </a:moveTo>
                  <a:lnTo>
                    <a:pt x="71297" y="0"/>
                  </a:lnTo>
                  <a:lnTo>
                    <a:pt x="43548" y="5602"/>
                  </a:lnTo>
                  <a:lnTo>
                    <a:pt x="20885" y="20880"/>
                  </a:lnTo>
                  <a:lnTo>
                    <a:pt x="5603" y="43542"/>
                  </a:lnTo>
                  <a:lnTo>
                    <a:pt x="0" y="71297"/>
                  </a:lnTo>
                  <a:lnTo>
                    <a:pt x="0" y="549719"/>
                  </a:lnTo>
                  <a:lnTo>
                    <a:pt x="5603" y="577476"/>
                  </a:lnTo>
                  <a:lnTo>
                    <a:pt x="20885" y="600143"/>
                  </a:lnTo>
                  <a:lnTo>
                    <a:pt x="43548" y="615425"/>
                  </a:lnTo>
                  <a:lnTo>
                    <a:pt x="71297" y="621030"/>
                  </a:lnTo>
                  <a:lnTo>
                    <a:pt x="3028518" y="621030"/>
                  </a:lnTo>
                  <a:lnTo>
                    <a:pt x="3056267" y="615425"/>
                  </a:lnTo>
                  <a:lnTo>
                    <a:pt x="3078930" y="600143"/>
                  </a:lnTo>
                  <a:lnTo>
                    <a:pt x="3094212" y="577476"/>
                  </a:lnTo>
                  <a:lnTo>
                    <a:pt x="3099816" y="549719"/>
                  </a:lnTo>
                  <a:lnTo>
                    <a:pt x="3099816" y="71297"/>
                  </a:lnTo>
                  <a:lnTo>
                    <a:pt x="3094212" y="43542"/>
                  </a:lnTo>
                  <a:lnTo>
                    <a:pt x="3078930" y="20880"/>
                  </a:lnTo>
                  <a:lnTo>
                    <a:pt x="3056267" y="5602"/>
                  </a:lnTo>
                  <a:lnTo>
                    <a:pt x="3028518" y="0"/>
                  </a:lnTo>
                  <a:close/>
                </a:path>
              </a:pathLst>
            </a:custGeom>
            <a:solidFill>
              <a:srgbClr val="639DD3">
                <a:alpha val="74510"/>
              </a:srgbClr>
            </a:solidFill>
          </p:spPr>
          <p:txBody>
            <a:bodyPr wrap="square" lIns="0" tIns="0" rIns="0" bIns="0" rtlCol="0"/>
            <a:lstStyle/>
            <a:p>
              <a:endParaRPr/>
            </a:p>
          </p:txBody>
        </p:sp>
        <p:sp>
          <p:nvSpPr>
            <p:cNvPr id="14" name="object 14"/>
            <p:cNvSpPr/>
            <p:nvPr/>
          </p:nvSpPr>
          <p:spPr>
            <a:xfrm>
              <a:off x="375284" y="5998848"/>
              <a:ext cx="3100070" cy="621030"/>
            </a:xfrm>
            <a:custGeom>
              <a:avLst/>
              <a:gdLst/>
              <a:ahLst/>
              <a:cxnLst/>
              <a:rect l="l" t="t" r="r" b="b"/>
              <a:pathLst>
                <a:path w="3100070" h="621029">
                  <a:moveTo>
                    <a:pt x="0" y="71297"/>
                  </a:moveTo>
                  <a:lnTo>
                    <a:pt x="5603" y="43542"/>
                  </a:lnTo>
                  <a:lnTo>
                    <a:pt x="20885" y="20880"/>
                  </a:lnTo>
                  <a:lnTo>
                    <a:pt x="43548" y="5602"/>
                  </a:lnTo>
                  <a:lnTo>
                    <a:pt x="71297" y="0"/>
                  </a:lnTo>
                  <a:lnTo>
                    <a:pt x="3028518" y="0"/>
                  </a:lnTo>
                  <a:lnTo>
                    <a:pt x="3056267" y="5602"/>
                  </a:lnTo>
                  <a:lnTo>
                    <a:pt x="3078930" y="20880"/>
                  </a:lnTo>
                  <a:lnTo>
                    <a:pt x="3094212" y="43542"/>
                  </a:lnTo>
                  <a:lnTo>
                    <a:pt x="3099816" y="71297"/>
                  </a:lnTo>
                  <a:lnTo>
                    <a:pt x="3099816" y="549719"/>
                  </a:lnTo>
                  <a:lnTo>
                    <a:pt x="3094212" y="577476"/>
                  </a:lnTo>
                  <a:lnTo>
                    <a:pt x="3078930" y="600143"/>
                  </a:lnTo>
                  <a:lnTo>
                    <a:pt x="3056267" y="615425"/>
                  </a:lnTo>
                  <a:lnTo>
                    <a:pt x="3028518" y="621030"/>
                  </a:lnTo>
                  <a:lnTo>
                    <a:pt x="71297" y="621030"/>
                  </a:lnTo>
                  <a:lnTo>
                    <a:pt x="43548" y="615425"/>
                  </a:lnTo>
                  <a:lnTo>
                    <a:pt x="20885" y="600143"/>
                  </a:lnTo>
                  <a:lnTo>
                    <a:pt x="5603" y="577476"/>
                  </a:lnTo>
                  <a:lnTo>
                    <a:pt x="0" y="549719"/>
                  </a:lnTo>
                  <a:lnTo>
                    <a:pt x="0" y="71297"/>
                  </a:lnTo>
                  <a:close/>
                </a:path>
              </a:pathLst>
            </a:custGeom>
            <a:ln w="19050">
              <a:solidFill>
                <a:srgbClr val="639DD3"/>
              </a:solidFill>
            </a:ln>
          </p:spPr>
          <p:txBody>
            <a:bodyPr wrap="square" lIns="0" tIns="0" rIns="0" bIns="0" rtlCol="0"/>
            <a:lstStyle/>
            <a:p>
              <a:endParaRPr/>
            </a:p>
          </p:txBody>
        </p:sp>
      </p:grpSp>
      <p:sp>
        <p:nvSpPr>
          <p:cNvPr id="15" name="object 15"/>
          <p:cNvSpPr txBox="1">
            <a:spLocks noGrp="1"/>
          </p:cNvSpPr>
          <p:nvPr>
            <p:ph sz="half" idx="2"/>
          </p:nvPr>
        </p:nvSpPr>
        <p:spPr>
          <a:prstGeom prst="rect">
            <a:avLst/>
          </a:prstGeom>
        </p:spPr>
        <p:txBody>
          <a:bodyPr vert="horz" wrap="square" lIns="0" tIns="12700" rIns="0" bIns="0" rtlCol="0">
            <a:spAutoFit/>
          </a:bodyPr>
          <a:lstStyle/>
          <a:p>
            <a:pPr marL="12700" marR="5080" indent="-635">
              <a:lnSpc>
                <a:spcPct val="100000"/>
              </a:lnSpc>
              <a:spcBef>
                <a:spcPts val="100"/>
              </a:spcBef>
            </a:pPr>
            <a:r>
              <a:rPr sz="2400" b="1" dirty="0">
                <a:latin typeface="Arial"/>
                <a:cs typeface="Arial"/>
              </a:rPr>
              <a:t>Hypertonic</a:t>
            </a:r>
            <a:r>
              <a:rPr sz="2400" b="1" spc="-55" dirty="0">
                <a:latin typeface="Arial"/>
                <a:cs typeface="Arial"/>
              </a:rPr>
              <a:t> </a:t>
            </a:r>
            <a:r>
              <a:rPr sz="2400" b="1" dirty="0">
                <a:latin typeface="Arial"/>
                <a:cs typeface="Arial"/>
              </a:rPr>
              <a:t>Saline</a:t>
            </a:r>
            <a:r>
              <a:rPr sz="2400" b="1" spc="-55" dirty="0">
                <a:latin typeface="Arial"/>
                <a:cs typeface="Arial"/>
              </a:rPr>
              <a:t> </a:t>
            </a:r>
            <a:r>
              <a:rPr dirty="0"/>
              <a:t>is</a:t>
            </a:r>
            <a:r>
              <a:rPr spc="-55" dirty="0"/>
              <a:t> </a:t>
            </a:r>
            <a:r>
              <a:rPr dirty="0"/>
              <a:t>indicated</a:t>
            </a:r>
            <a:r>
              <a:rPr spc="-45" dirty="0"/>
              <a:t> </a:t>
            </a:r>
            <a:r>
              <a:rPr dirty="0"/>
              <a:t>for</a:t>
            </a:r>
            <a:r>
              <a:rPr spc="-65" dirty="0"/>
              <a:t> </a:t>
            </a:r>
            <a:r>
              <a:rPr dirty="0"/>
              <a:t>signs</a:t>
            </a:r>
            <a:r>
              <a:rPr spc="-45" dirty="0"/>
              <a:t> </a:t>
            </a:r>
            <a:r>
              <a:rPr spc="-25" dirty="0"/>
              <a:t>of </a:t>
            </a:r>
            <a:r>
              <a:rPr dirty="0"/>
              <a:t>impending</a:t>
            </a:r>
            <a:r>
              <a:rPr spc="-90" dirty="0"/>
              <a:t> </a:t>
            </a:r>
            <a:r>
              <a:rPr dirty="0"/>
              <a:t>cerebral</a:t>
            </a:r>
            <a:r>
              <a:rPr spc="-95" dirty="0"/>
              <a:t> </a:t>
            </a:r>
            <a:r>
              <a:rPr spc="-10" dirty="0"/>
              <a:t>herniation</a:t>
            </a:r>
            <a:endParaRPr sz="2400">
              <a:latin typeface="Arial"/>
              <a:cs typeface="Arial"/>
            </a:endParaRPr>
          </a:p>
          <a:p>
            <a:pPr marL="380365" marR="681990" algn="just">
              <a:lnSpc>
                <a:spcPct val="100000"/>
              </a:lnSpc>
              <a:spcBef>
                <a:spcPts val="1115"/>
              </a:spcBef>
            </a:pPr>
            <a:r>
              <a:rPr sz="1800" dirty="0"/>
              <a:t>Administer</a:t>
            </a:r>
            <a:r>
              <a:rPr sz="1800" spc="-20" dirty="0"/>
              <a:t> </a:t>
            </a:r>
            <a:r>
              <a:rPr sz="1800" dirty="0"/>
              <a:t>30</a:t>
            </a:r>
            <a:r>
              <a:rPr sz="1800" spc="-15" dirty="0"/>
              <a:t> </a:t>
            </a:r>
            <a:r>
              <a:rPr sz="1800" dirty="0"/>
              <a:t>ml</a:t>
            </a:r>
            <a:r>
              <a:rPr sz="1800" spc="-10" dirty="0"/>
              <a:t> </a:t>
            </a:r>
            <a:r>
              <a:rPr sz="1800" dirty="0"/>
              <a:t>23.4%</a:t>
            </a:r>
            <a:r>
              <a:rPr sz="1800" spc="-20" dirty="0"/>
              <a:t> </a:t>
            </a:r>
            <a:r>
              <a:rPr sz="1800" dirty="0"/>
              <a:t>hypertonic</a:t>
            </a:r>
            <a:r>
              <a:rPr sz="1800" spc="-15" dirty="0"/>
              <a:t> </a:t>
            </a:r>
            <a:r>
              <a:rPr sz="1800" spc="-10" dirty="0"/>
              <a:t>saline </a:t>
            </a:r>
            <a:r>
              <a:rPr sz="1800" dirty="0"/>
              <a:t>slow</a:t>
            </a:r>
            <a:r>
              <a:rPr sz="1800" spc="-30" dirty="0"/>
              <a:t> </a:t>
            </a:r>
            <a:r>
              <a:rPr sz="1800" dirty="0"/>
              <a:t>IV/IO push</a:t>
            </a:r>
            <a:r>
              <a:rPr sz="1800" spc="-15" dirty="0"/>
              <a:t> </a:t>
            </a:r>
            <a:r>
              <a:rPr sz="1800" dirty="0"/>
              <a:t>over</a:t>
            </a:r>
            <a:r>
              <a:rPr sz="1800" spc="-15" dirty="0"/>
              <a:t> </a:t>
            </a:r>
            <a:r>
              <a:rPr sz="1800" dirty="0"/>
              <a:t>10</a:t>
            </a:r>
            <a:r>
              <a:rPr sz="1800" spc="-10" dirty="0"/>
              <a:t> </a:t>
            </a:r>
            <a:r>
              <a:rPr sz="1800" dirty="0"/>
              <a:t>minutes</a:t>
            </a:r>
            <a:r>
              <a:rPr sz="1800" spc="-15" dirty="0"/>
              <a:t> </a:t>
            </a:r>
            <a:r>
              <a:rPr sz="1800" spc="-10" dirty="0"/>
              <a:t>followed </a:t>
            </a:r>
            <a:r>
              <a:rPr sz="1800" dirty="0"/>
              <a:t>by</a:t>
            </a:r>
            <a:r>
              <a:rPr sz="1800" spc="-5" dirty="0"/>
              <a:t> </a:t>
            </a:r>
            <a:r>
              <a:rPr sz="1800" dirty="0"/>
              <a:t>a saline</a:t>
            </a:r>
            <a:r>
              <a:rPr sz="1800" spc="-10" dirty="0"/>
              <a:t> flush</a:t>
            </a:r>
            <a:endParaRPr sz="1800"/>
          </a:p>
          <a:p>
            <a:pPr marL="380365">
              <a:lnSpc>
                <a:spcPct val="100000"/>
              </a:lnSpc>
              <a:spcBef>
                <a:spcPts val="1400"/>
              </a:spcBef>
            </a:pPr>
            <a:r>
              <a:rPr sz="1800" b="1" spc="-25" dirty="0">
                <a:latin typeface="Arial"/>
                <a:cs typeface="Arial"/>
              </a:rPr>
              <a:t>OR</a:t>
            </a:r>
            <a:endParaRPr sz="1800">
              <a:latin typeface="Arial"/>
              <a:cs typeface="Arial"/>
            </a:endParaRPr>
          </a:p>
          <a:p>
            <a:pPr marL="380365" marR="519430">
              <a:lnSpc>
                <a:spcPct val="100000"/>
              </a:lnSpc>
              <a:spcBef>
                <a:spcPts val="1395"/>
              </a:spcBef>
            </a:pPr>
            <a:r>
              <a:rPr sz="1800" dirty="0"/>
              <a:t>250</a:t>
            </a:r>
            <a:r>
              <a:rPr sz="1800" spc="-15" dirty="0"/>
              <a:t> </a:t>
            </a:r>
            <a:r>
              <a:rPr sz="1800" dirty="0"/>
              <a:t>ml</a:t>
            </a:r>
            <a:r>
              <a:rPr sz="1800" spc="-10" dirty="0"/>
              <a:t> </a:t>
            </a:r>
            <a:r>
              <a:rPr sz="1800" dirty="0"/>
              <a:t>of 3%</a:t>
            </a:r>
            <a:r>
              <a:rPr sz="1800" spc="-15" dirty="0"/>
              <a:t> </a:t>
            </a:r>
            <a:r>
              <a:rPr sz="1800" dirty="0"/>
              <a:t>or</a:t>
            </a:r>
            <a:r>
              <a:rPr sz="1800" spc="-5" dirty="0"/>
              <a:t> </a:t>
            </a:r>
            <a:r>
              <a:rPr sz="1800" dirty="0"/>
              <a:t>5%</a:t>
            </a:r>
            <a:r>
              <a:rPr sz="1800" spc="-10" dirty="0"/>
              <a:t> </a:t>
            </a:r>
            <a:r>
              <a:rPr sz="1800" dirty="0"/>
              <a:t>hypertonic</a:t>
            </a:r>
            <a:r>
              <a:rPr sz="1800" spc="-15" dirty="0"/>
              <a:t> </a:t>
            </a:r>
            <a:r>
              <a:rPr sz="1800" dirty="0"/>
              <a:t>saline</a:t>
            </a:r>
            <a:r>
              <a:rPr sz="1800" spc="-15" dirty="0"/>
              <a:t> </a:t>
            </a:r>
            <a:r>
              <a:rPr sz="1800" spc="-10" dirty="0"/>
              <a:t>IV/IO bolus</a:t>
            </a:r>
            <a:endParaRPr sz="1800"/>
          </a:p>
          <a:p>
            <a:pPr marL="1025525">
              <a:lnSpc>
                <a:spcPts val="1825"/>
              </a:lnSpc>
              <a:spcBef>
                <a:spcPts val="1925"/>
              </a:spcBef>
            </a:pPr>
            <a:r>
              <a:rPr sz="1600" b="1" dirty="0">
                <a:solidFill>
                  <a:srgbClr val="BB8542"/>
                </a:solidFill>
                <a:latin typeface="Arial"/>
                <a:cs typeface="Arial"/>
              </a:rPr>
              <a:t>IMPORTANT</a:t>
            </a:r>
            <a:r>
              <a:rPr sz="1600" b="1" spc="-55" dirty="0">
                <a:solidFill>
                  <a:srgbClr val="BB8542"/>
                </a:solidFill>
                <a:latin typeface="Arial"/>
                <a:cs typeface="Arial"/>
              </a:rPr>
              <a:t> </a:t>
            </a:r>
            <a:r>
              <a:rPr sz="1600" b="1" spc="-10" dirty="0">
                <a:latin typeface="Arial"/>
                <a:cs typeface="Arial"/>
              </a:rPr>
              <a:t>CONSIDERATION:</a:t>
            </a:r>
            <a:endParaRPr sz="1600">
              <a:latin typeface="Arial"/>
              <a:cs typeface="Arial"/>
            </a:endParaRPr>
          </a:p>
          <a:p>
            <a:pPr marL="1025525" marR="506095">
              <a:lnSpc>
                <a:spcPts val="1730"/>
              </a:lnSpc>
              <a:spcBef>
                <a:spcPts val="125"/>
              </a:spcBef>
            </a:pPr>
            <a:r>
              <a:rPr sz="1600" dirty="0"/>
              <a:t>Do</a:t>
            </a:r>
            <a:r>
              <a:rPr sz="1600" spc="-30" dirty="0"/>
              <a:t> </a:t>
            </a:r>
            <a:r>
              <a:rPr sz="1600" dirty="0"/>
              <a:t>not</a:t>
            </a:r>
            <a:r>
              <a:rPr sz="1600" spc="-25" dirty="0"/>
              <a:t> </a:t>
            </a:r>
            <a:r>
              <a:rPr sz="1600" dirty="0"/>
              <a:t>hyperventilate</a:t>
            </a:r>
            <a:r>
              <a:rPr sz="1600" spc="-25" dirty="0"/>
              <a:t> </a:t>
            </a:r>
            <a:r>
              <a:rPr sz="1600" dirty="0"/>
              <a:t>the</a:t>
            </a:r>
            <a:r>
              <a:rPr sz="1600" spc="-20" dirty="0"/>
              <a:t> </a:t>
            </a:r>
            <a:r>
              <a:rPr sz="1600" dirty="0"/>
              <a:t>casualty</a:t>
            </a:r>
            <a:r>
              <a:rPr sz="1600" spc="-25" dirty="0"/>
              <a:t> </a:t>
            </a:r>
            <a:r>
              <a:rPr sz="1600" spc="-10" dirty="0"/>
              <a:t>unless </a:t>
            </a:r>
            <a:r>
              <a:rPr sz="1600" dirty="0"/>
              <a:t>signs</a:t>
            </a:r>
            <a:r>
              <a:rPr sz="1600" spc="-35" dirty="0"/>
              <a:t> </a:t>
            </a:r>
            <a:r>
              <a:rPr sz="1600" dirty="0"/>
              <a:t>of</a:t>
            </a:r>
            <a:r>
              <a:rPr sz="1600" spc="-15" dirty="0"/>
              <a:t> </a:t>
            </a:r>
            <a:r>
              <a:rPr sz="1600" dirty="0"/>
              <a:t>impending</a:t>
            </a:r>
            <a:r>
              <a:rPr sz="1600" spc="-35" dirty="0"/>
              <a:t> </a:t>
            </a:r>
            <a:r>
              <a:rPr sz="1600" dirty="0"/>
              <a:t>herniation</a:t>
            </a:r>
            <a:r>
              <a:rPr sz="1600" spc="-25" dirty="0"/>
              <a:t> </a:t>
            </a:r>
            <a:r>
              <a:rPr sz="1600" dirty="0"/>
              <a:t>are</a:t>
            </a:r>
            <a:r>
              <a:rPr sz="1600" spc="-30" dirty="0"/>
              <a:t> </a:t>
            </a:r>
            <a:r>
              <a:rPr sz="1600" spc="-10" dirty="0"/>
              <a:t>present</a:t>
            </a:r>
            <a:endParaRPr sz="1600"/>
          </a:p>
          <a:p>
            <a:pPr>
              <a:lnSpc>
                <a:spcPct val="100000"/>
              </a:lnSpc>
              <a:spcBef>
                <a:spcPts val="1739"/>
              </a:spcBef>
            </a:pPr>
            <a:endParaRPr sz="1600"/>
          </a:p>
          <a:p>
            <a:pPr marL="311785">
              <a:lnSpc>
                <a:spcPct val="100000"/>
              </a:lnSpc>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t>B-</a:t>
            </a:r>
            <a:r>
              <a:rPr sz="1600" spc="-50" dirty="0"/>
              <a:t>R</a:t>
            </a:r>
            <a:endParaRPr sz="1600">
              <a:latin typeface="Arial"/>
              <a:cs typeface="Arial"/>
            </a:endParaRPr>
          </a:p>
        </p:txBody>
      </p:sp>
      <p:grpSp>
        <p:nvGrpSpPr>
          <p:cNvPr id="16" name="object 16"/>
          <p:cNvGrpSpPr/>
          <p:nvPr/>
        </p:nvGrpSpPr>
        <p:grpSpPr>
          <a:xfrm>
            <a:off x="384048" y="5919228"/>
            <a:ext cx="948055" cy="939165"/>
            <a:chOff x="384048" y="5919228"/>
            <a:chExt cx="948055" cy="939165"/>
          </a:xfrm>
        </p:grpSpPr>
        <p:pic>
          <p:nvPicPr>
            <p:cNvPr id="17" name="object 17"/>
            <p:cNvPicPr/>
            <p:nvPr/>
          </p:nvPicPr>
          <p:blipFill>
            <a:blip r:embed="rId5" cstate="print"/>
            <a:stretch>
              <a:fillRect/>
            </a:stretch>
          </p:blipFill>
          <p:spPr>
            <a:xfrm>
              <a:off x="384048" y="5919228"/>
              <a:ext cx="947902" cy="938771"/>
            </a:xfrm>
            <a:prstGeom prst="rect">
              <a:avLst/>
            </a:prstGeom>
          </p:spPr>
        </p:pic>
        <p:pic>
          <p:nvPicPr>
            <p:cNvPr id="18" name="object 18"/>
            <p:cNvPicPr/>
            <p:nvPr/>
          </p:nvPicPr>
          <p:blipFill>
            <a:blip r:embed="rId6" cstate="print"/>
            <a:stretch>
              <a:fillRect/>
            </a:stretch>
          </p:blipFill>
          <p:spPr>
            <a:xfrm>
              <a:off x="578357" y="6113538"/>
              <a:ext cx="361187" cy="391654"/>
            </a:xfrm>
            <a:prstGeom prst="rect">
              <a:avLst/>
            </a:prstGeom>
          </p:spPr>
        </p:pic>
      </p:grpSp>
      <p:sp>
        <p:nvSpPr>
          <p:cNvPr id="19" name="object 19"/>
          <p:cNvSpPr/>
          <p:nvPr/>
        </p:nvSpPr>
        <p:spPr>
          <a:xfrm>
            <a:off x="887730" y="2794254"/>
            <a:ext cx="114300" cy="777240"/>
          </a:xfrm>
          <a:custGeom>
            <a:avLst/>
            <a:gdLst/>
            <a:ahLst/>
            <a:cxnLst/>
            <a:rect l="l" t="t" r="r" b="b"/>
            <a:pathLst>
              <a:path w="114300" h="777239">
                <a:moveTo>
                  <a:pt x="0" y="777239"/>
                </a:moveTo>
                <a:lnTo>
                  <a:pt x="114300" y="777239"/>
                </a:lnTo>
                <a:lnTo>
                  <a:pt x="114300" y="0"/>
                </a:lnTo>
                <a:lnTo>
                  <a:pt x="0" y="0"/>
                </a:lnTo>
                <a:lnTo>
                  <a:pt x="0" y="777239"/>
                </a:lnTo>
                <a:close/>
              </a:path>
            </a:pathLst>
          </a:custGeom>
          <a:solidFill>
            <a:srgbClr val="BB8542"/>
          </a:solidFill>
        </p:spPr>
        <p:txBody>
          <a:bodyPr wrap="square" lIns="0" tIns="0" rIns="0" bIns="0" rtlCol="0"/>
          <a:lstStyle/>
          <a:p>
            <a:endParaRPr/>
          </a:p>
        </p:txBody>
      </p:sp>
      <p:sp>
        <p:nvSpPr>
          <p:cNvPr id="20" name="object 20"/>
          <p:cNvSpPr/>
          <p:nvPr/>
        </p:nvSpPr>
        <p:spPr>
          <a:xfrm>
            <a:off x="6470141" y="4745735"/>
            <a:ext cx="114300" cy="228600"/>
          </a:xfrm>
          <a:custGeom>
            <a:avLst/>
            <a:gdLst/>
            <a:ahLst/>
            <a:cxnLst/>
            <a:rect l="l" t="t" r="r" b="b"/>
            <a:pathLst>
              <a:path w="114300" h="228600">
                <a:moveTo>
                  <a:pt x="0" y="228600"/>
                </a:moveTo>
                <a:lnTo>
                  <a:pt x="114300" y="228600"/>
                </a:lnTo>
                <a:lnTo>
                  <a:pt x="114300" y="0"/>
                </a:lnTo>
                <a:lnTo>
                  <a:pt x="0" y="0"/>
                </a:lnTo>
                <a:lnTo>
                  <a:pt x="0" y="228600"/>
                </a:lnTo>
                <a:close/>
              </a:path>
            </a:pathLst>
          </a:custGeom>
          <a:solidFill>
            <a:srgbClr val="BB8542"/>
          </a:solidFill>
        </p:spPr>
        <p:txBody>
          <a:bodyPr wrap="square" lIns="0" tIns="0" rIns="0" bIns="0" rtlCol="0"/>
          <a:lstStyle/>
          <a:p>
            <a:endParaRPr/>
          </a:p>
        </p:txBody>
      </p:sp>
      <p:sp>
        <p:nvSpPr>
          <p:cNvPr id="21" name="object 21"/>
          <p:cNvSpPr/>
          <p:nvPr/>
        </p:nvSpPr>
        <p:spPr>
          <a:xfrm>
            <a:off x="6470141" y="5119115"/>
            <a:ext cx="114300" cy="228600"/>
          </a:xfrm>
          <a:custGeom>
            <a:avLst/>
            <a:gdLst/>
            <a:ahLst/>
            <a:cxnLst/>
            <a:rect l="l" t="t" r="r" b="b"/>
            <a:pathLst>
              <a:path w="114300" h="228600">
                <a:moveTo>
                  <a:pt x="0" y="228600"/>
                </a:moveTo>
                <a:lnTo>
                  <a:pt x="114300" y="228600"/>
                </a:lnTo>
                <a:lnTo>
                  <a:pt x="114300" y="0"/>
                </a:lnTo>
                <a:lnTo>
                  <a:pt x="0" y="0"/>
                </a:lnTo>
                <a:lnTo>
                  <a:pt x="0" y="228600"/>
                </a:lnTo>
                <a:close/>
              </a:path>
            </a:pathLst>
          </a:custGeom>
          <a:solidFill>
            <a:srgbClr val="BB8542"/>
          </a:solidFill>
        </p:spPr>
        <p:txBody>
          <a:bodyPr wrap="square" lIns="0" tIns="0" rIns="0" bIns="0" rtlCol="0"/>
          <a:lstStyle/>
          <a:p>
            <a:endParaRPr/>
          </a:p>
        </p:txBody>
      </p:sp>
      <p:sp>
        <p:nvSpPr>
          <p:cNvPr id="22" name="object 22"/>
          <p:cNvSpPr/>
          <p:nvPr/>
        </p:nvSpPr>
        <p:spPr>
          <a:xfrm>
            <a:off x="6470141" y="5516117"/>
            <a:ext cx="114300" cy="228600"/>
          </a:xfrm>
          <a:custGeom>
            <a:avLst/>
            <a:gdLst/>
            <a:ahLst/>
            <a:cxnLst/>
            <a:rect l="l" t="t" r="r" b="b"/>
            <a:pathLst>
              <a:path w="114300" h="228600">
                <a:moveTo>
                  <a:pt x="0" y="228599"/>
                </a:moveTo>
                <a:lnTo>
                  <a:pt x="114300" y="228599"/>
                </a:lnTo>
                <a:lnTo>
                  <a:pt x="114300" y="0"/>
                </a:lnTo>
                <a:lnTo>
                  <a:pt x="0" y="0"/>
                </a:lnTo>
                <a:lnTo>
                  <a:pt x="0" y="228599"/>
                </a:lnTo>
                <a:close/>
              </a:path>
            </a:pathLst>
          </a:custGeom>
          <a:solidFill>
            <a:srgbClr val="BB8542"/>
          </a:solidFill>
        </p:spPr>
        <p:txBody>
          <a:bodyPr wrap="square" lIns="0" tIns="0" rIns="0" bIns="0" rtlCol="0"/>
          <a:lstStyle/>
          <a:p>
            <a:endParaRPr/>
          </a:p>
        </p:txBody>
      </p:sp>
      <p:grpSp>
        <p:nvGrpSpPr>
          <p:cNvPr id="23" name="object 23"/>
          <p:cNvGrpSpPr/>
          <p:nvPr/>
        </p:nvGrpSpPr>
        <p:grpSpPr>
          <a:xfrm>
            <a:off x="6940295" y="2302001"/>
            <a:ext cx="130175" cy="1863089"/>
            <a:chOff x="6940295" y="2302001"/>
            <a:chExt cx="130175" cy="1863089"/>
          </a:xfrm>
        </p:grpSpPr>
        <p:sp>
          <p:nvSpPr>
            <p:cNvPr id="24" name="object 24"/>
            <p:cNvSpPr/>
            <p:nvPr/>
          </p:nvSpPr>
          <p:spPr>
            <a:xfrm>
              <a:off x="7011161" y="2359151"/>
              <a:ext cx="2540" cy="274320"/>
            </a:xfrm>
            <a:custGeom>
              <a:avLst/>
              <a:gdLst/>
              <a:ahLst/>
              <a:cxnLst/>
              <a:rect l="l" t="t" r="r" b="b"/>
              <a:pathLst>
                <a:path w="2540" h="274319">
                  <a:moveTo>
                    <a:pt x="0" y="274320"/>
                  </a:moveTo>
                  <a:lnTo>
                    <a:pt x="1943" y="0"/>
                  </a:lnTo>
                </a:path>
              </a:pathLst>
            </a:custGeom>
            <a:ln w="114300">
              <a:solidFill>
                <a:srgbClr val="BB8542"/>
              </a:solidFill>
            </a:ln>
          </p:spPr>
          <p:txBody>
            <a:bodyPr wrap="square" lIns="0" tIns="0" rIns="0" bIns="0" rtlCol="0"/>
            <a:lstStyle/>
            <a:p>
              <a:endParaRPr/>
            </a:p>
          </p:txBody>
        </p:sp>
        <p:sp>
          <p:nvSpPr>
            <p:cNvPr id="25" name="object 25"/>
            <p:cNvSpPr/>
            <p:nvPr/>
          </p:nvSpPr>
          <p:spPr>
            <a:xfrm>
              <a:off x="7005827" y="2706623"/>
              <a:ext cx="2540" cy="274320"/>
            </a:xfrm>
            <a:custGeom>
              <a:avLst/>
              <a:gdLst/>
              <a:ahLst/>
              <a:cxnLst/>
              <a:rect l="l" t="t" r="r" b="b"/>
              <a:pathLst>
                <a:path w="2540" h="274319">
                  <a:moveTo>
                    <a:pt x="0" y="274320"/>
                  </a:moveTo>
                  <a:lnTo>
                    <a:pt x="1943" y="0"/>
                  </a:lnTo>
                </a:path>
              </a:pathLst>
            </a:custGeom>
            <a:ln w="114300">
              <a:solidFill>
                <a:srgbClr val="BB8542"/>
              </a:solidFill>
            </a:ln>
          </p:spPr>
          <p:txBody>
            <a:bodyPr wrap="square" lIns="0" tIns="0" rIns="0" bIns="0" rtlCol="0"/>
            <a:lstStyle/>
            <a:p>
              <a:endParaRPr/>
            </a:p>
          </p:txBody>
        </p:sp>
        <p:sp>
          <p:nvSpPr>
            <p:cNvPr id="26" name="object 26"/>
            <p:cNvSpPr/>
            <p:nvPr/>
          </p:nvSpPr>
          <p:spPr>
            <a:xfrm>
              <a:off x="7004303" y="3075431"/>
              <a:ext cx="2540" cy="274320"/>
            </a:xfrm>
            <a:custGeom>
              <a:avLst/>
              <a:gdLst/>
              <a:ahLst/>
              <a:cxnLst/>
              <a:rect l="l" t="t" r="r" b="b"/>
              <a:pathLst>
                <a:path w="2540" h="274320">
                  <a:moveTo>
                    <a:pt x="0" y="274320"/>
                  </a:moveTo>
                  <a:lnTo>
                    <a:pt x="1943" y="0"/>
                  </a:lnTo>
                </a:path>
              </a:pathLst>
            </a:custGeom>
            <a:ln w="114300">
              <a:solidFill>
                <a:srgbClr val="BB8542"/>
              </a:solidFill>
            </a:ln>
          </p:spPr>
          <p:txBody>
            <a:bodyPr wrap="square" lIns="0" tIns="0" rIns="0" bIns="0" rtlCol="0"/>
            <a:lstStyle/>
            <a:p>
              <a:endParaRPr/>
            </a:p>
          </p:txBody>
        </p:sp>
        <p:sp>
          <p:nvSpPr>
            <p:cNvPr id="27" name="object 27"/>
            <p:cNvSpPr/>
            <p:nvPr/>
          </p:nvSpPr>
          <p:spPr>
            <a:xfrm>
              <a:off x="6998969" y="3461003"/>
              <a:ext cx="2540" cy="274320"/>
            </a:xfrm>
            <a:custGeom>
              <a:avLst/>
              <a:gdLst/>
              <a:ahLst/>
              <a:cxnLst/>
              <a:rect l="l" t="t" r="r" b="b"/>
              <a:pathLst>
                <a:path w="2540" h="274320">
                  <a:moveTo>
                    <a:pt x="0" y="274320"/>
                  </a:moveTo>
                  <a:lnTo>
                    <a:pt x="1943" y="0"/>
                  </a:lnTo>
                </a:path>
              </a:pathLst>
            </a:custGeom>
            <a:ln w="114300">
              <a:solidFill>
                <a:srgbClr val="BB8542"/>
              </a:solidFill>
            </a:ln>
          </p:spPr>
          <p:txBody>
            <a:bodyPr wrap="square" lIns="0" tIns="0" rIns="0" bIns="0" rtlCol="0"/>
            <a:lstStyle/>
            <a:p>
              <a:endParaRPr/>
            </a:p>
          </p:txBody>
        </p:sp>
        <p:sp>
          <p:nvSpPr>
            <p:cNvPr id="28" name="object 28"/>
            <p:cNvSpPr/>
            <p:nvPr/>
          </p:nvSpPr>
          <p:spPr>
            <a:xfrm>
              <a:off x="6997445" y="3833621"/>
              <a:ext cx="2540" cy="274320"/>
            </a:xfrm>
            <a:custGeom>
              <a:avLst/>
              <a:gdLst/>
              <a:ahLst/>
              <a:cxnLst/>
              <a:rect l="l" t="t" r="r" b="b"/>
              <a:pathLst>
                <a:path w="2540" h="274320">
                  <a:moveTo>
                    <a:pt x="0" y="274319"/>
                  </a:moveTo>
                  <a:lnTo>
                    <a:pt x="1943" y="0"/>
                  </a:lnTo>
                </a:path>
              </a:pathLst>
            </a:custGeom>
            <a:ln w="114300">
              <a:solidFill>
                <a:srgbClr val="BB8542"/>
              </a:solidFill>
            </a:ln>
          </p:spPr>
          <p:txBody>
            <a:bodyPr wrap="square" lIns="0" tIns="0" rIns="0" bIns="0" rtlCol="0"/>
            <a:lstStyle/>
            <a:p>
              <a:endParaRPr/>
            </a:p>
          </p:txBody>
        </p:sp>
      </p:gr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1663573" y="710426"/>
            <a:ext cx="886587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BB8542"/>
                </a:solidFill>
                <a:latin typeface="Arial"/>
                <a:cs typeface="Arial"/>
              </a:rPr>
              <a:t>TBI</a:t>
            </a:r>
            <a:r>
              <a:rPr sz="3600" b="1" spc="-70" dirty="0">
                <a:solidFill>
                  <a:srgbClr val="BB8542"/>
                </a:solidFill>
                <a:latin typeface="Arial"/>
                <a:cs typeface="Arial"/>
              </a:rPr>
              <a:t> </a:t>
            </a:r>
            <a:r>
              <a:rPr sz="3600" b="1" dirty="0">
                <a:latin typeface="Arial"/>
                <a:cs typeface="Arial"/>
              </a:rPr>
              <a:t>AND</a:t>
            </a:r>
            <a:r>
              <a:rPr sz="3600" b="1" spc="-50" dirty="0">
                <a:latin typeface="Arial"/>
                <a:cs typeface="Arial"/>
              </a:rPr>
              <a:t> </a:t>
            </a:r>
            <a:r>
              <a:rPr sz="3600" b="1" dirty="0">
                <a:latin typeface="Arial"/>
                <a:cs typeface="Arial"/>
              </a:rPr>
              <a:t>TACTICAL</a:t>
            </a:r>
            <a:r>
              <a:rPr sz="3600" b="1" spc="-65" dirty="0">
                <a:latin typeface="Arial"/>
                <a:cs typeface="Arial"/>
              </a:rPr>
              <a:t> </a:t>
            </a:r>
            <a:r>
              <a:rPr sz="3600" b="1" dirty="0">
                <a:solidFill>
                  <a:srgbClr val="BB8542"/>
                </a:solidFill>
                <a:latin typeface="Arial"/>
                <a:cs typeface="Arial"/>
              </a:rPr>
              <a:t>EVACUATION</a:t>
            </a:r>
            <a:r>
              <a:rPr sz="3600" b="1" spc="-55" dirty="0">
                <a:solidFill>
                  <a:srgbClr val="BB8542"/>
                </a:solidFill>
                <a:latin typeface="Arial"/>
                <a:cs typeface="Arial"/>
              </a:rPr>
              <a:t> </a:t>
            </a:r>
            <a:r>
              <a:rPr sz="3600" b="1" spc="-20" dirty="0">
                <a:latin typeface="Arial"/>
                <a:cs typeface="Arial"/>
              </a:rPr>
              <a:t>CARE</a:t>
            </a:r>
            <a:endParaRPr sz="3600">
              <a:latin typeface="Arial"/>
              <a:cs typeface="Arial"/>
            </a:endParaRPr>
          </a:p>
        </p:txBody>
      </p:sp>
      <p:pic>
        <p:nvPicPr>
          <p:cNvPr id="5" name="object 5"/>
          <p:cNvPicPr/>
          <p:nvPr/>
        </p:nvPicPr>
        <p:blipFill>
          <a:blip r:embed="rId4" cstate="print"/>
          <a:stretch>
            <a:fillRect/>
          </a:stretch>
        </p:blipFill>
        <p:spPr>
          <a:xfrm>
            <a:off x="476250" y="1317497"/>
            <a:ext cx="11245595" cy="5221223"/>
          </a:xfrm>
          <a:prstGeom prst="rect">
            <a:avLst/>
          </a:prstGeom>
        </p:spPr>
      </p:pic>
      <p:graphicFrame>
        <p:nvGraphicFramePr>
          <p:cNvPr id="6" name="object 6"/>
          <p:cNvGraphicFramePr>
            <a:graphicFrameLocks noGrp="1"/>
          </p:cNvGraphicFramePr>
          <p:nvPr/>
        </p:nvGraphicFramePr>
        <p:xfrm>
          <a:off x="650313" y="1432305"/>
          <a:ext cx="10878185" cy="4970780"/>
        </p:xfrm>
        <a:graphic>
          <a:graphicData uri="http://schemas.openxmlformats.org/drawingml/2006/table">
            <a:tbl>
              <a:tblPr firstRow="1" bandRow="1">
                <a:tableStyleId>{2D5ABB26-0587-4C30-8999-92F81FD0307C}</a:tableStyleId>
              </a:tblPr>
              <a:tblGrid>
                <a:gridCol w="5215890">
                  <a:extLst>
                    <a:ext uri="{9D8B030D-6E8A-4147-A177-3AD203B41FA5}">
                      <a16:colId xmlns:a16="http://schemas.microsoft.com/office/drawing/2014/main" val="20000"/>
                    </a:ext>
                  </a:extLst>
                </a:gridCol>
                <a:gridCol w="5662295">
                  <a:extLst>
                    <a:ext uri="{9D8B030D-6E8A-4147-A177-3AD203B41FA5}">
                      <a16:colId xmlns:a16="http://schemas.microsoft.com/office/drawing/2014/main" val="20001"/>
                    </a:ext>
                  </a:extLst>
                </a:gridCol>
              </a:tblGrid>
              <a:tr h="731520">
                <a:tc>
                  <a:txBody>
                    <a:bodyPr/>
                    <a:lstStyle/>
                    <a:p>
                      <a:pPr marL="91440" marR="165735">
                        <a:lnSpc>
                          <a:spcPct val="100000"/>
                        </a:lnSpc>
                        <a:spcBef>
                          <a:spcPts val="420"/>
                        </a:spcBef>
                      </a:pPr>
                      <a:r>
                        <a:rPr sz="2000" dirty="0">
                          <a:latin typeface="Arial MT"/>
                          <a:cs typeface="Arial MT"/>
                        </a:rPr>
                        <a:t>Monitor</a:t>
                      </a:r>
                      <a:r>
                        <a:rPr sz="2000" spc="-65" dirty="0">
                          <a:latin typeface="Arial MT"/>
                          <a:cs typeface="Arial MT"/>
                        </a:rPr>
                        <a:t> </a:t>
                      </a:r>
                      <a:r>
                        <a:rPr sz="2000" dirty="0">
                          <a:latin typeface="Arial MT"/>
                          <a:cs typeface="Arial MT"/>
                        </a:rPr>
                        <a:t>casualties</a:t>
                      </a:r>
                      <a:r>
                        <a:rPr sz="2000" spc="-55" dirty="0">
                          <a:latin typeface="Arial MT"/>
                          <a:cs typeface="Arial MT"/>
                        </a:rPr>
                        <a:t> </a:t>
                      </a:r>
                      <a:r>
                        <a:rPr sz="2000" dirty="0">
                          <a:latin typeface="Arial MT"/>
                          <a:cs typeface="Arial MT"/>
                        </a:rPr>
                        <a:t>with</a:t>
                      </a:r>
                      <a:r>
                        <a:rPr sz="2000" spc="-55" dirty="0">
                          <a:latin typeface="Arial MT"/>
                          <a:cs typeface="Arial MT"/>
                        </a:rPr>
                        <a:t> </a:t>
                      </a:r>
                      <a:r>
                        <a:rPr sz="2000" dirty="0">
                          <a:latin typeface="Arial MT"/>
                          <a:cs typeface="Arial MT"/>
                        </a:rPr>
                        <a:t>signs</a:t>
                      </a:r>
                      <a:r>
                        <a:rPr sz="2000" spc="-60" dirty="0">
                          <a:latin typeface="Arial MT"/>
                          <a:cs typeface="Arial MT"/>
                        </a:rPr>
                        <a:t> </a:t>
                      </a:r>
                      <a:r>
                        <a:rPr sz="2000" dirty="0">
                          <a:latin typeface="Arial MT"/>
                          <a:cs typeface="Arial MT"/>
                        </a:rPr>
                        <a:t>and</a:t>
                      </a:r>
                      <a:r>
                        <a:rPr sz="2000" spc="-60" dirty="0">
                          <a:latin typeface="Arial MT"/>
                          <a:cs typeface="Arial MT"/>
                        </a:rPr>
                        <a:t> </a:t>
                      </a:r>
                      <a:r>
                        <a:rPr sz="2000" spc="-10" dirty="0">
                          <a:latin typeface="Arial MT"/>
                          <a:cs typeface="Arial MT"/>
                        </a:rPr>
                        <a:t>symptoms </a:t>
                      </a:r>
                      <a:r>
                        <a:rPr sz="2000" dirty="0">
                          <a:latin typeface="Arial MT"/>
                          <a:cs typeface="Arial MT"/>
                        </a:rPr>
                        <a:t>of</a:t>
                      </a:r>
                      <a:r>
                        <a:rPr sz="2000" spc="-40" dirty="0">
                          <a:latin typeface="Arial MT"/>
                          <a:cs typeface="Arial MT"/>
                        </a:rPr>
                        <a:t> </a:t>
                      </a:r>
                      <a:r>
                        <a:rPr sz="2000" b="1" spc="-10" dirty="0">
                          <a:latin typeface="Arial"/>
                          <a:cs typeface="Arial"/>
                        </a:rPr>
                        <a:t>Moderate/Severe</a:t>
                      </a:r>
                      <a:r>
                        <a:rPr sz="2000" b="1" spc="-25" dirty="0">
                          <a:latin typeface="Arial"/>
                          <a:cs typeface="Arial"/>
                        </a:rPr>
                        <a:t> </a:t>
                      </a:r>
                      <a:r>
                        <a:rPr sz="2000" b="1" dirty="0">
                          <a:latin typeface="Arial"/>
                          <a:cs typeface="Arial"/>
                        </a:rPr>
                        <a:t>TBI</a:t>
                      </a:r>
                      <a:r>
                        <a:rPr sz="2000" b="1" spc="-25" dirty="0">
                          <a:latin typeface="Arial"/>
                          <a:cs typeface="Arial"/>
                        </a:rPr>
                        <a:t> </a:t>
                      </a:r>
                      <a:r>
                        <a:rPr sz="2000" spc="-20" dirty="0">
                          <a:latin typeface="Arial MT"/>
                          <a:cs typeface="Arial MT"/>
                        </a:rPr>
                        <a:t>for:</a:t>
                      </a:r>
                      <a:endParaRPr sz="2000">
                        <a:latin typeface="Arial MT"/>
                        <a:cs typeface="Arial MT"/>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1006475">
                        <a:lnSpc>
                          <a:spcPct val="100000"/>
                        </a:lnSpc>
                        <a:spcBef>
                          <a:spcPts val="420"/>
                        </a:spcBef>
                      </a:pPr>
                      <a:r>
                        <a:rPr sz="2000" dirty="0">
                          <a:latin typeface="Arial MT"/>
                          <a:cs typeface="Arial MT"/>
                        </a:rPr>
                        <a:t>For</a:t>
                      </a:r>
                      <a:r>
                        <a:rPr sz="2000" spc="-75" dirty="0">
                          <a:latin typeface="Arial MT"/>
                          <a:cs typeface="Arial MT"/>
                        </a:rPr>
                        <a:t> </a:t>
                      </a:r>
                      <a:r>
                        <a:rPr sz="2000" dirty="0">
                          <a:latin typeface="Arial MT"/>
                          <a:cs typeface="Arial MT"/>
                        </a:rPr>
                        <a:t>casualties</a:t>
                      </a:r>
                      <a:r>
                        <a:rPr sz="2000" spc="-65" dirty="0">
                          <a:latin typeface="Arial MT"/>
                          <a:cs typeface="Arial MT"/>
                        </a:rPr>
                        <a:t> </a:t>
                      </a:r>
                      <a:r>
                        <a:rPr sz="2000" dirty="0">
                          <a:latin typeface="Arial MT"/>
                          <a:cs typeface="Arial MT"/>
                        </a:rPr>
                        <a:t>with</a:t>
                      </a:r>
                      <a:r>
                        <a:rPr sz="2000" spc="-75" dirty="0">
                          <a:latin typeface="Arial MT"/>
                          <a:cs typeface="Arial MT"/>
                        </a:rPr>
                        <a:t> </a:t>
                      </a:r>
                      <a:r>
                        <a:rPr sz="2000" b="1" dirty="0">
                          <a:latin typeface="Arial"/>
                          <a:cs typeface="Arial"/>
                        </a:rPr>
                        <a:t>Impending</a:t>
                      </a:r>
                      <a:r>
                        <a:rPr sz="2000" b="1" spc="-60" dirty="0">
                          <a:latin typeface="Arial"/>
                          <a:cs typeface="Arial"/>
                        </a:rPr>
                        <a:t> </a:t>
                      </a:r>
                      <a:r>
                        <a:rPr sz="2000" b="1" spc="-10" dirty="0">
                          <a:latin typeface="Arial"/>
                          <a:cs typeface="Arial"/>
                        </a:rPr>
                        <a:t>Cerebral </a:t>
                      </a:r>
                      <a:r>
                        <a:rPr sz="2000" b="1" dirty="0">
                          <a:latin typeface="Arial"/>
                          <a:cs typeface="Arial"/>
                        </a:rPr>
                        <a:t>Herniation,</a:t>
                      </a:r>
                      <a:r>
                        <a:rPr sz="2000" b="1" spc="-70" dirty="0">
                          <a:latin typeface="Arial"/>
                          <a:cs typeface="Arial"/>
                        </a:rPr>
                        <a:t> </a:t>
                      </a:r>
                      <a:r>
                        <a:rPr sz="2000" dirty="0">
                          <a:latin typeface="Arial MT"/>
                          <a:cs typeface="Arial MT"/>
                        </a:rPr>
                        <a:t>take</a:t>
                      </a:r>
                      <a:r>
                        <a:rPr sz="2000" spc="-80" dirty="0">
                          <a:latin typeface="Arial MT"/>
                          <a:cs typeface="Arial MT"/>
                        </a:rPr>
                        <a:t> </a:t>
                      </a:r>
                      <a:r>
                        <a:rPr sz="2000" dirty="0">
                          <a:latin typeface="Arial MT"/>
                          <a:cs typeface="Arial MT"/>
                        </a:rPr>
                        <a:t>the</a:t>
                      </a:r>
                      <a:r>
                        <a:rPr sz="2000" spc="-80" dirty="0">
                          <a:latin typeface="Arial MT"/>
                          <a:cs typeface="Arial MT"/>
                        </a:rPr>
                        <a:t> </a:t>
                      </a:r>
                      <a:r>
                        <a:rPr sz="2000" dirty="0">
                          <a:latin typeface="Arial MT"/>
                          <a:cs typeface="Arial MT"/>
                        </a:rPr>
                        <a:t>following</a:t>
                      </a:r>
                      <a:r>
                        <a:rPr sz="2000" spc="-45" dirty="0">
                          <a:latin typeface="Arial MT"/>
                          <a:cs typeface="Arial MT"/>
                        </a:rPr>
                        <a:t> </a:t>
                      </a:r>
                      <a:r>
                        <a:rPr sz="2000" spc="-10" dirty="0">
                          <a:latin typeface="Arial MT"/>
                          <a:cs typeface="Arial MT"/>
                        </a:rPr>
                        <a:t>actions:</a:t>
                      </a:r>
                      <a:endParaRPr sz="2000">
                        <a:latin typeface="Arial MT"/>
                        <a:cs typeface="Arial MT"/>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79120">
                <a:tc>
                  <a:txBody>
                    <a:bodyPr/>
                    <a:lstStyle/>
                    <a:p>
                      <a:pPr marL="376555" indent="-285115">
                        <a:lnSpc>
                          <a:spcPct val="100000"/>
                        </a:lnSpc>
                        <a:spcBef>
                          <a:spcPts val="1275"/>
                        </a:spcBef>
                        <a:buChar char="•"/>
                        <a:tabLst>
                          <a:tab pos="376555" algn="l"/>
                        </a:tabLst>
                      </a:pPr>
                      <a:r>
                        <a:rPr sz="1600" dirty="0">
                          <a:latin typeface="Arial MT"/>
                          <a:cs typeface="Arial MT"/>
                        </a:rPr>
                        <a:t>Decreases</a:t>
                      </a:r>
                      <a:r>
                        <a:rPr sz="1600" spc="-25" dirty="0">
                          <a:latin typeface="Arial MT"/>
                          <a:cs typeface="Arial MT"/>
                        </a:rPr>
                        <a:t> </a:t>
                      </a:r>
                      <a:r>
                        <a:rPr sz="1600" dirty="0">
                          <a:latin typeface="Arial MT"/>
                          <a:cs typeface="Arial MT"/>
                        </a:rPr>
                        <a:t>in</a:t>
                      </a:r>
                      <a:r>
                        <a:rPr sz="1600" spc="-20" dirty="0">
                          <a:latin typeface="Arial MT"/>
                          <a:cs typeface="Arial MT"/>
                        </a:rPr>
                        <a:t> </a:t>
                      </a:r>
                      <a:r>
                        <a:rPr sz="1600" dirty="0">
                          <a:latin typeface="Arial MT"/>
                          <a:cs typeface="Arial MT"/>
                        </a:rPr>
                        <a:t>level</a:t>
                      </a:r>
                      <a:r>
                        <a:rPr sz="1600" spc="-25" dirty="0">
                          <a:latin typeface="Arial MT"/>
                          <a:cs typeface="Arial MT"/>
                        </a:rPr>
                        <a:t> </a:t>
                      </a:r>
                      <a:r>
                        <a:rPr sz="1600" dirty="0">
                          <a:latin typeface="Arial MT"/>
                          <a:cs typeface="Arial MT"/>
                        </a:rPr>
                        <a:t>of</a:t>
                      </a:r>
                      <a:r>
                        <a:rPr sz="1600" spc="-5" dirty="0">
                          <a:latin typeface="Arial MT"/>
                          <a:cs typeface="Arial MT"/>
                        </a:rPr>
                        <a:t> </a:t>
                      </a:r>
                      <a:r>
                        <a:rPr sz="1600" spc="-10" dirty="0">
                          <a:latin typeface="Arial MT"/>
                          <a:cs typeface="Arial MT"/>
                        </a:rPr>
                        <a:t>consciousness</a:t>
                      </a:r>
                      <a:endParaRPr sz="1600">
                        <a:latin typeface="Arial MT"/>
                        <a:cs typeface="Arial MT"/>
                      </a:endParaRPr>
                    </a:p>
                  </a:txBody>
                  <a:tcPr marL="0" marR="0" marT="1619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377190" marR="122555" indent="-286385">
                        <a:lnSpc>
                          <a:spcPct val="100000"/>
                        </a:lnSpc>
                        <a:spcBef>
                          <a:spcPts val="315"/>
                        </a:spcBef>
                        <a:buChar char="•"/>
                        <a:tabLst>
                          <a:tab pos="377190" algn="l"/>
                        </a:tabLst>
                      </a:pPr>
                      <a:r>
                        <a:rPr sz="1600" dirty="0">
                          <a:latin typeface="Arial MT"/>
                          <a:cs typeface="Arial MT"/>
                        </a:rPr>
                        <a:t>Administer</a:t>
                      </a:r>
                      <a:r>
                        <a:rPr sz="1600" spc="-25" dirty="0">
                          <a:latin typeface="Arial MT"/>
                          <a:cs typeface="Arial MT"/>
                        </a:rPr>
                        <a:t> </a:t>
                      </a:r>
                      <a:r>
                        <a:rPr sz="1600" dirty="0">
                          <a:latin typeface="Arial MT"/>
                          <a:cs typeface="Arial MT"/>
                        </a:rPr>
                        <a:t>30</a:t>
                      </a:r>
                      <a:r>
                        <a:rPr sz="1600" spc="-25" dirty="0">
                          <a:latin typeface="Arial MT"/>
                          <a:cs typeface="Arial MT"/>
                        </a:rPr>
                        <a:t> </a:t>
                      </a:r>
                      <a:r>
                        <a:rPr sz="1600" dirty="0">
                          <a:latin typeface="Arial MT"/>
                          <a:cs typeface="Arial MT"/>
                        </a:rPr>
                        <a:t>ml</a:t>
                      </a:r>
                      <a:r>
                        <a:rPr sz="1600" spc="-20" dirty="0">
                          <a:latin typeface="Arial MT"/>
                          <a:cs typeface="Arial MT"/>
                        </a:rPr>
                        <a:t> </a:t>
                      </a:r>
                      <a:r>
                        <a:rPr sz="1600" dirty="0">
                          <a:latin typeface="Arial MT"/>
                          <a:cs typeface="Arial MT"/>
                        </a:rPr>
                        <a:t>23.4%</a:t>
                      </a:r>
                      <a:r>
                        <a:rPr sz="1600" spc="-10" dirty="0">
                          <a:latin typeface="Arial MT"/>
                          <a:cs typeface="Arial MT"/>
                        </a:rPr>
                        <a:t> </a:t>
                      </a:r>
                      <a:r>
                        <a:rPr sz="1600" dirty="0">
                          <a:latin typeface="Arial MT"/>
                          <a:cs typeface="Arial MT"/>
                        </a:rPr>
                        <a:t>hypertonic</a:t>
                      </a:r>
                      <a:r>
                        <a:rPr sz="1600" spc="-25" dirty="0">
                          <a:latin typeface="Arial MT"/>
                          <a:cs typeface="Arial MT"/>
                        </a:rPr>
                        <a:t> </a:t>
                      </a:r>
                      <a:r>
                        <a:rPr sz="1600" dirty="0">
                          <a:latin typeface="Arial MT"/>
                          <a:cs typeface="Arial MT"/>
                        </a:rPr>
                        <a:t>saline</a:t>
                      </a:r>
                      <a:r>
                        <a:rPr sz="1600" spc="-30" dirty="0">
                          <a:latin typeface="Arial MT"/>
                          <a:cs typeface="Arial MT"/>
                        </a:rPr>
                        <a:t> </a:t>
                      </a:r>
                      <a:r>
                        <a:rPr sz="1600" dirty="0">
                          <a:latin typeface="Arial MT"/>
                          <a:cs typeface="Arial MT"/>
                        </a:rPr>
                        <a:t>slow</a:t>
                      </a:r>
                      <a:r>
                        <a:rPr sz="1600" spc="-40" dirty="0">
                          <a:latin typeface="Arial MT"/>
                          <a:cs typeface="Arial MT"/>
                        </a:rPr>
                        <a:t> </a:t>
                      </a:r>
                      <a:r>
                        <a:rPr sz="1600" spc="-10" dirty="0">
                          <a:latin typeface="Arial MT"/>
                          <a:cs typeface="Arial MT"/>
                        </a:rPr>
                        <a:t>IV/IO</a:t>
                      </a:r>
                      <a:r>
                        <a:rPr sz="1600" spc="500" dirty="0">
                          <a:latin typeface="Arial MT"/>
                          <a:cs typeface="Arial MT"/>
                        </a:rPr>
                        <a:t> </a:t>
                      </a:r>
                      <a:r>
                        <a:rPr sz="1600" dirty="0">
                          <a:latin typeface="Arial MT"/>
                          <a:cs typeface="Arial MT"/>
                        </a:rPr>
                        <a:t>push</a:t>
                      </a:r>
                      <a:r>
                        <a:rPr sz="1600" spc="-25" dirty="0">
                          <a:latin typeface="Arial MT"/>
                          <a:cs typeface="Arial MT"/>
                        </a:rPr>
                        <a:t> </a:t>
                      </a:r>
                      <a:r>
                        <a:rPr sz="1600" dirty="0">
                          <a:latin typeface="Arial MT"/>
                          <a:cs typeface="Arial MT"/>
                        </a:rPr>
                        <a:t>or</a:t>
                      </a:r>
                      <a:r>
                        <a:rPr sz="1600" spc="-10" dirty="0">
                          <a:latin typeface="Arial MT"/>
                          <a:cs typeface="Arial MT"/>
                        </a:rPr>
                        <a:t> </a:t>
                      </a:r>
                      <a:r>
                        <a:rPr sz="1600" dirty="0">
                          <a:latin typeface="Arial MT"/>
                          <a:cs typeface="Arial MT"/>
                        </a:rPr>
                        <a:t>250</a:t>
                      </a:r>
                      <a:r>
                        <a:rPr sz="1600" spc="-25" dirty="0">
                          <a:latin typeface="Arial MT"/>
                          <a:cs typeface="Arial MT"/>
                        </a:rPr>
                        <a:t> </a:t>
                      </a:r>
                      <a:r>
                        <a:rPr sz="1600" dirty="0">
                          <a:latin typeface="Arial MT"/>
                          <a:cs typeface="Arial MT"/>
                        </a:rPr>
                        <a:t>ml</a:t>
                      </a:r>
                      <a:r>
                        <a:rPr sz="1600" spc="-10"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3%</a:t>
                      </a:r>
                      <a:r>
                        <a:rPr sz="1600" spc="-20" dirty="0">
                          <a:latin typeface="Arial MT"/>
                          <a:cs typeface="Arial MT"/>
                        </a:rPr>
                        <a:t> </a:t>
                      </a:r>
                      <a:r>
                        <a:rPr sz="1600" dirty="0">
                          <a:latin typeface="Arial MT"/>
                          <a:cs typeface="Arial MT"/>
                        </a:rPr>
                        <a:t>or</a:t>
                      </a:r>
                      <a:r>
                        <a:rPr sz="1600" spc="-10" dirty="0">
                          <a:latin typeface="Arial MT"/>
                          <a:cs typeface="Arial MT"/>
                        </a:rPr>
                        <a:t> </a:t>
                      </a:r>
                      <a:r>
                        <a:rPr sz="1600" dirty="0">
                          <a:latin typeface="Arial MT"/>
                          <a:cs typeface="Arial MT"/>
                        </a:rPr>
                        <a:t>5%</a:t>
                      </a:r>
                      <a:r>
                        <a:rPr sz="1600" spc="-15" dirty="0">
                          <a:latin typeface="Arial MT"/>
                          <a:cs typeface="Arial MT"/>
                        </a:rPr>
                        <a:t> </a:t>
                      </a:r>
                      <a:r>
                        <a:rPr sz="1600" dirty="0">
                          <a:latin typeface="Arial MT"/>
                          <a:cs typeface="Arial MT"/>
                        </a:rPr>
                        <a:t>hypertonic</a:t>
                      </a:r>
                      <a:r>
                        <a:rPr sz="1600" spc="-20" dirty="0">
                          <a:latin typeface="Arial MT"/>
                          <a:cs typeface="Arial MT"/>
                        </a:rPr>
                        <a:t> </a:t>
                      </a:r>
                      <a:r>
                        <a:rPr sz="1600" dirty="0">
                          <a:latin typeface="Arial MT"/>
                          <a:cs typeface="Arial MT"/>
                        </a:rPr>
                        <a:t>saline</a:t>
                      </a:r>
                      <a:r>
                        <a:rPr sz="1600" spc="-30" dirty="0">
                          <a:latin typeface="Arial MT"/>
                          <a:cs typeface="Arial MT"/>
                        </a:rPr>
                        <a:t> </a:t>
                      </a:r>
                      <a:r>
                        <a:rPr sz="1600" dirty="0">
                          <a:latin typeface="Arial MT"/>
                          <a:cs typeface="Arial MT"/>
                        </a:rPr>
                        <a:t>IV/IO</a:t>
                      </a:r>
                      <a:r>
                        <a:rPr sz="1600" spc="5" dirty="0">
                          <a:latin typeface="Arial MT"/>
                          <a:cs typeface="Arial MT"/>
                        </a:rPr>
                        <a:t> </a:t>
                      </a:r>
                      <a:r>
                        <a:rPr sz="1600" spc="-10" dirty="0">
                          <a:latin typeface="Arial MT"/>
                          <a:cs typeface="Arial MT"/>
                        </a:rPr>
                        <a:t>bolus</a:t>
                      </a:r>
                      <a:endParaRPr sz="1600">
                        <a:latin typeface="Arial MT"/>
                        <a:cs typeface="Arial MT"/>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1"/>
                  </a:ext>
                </a:extLst>
              </a:tr>
              <a:tr h="507365">
                <a:tc>
                  <a:txBody>
                    <a:bodyPr/>
                    <a:lstStyle/>
                    <a:p>
                      <a:pPr marL="376555" indent="-285115">
                        <a:lnSpc>
                          <a:spcPct val="100000"/>
                        </a:lnSpc>
                        <a:spcBef>
                          <a:spcPts val="995"/>
                        </a:spcBef>
                        <a:buChar char="•"/>
                        <a:tabLst>
                          <a:tab pos="376555" algn="l"/>
                        </a:tabLst>
                      </a:pPr>
                      <a:r>
                        <a:rPr sz="1600" dirty="0">
                          <a:latin typeface="Arial MT"/>
                          <a:cs typeface="Arial MT"/>
                        </a:rPr>
                        <a:t>Pupillary</a:t>
                      </a:r>
                      <a:r>
                        <a:rPr sz="1600" spc="-35" dirty="0">
                          <a:latin typeface="Arial MT"/>
                          <a:cs typeface="Arial MT"/>
                        </a:rPr>
                        <a:t> </a:t>
                      </a:r>
                      <a:r>
                        <a:rPr sz="1600" spc="-10" dirty="0">
                          <a:latin typeface="Arial MT"/>
                          <a:cs typeface="Arial MT"/>
                        </a:rPr>
                        <a:t>dilation</a:t>
                      </a:r>
                      <a:endParaRPr sz="1600">
                        <a:latin typeface="Arial MT"/>
                        <a:cs typeface="Arial MT"/>
                      </a:endParaRPr>
                    </a:p>
                  </a:txBody>
                  <a:tcPr marL="0" marR="0" marT="1263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7190" indent="-286385">
                        <a:lnSpc>
                          <a:spcPct val="100000"/>
                        </a:lnSpc>
                        <a:spcBef>
                          <a:spcPts val="995"/>
                        </a:spcBef>
                        <a:buChar char="•"/>
                        <a:tabLst>
                          <a:tab pos="377190" algn="l"/>
                        </a:tabLst>
                      </a:pPr>
                      <a:r>
                        <a:rPr sz="1600" dirty="0">
                          <a:latin typeface="Arial MT"/>
                          <a:cs typeface="Arial MT"/>
                        </a:rPr>
                        <a:t>Elevate</a:t>
                      </a:r>
                      <a:r>
                        <a:rPr sz="1600" spc="-3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casualty’s</a:t>
                      </a:r>
                      <a:r>
                        <a:rPr sz="1600" spc="-35" dirty="0">
                          <a:latin typeface="Arial MT"/>
                          <a:cs typeface="Arial MT"/>
                        </a:rPr>
                        <a:t> </a:t>
                      </a:r>
                      <a:r>
                        <a:rPr sz="1600" dirty="0">
                          <a:latin typeface="Arial MT"/>
                          <a:cs typeface="Arial MT"/>
                        </a:rPr>
                        <a:t>head</a:t>
                      </a:r>
                      <a:r>
                        <a:rPr sz="1600" spc="-20" dirty="0">
                          <a:latin typeface="Arial MT"/>
                          <a:cs typeface="Arial MT"/>
                        </a:rPr>
                        <a:t> </a:t>
                      </a:r>
                      <a:r>
                        <a:rPr sz="1600" dirty="0">
                          <a:latin typeface="Arial MT"/>
                          <a:cs typeface="Arial MT"/>
                        </a:rPr>
                        <a:t>30</a:t>
                      </a:r>
                      <a:r>
                        <a:rPr sz="1600" spc="-20" dirty="0">
                          <a:latin typeface="Arial MT"/>
                          <a:cs typeface="Arial MT"/>
                        </a:rPr>
                        <a:t> </a:t>
                      </a:r>
                      <a:r>
                        <a:rPr sz="1600" spc="-10" dirty="0">
                          <a:latin typeface="Arial MT"/>
                          <a:cs typeface="Arial MT"/>
                        </a:rPr>
                        <a:t>degrees</a:t>
                      </a:r>
                      <a:endParaRPr sz="1600">
                        <a:latin typeface="Arial MT"/>
                        <a:cs typeface="Arial MT"/>
                      </a:endParaRPr>
                    </a:p>
                  </a:txBody>
                  <a:tcPr marL="0" marR="0" marT="1263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44195">
                <a:tc>
                  <a:txBody>
                    <a:bodyPr/>
                    <a:lstStyle/>
                    <a:p>
                      <a:pPr marL="377190" indent="-285750">
                        <a:lnSpc>
                          <a:spcPct val="100000"/>
                        </a:lnSpc>
                        <a:spcBef>
                          <a:spcPts val="1135"/>
                        </a:spcBef>
                        <a:buChar char="•"/>
                        <a:tabLst>
                          <a:tab pos="377190" algn="l"/>
                        </a:tabLst>
                      </a:pPr>
                      <a:r>
                        <a:rPr sz="1600" dirty="0">
                          <a:latin typeface="Arial MT"/>
                          <a:cs typeface="Arial MT"/>
                        </a:rPr>
                        <a:t>SBP</a:t>
                      </a:r>
                      <a:r>
                        <a:rPr sz="1600" spc="-40" dirty="0">
                          <a:latin typeface="Arial MT"/>
                          <a:cs typeface="Arial MT"/>
                        </a:rPr>
                        <a:t> </a:t>
                      </a:r>
                      <a:r>
                        <a:rPr sz="1600" dirty="0">
                          <a:latin typeface="Arial MT"/>
                          <a:cs typeface="Arial MT"/>
                        </a:rPr>
                        <a:t>(maintain</a:t>
                      </a:r>
                      <a:r>
                        <a:rPr sz="1600" spc="-15" dirty="0">
                          <a:latin typeface="Arial MT"/>
                          <a:cs typeface="Arial MT"/>
                        </a:rPr>
                        <a:t> </a:t>
                      </a:r>
                      <a:r>
                        <a:rPr sz="1600" spc="-10" dirty="0">
                          <a:latin typeface="Arial MT"/>
                          <a:cs typeface="Arial MT"/>
                        </a:rPr>
                        <a:t>100-110mmHg)</a:t>
                      </a:r>
                      <a:endParaRPr sz="1600">
                        <a:latin typeface="Arial MT"/>
                        <a:cs typeface="Arial MT"/>
                      </a:endParaRPr>
                    </a:p>
                  </a:txBody>
                  <a:tcPr marL="0" marR="0" marT="1441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377190" indent="-285750">
                        <a:lnSpc>
                          <a:spcPct val="100000"/>
                        </a:lnSpc>
                        <a:spcBef>
                          <a:spcPts val="1135"/>
                        </a:spcBef>
                        <a:buChar char="•"/>
                        <a:tabLst>
                          <a:tab pos="377190" algn="l"/>
                        </a:tabLst>
                      </a:pPr>
                      <a:r>
                        <a:rPr sz="1600" dirty="0">
                          <a:latin typeface="Arial MT"/>
                          <a:cs typeface="Arial MT"/>
                        </a:rPr>
                        <a:t>Hyperventilate</a:t>
                      </a:r>
                      <a:r>
                        <a:rPr sz="1600" spc="-35"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casualty</a:t>
                      </a:r>
                      <a:r>
                        <a:rPr sz="1600" spc="-25" dirty="0">
                          <a:latin typeface="Arial MT"/>
                          <a:cs typeface="Arial MT"/>
                        </a:rPr>
                        <a:t> </a:t>
                      </a:r>
                      <a:r>
                        <a:rPr sz="1600" dirty="0">
                          <a:latin typeface="Arial MT"/>
                          <a:cs typeface="Arial MT"/>
                        </a:rPr>
                        <a:t>(RR</a:t>
                      </a:r>
                      <a:r>
                        <a:rPr sz="1600" spc="-35" dirty="0">
                          <a:latin typeface="Arial MT"/>
                          <a:cs typeface="Arial MT"/>
                        </a:rPr>
                        <a:t> </a:t>
                      </a:r>
                      <a:r>
                        <a:rPr sz="1600" dirty="0">
                          <a:latin typeface="Arial MT"/>
                          <a:cs typeface="Arial MT"/>
                        </a:rPr>
                        <a:t>20</a:t>
                      </a:r>
                      <a:r>
                        <a:rPr sz="1600" spc="-20" dirty="0">
                          <a:latin typeface="Arial MT"/>
                          <a:cs typeface="Arial MT"/>
                        </a:rPr>
                        <a:t> </a:t>
                      </a:r>
                      <a:r>
                        <a:rPr sz="1600" spc="-10" dirty="0">
                          <a:latin typeface="Arial MT"/>
                          <a:cs typeface="Arial MT"/>
                        </a:rPr>
                        <a:t>breaths/min)</a:t>
                      </a:r>
                      <a:endParaRPr sz="1600">
                        <a:latin typeface="Arial MT"/>
                        <a:cs typeface="Arial MT"/>
                      </a:endParaRPr>
                    </a:p>
                  </a:txBody>
                  <a:tcPr marL="0" marR="0" marT="1441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3"/>
                  </a:ext>
                </a:extLst>
              </a:tr>
              <a:tr h="507365">
                <a:tc>
                  <a:txBody>
                    <a:bodyPr/>
                    <a:lstStyle/>
                    <a:p>
                      <a:pPr marL="377190" indent="-285750">
                        <a:lnSpc>
                          <a:spcPct val="100000"/>
                        </a:lnSpc>
                        <a:spcBef>
                          <a:spcPts val="990"/>
                        </a:spcBef>
                        <a:buChar char="•"/>
                        <a:tabLst>
                          <a:tab pos="377190" algn="l"/>
                        </a:tabLst>
                      </a:pPr>
                      <a:r>
                        <a:rPr sz="1600" dirty="0">
                          <a:latin typeface="Arial MT"/>
                          <a:cs typeface="Arial MT"/>
                        </a:rPr>
                        <a:t>O2</a:t>
                      </a:r>
                      <a:r>
                        <a:rPr sz="1600" spc="-20" dirty="0">
                          <a:latin typeface="Arial MT"/>
                          <a:cs typeface="Arial MT"/>
                        </a:rPr>
                        <a:t> </a:t>
                      </a:r>
                      <a:r>
                        <a:rPr sz="1600" dirty="0">
                          <a:latin typeface="Arial MT"/>
                          <a:cs typeface="Arial MT"/>
                        </a:rPr>
                        <a:t>Sat</a:t>
                      </a:r>
                      <a:r>
                        <a:rPr sz="1600" spc="-15" dirty="0">
                          <a:latin typeface="Arial MT"/>
                          <a:cs typeface="Arial MT"/>
                        </a:rPr>
                        <a:t> </a:t>
                      </a:r>
                      <a:r>
                        <a:rPr sz="1600" dirty="0">
                          <a:latin typeface="Arial MT"/>
                          <a:cs typeface="Arial MT"/>
                        </a:rPr>
                        <a:t>(should</a:t>
                      </a:r>
                      <a:r>
                        <a:rPr sz="1600" spc="-20" dirty="0">
                          <a:latin typeface="Arial MT"/>
                          <a:cs typeface="Arial MT"/>
                        </a:rPr>
                        <a:t> </a:t>
                      </a:r>
                      <a:r>
                        <a:rPr sz="1600" dirty="0">
                          <a:latin typeface="Arial MT"/>
                          <a:cs typeface="Arial MT"/>
                        </a:rPr>
                        <a:t>be</a:t>
                      </a:r>
                      <a:r>
                        <a:rPr sz="1600" spc="-15" dirty="0">
                          <a:latin typeface="Arial MT"/>
                          <a:cs typeface="Arial MT"/>
                        </a:rPr>
                        <a:t> </a:t>
                      </a:r>
                      <a:r>
                        <a:rPr sz="1600" dirty="0">
                          <a:latin typeface="Arial MT"/>
                          <a:cs typeface="Arial MT"/>
                        </a:rPr>
                        <a:t>&gt;</a:t>
                      </a:r>
                      <a:r>
                        <a:rPr sz="1600" spc="-10" dirty="0">
                          <a:latin typeface="Arial MT"/>
                          <a:cs typeface="Arial MT"/>
                        </a:rPr>
                        <a:t> </a:t>
                      </a:r>
                      <a:r>
                        <a:rPr sz="1600" spc="-20" dirty="0">
                          <a:latin typeface="Arial MT"/>
                          <a:cs typeface="Arial MT"/>
                        </a:rPr>
                        <a:t>90%)</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7190" indent="-285750">
                        <a:lnSpc>
                          <a:spcPct val="100000"/>
                        </a:lnSpc>
                        <a:spcBef>
                          <a:spcPts val="990"/>
                        </a:spcBef>
                        <a:buChar char="•"/>
                        <a:tabLst>
                          <a:tab pos="377190" algn="l"/>
                        </a:tabLst>
                      </a:pPr>
                      <a:r>
                        <a:rPr sz="1600" dirty="0">
                          <a:latin typeface="Arial MT"/>
                          <a:cs typeface="Arial MT"/>
                        </a:rPr>
                        <a:t>Maintain</a:t>
                      </a:r>
                      <a:r>
                        <a:rPr sz="1600" spc="-20" dirty="0">
                          <a:latin typeface="Arial MT"/>
                          <a:cs typeface="Arial MT"/>
                        </a:rPr>
                        <a:t> </a:t>
                      </a:r>
                      <a:r>
                        <a:rPr sz="1600" spc="-10" dirty="0">
                          <a:latin typeface="Arial MT"/>
                          <a:cs typeface="Arial MT"/>
                        </a:rPr>
                        <a:t>end-</a:t>
                      </a:r>
                      <a:r>
                        <a:rPr sz="1600" dirty="0">
                          <a:latin typeface="Arial MT"/>
                          <a:cs typeface="Arial MT"/>
                        </a:rPr>
                        <a:t>tidal</a:t>
                      </a:r>
                      <a:r>
                        <a:rPr sz="1600" spc="-15" dirty="0">
                          <a:latin typeface="Arial MT"/>
                          <a:cs typeface="Arial MT"/>
                        </a:rPr>
                        <a:t> </a:t>
                      </a:r>
                      <a:r>
                        <a:rPr sz="1600" dirty="0">
                          <a:latin typeface="Arial MT"/>
                          <a:cs typeface="Arial MT"/>
                        </a:rPr>
                        <a:t>CO2</a:t>
                      </a:r>
                      <a:r>
                        <a:rPr sz="1600" spc="-20" dirty="0">
                          <a:latin typeface="Arial MT"/>
                          <a:cs typeface="Arial MT"/>
                        </a:rPr>
                        <a:t> </a:t>
                      </a:r>
                      <a:r>
                        <a:rPr sz="1600" dirty="0">
                          <a:latin typeface="Arial MT"/>
                          <a:cs typeface="Arial MT"/>
                        </a:rPr>
                        <a:t>between</a:t>
                      </a:r>
                      <a:r>
                        <a:rPr sz="1600" spc="-25" dirty="0">
                          <a:latin typeface="Arial MT"/>
                          <a:cs typeface="Arial MT"/>
                        </a:rPr>
                        <a:t> </a:t>
                      </a:r>
                      <a:r>
                        <a:rPr sz="1600" spc="-10" dirty="0">
                          <a:latin typeface="Arial MT"/>
                          <a:cs typeface="Arial MT"/>
                        </a:rPr>
                        <a:t>32-</a:t>
                      </a:r>
                      <a:r>
                        <a:rPr sz="1600" dirty="0">
                          <a:latin typeface="Arial MT"/>
                          <a:cs typeface="Arial MT"/>
                        </a:rPr>
                        <a:t>38</a:t>
                      </a:r>
                      <a:r>
                        <a:rPr sz="1600" spc="-10" dirty="0">
                          <a:latin typeface="Arial MT"/>
                          <a:cs typeface="Arial MT"/>
                        </a:rPr>
                        <a:t> </a:t>
                      </a:r>
                      <a:r>
                        <a:rPr sz="1600" spc="-20" dirty="0">
                          <a:latin typeface="Arial MT"/>
                          <a:cs typeface="Arial MT"/>
                        </a:rPr>
                        <a:t>mmHg</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07365">
                <a:tc>
                  <a:txBody>
                    <a:bodyPr/>
                    <a:lstStyle/>
                    <a:p>
                      <a:pPr marL="377190" indent="-285750">
                        <a:lnSpc>
                          <a:spcPct val="100000"/>
                        </a:lnSpc>
                        <a:spcBef>
                          <a:spcPts val="990"/>
                        </a:spcBef>
                        <a:buChar char="•"/>
                        <a:tabLst>
                          <a:tab pos="377190" algn="l"/>
                        </a:tabLst>
                      </a:pPr>
                      <a:r>
                        <a:rPr sz="1600" spc="-10" dirty="0">
                          <a:latin typeface="Arial MT"/>
                          <a:cs typeface="Arial MT"/>
                        </a:rPr>
                        <a:t>Hypothermia</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377190" indent="-285750">
                        <a:lnSpc>
                          <a:spcPct val="100000"/>
                        </a:lnSpc>
                        <a:spcBef>
                          <a:spcPts val="990"/>
                        </a:spcBef>
                        <a:buChar char="•"/>
                        <a:tabLst>
                          <a:tab pos="377190" algn="l"/>
                        </a:tabLst>
                      </a:pPr>
                      <a:r>
                        <a:rPr sz="1600" dirty="0">
                          <a:latin typeface="Arial MT"/>
                          <a:cs typeface="Arial MT"/>
                        </a:rPr>
                        <a:t>Use</a:t>
                      </a:r>
                      <a:r>
                        <a:rPr sz="1600" spc="-40" dirty="0">
                          <a:latin typeface="Arial MT"/>
                          <a:cs typeface="Arial MT"/>
                        </a:rPr>
                        <a:t> </a:t>
                      </a:r>
                      <a:r>
                        <a:rPr sz="1600" dirty="0">
                          <a:latin typeface="Arial MT"/>
                          <a:cs typeface="Arial MT"/>
                        </a:rPr>
                        <a:t>highest</a:t>
                      </a:r>
                      <a:r>
                        <a:rPr sz="1600" spc="-30" dirty="0">
                          <a:latin typeface="Arial MT"/>
                          <a:cs typeface="Arial MT"/>
                        </a:rPr>
                        <a:t> </a:t>
                      </a:r>
                      <a:r>
                        <a:rPr sz="1600" dirty="0">
                          <a:latin typeface="Arial MT"/>
                          <a:cs typeface="Arial MT"/>
                        </a:rPr>
                        <a:t>oxygen</a:t>
                      </a:r>
                      <a:r>
                        <a:rPr sz="1600" spc="-35" dirty="0">
                          <a:latin typeface="Arial MT"/>
                          <a:cs typeface="Arial MT"/>
                        </a:rPr>
                        <a:t> </a:t>
                      </a:r>
                      <a:r>
                        <a:rPr sz="1600" dirty="0">
                          <a:latin typeface="Arial MT"/>
                          <a:cs typeface="Arial MT"/>
                        </a:rPr>
                        <a:t>concentration</a:t>
                      </a:r>
                      <a:r>
                        <a:rPr sz="1600" spc="-25" dirty="0">
                          <a:latin typeface="Arial MT"/>
                          <a:cs typeface="Arial MT"/>
                        </a:rPr>
                        <a:t> </a:t>
                      </a:r>
                      <a:r>
                        <a:rPr sz="1600" spc="-10" dirty="0">
                          <a:latin typeface="Arial MT"/>
                          <a:cs typeface="Arial MT"/>
                        </a:rPr>
                        <a:t>possible</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5"/>
                  </a:ext>
                </a:extLst>
              </a:tr>
              <a:tr h="507365">
                <a:tc>
                  <a:txBody>
                    <a:bodyPr/>
                    <a:lstStyle/>
                    <a:p>
                      <a:pPr marL="377190" indent="-285750">
                        <a:lnSpc>
                          <a:spcPct val="100000"/>
                        </a:lnSpc>
                        <a:spcBef>
                          <a:spcPts val="990"/>
                        </a:spcBef>
                        <a:buChar char="•"/>
                        <a:tabLst>
                          <a:tab pos="377190" algn="l"/>
                        </a:tabLst>
                      </a:pPr>
                      <a:r>
                        <a:rPr sz="1600" spc="-10" dirty="0">
                          <a:latin typeface="Arial MT"/>
                          <a:cs typeface="Arial MT"/>
                        </a:rPr>
                        <a:t>End-</a:t>
                      </a:r>
                      <a:r>
                        <a:rPr sz="1600" dirty="0">
                          <a:latin typeface="Arial MT"/>
                          <a:cs typeface="Arial MT"/>
                        </a:rPr>
                        <a:t>tidal</a:t>
                      </a:r>
                      <a:r>
                        <a:rPr sz="1600" spc="-25" dirty="0">
                          <a:latin typeface="Arial MT"/>
                          <a:cs typeface="Arial MT"/>
                        </a:rPr>
                        <a:t> </a:t>
                      </a:r>
                      <a:r>
                        <a:rPr sz="1600" dirty="0">
                          <a:latin typeface="Arial MT"/>
                          <a:cs typeface="Arial MT"/>
                        </a:rPr>
                        <a:t>CO2</a:t>
                      </a:r>
                      <a:r>
                        <a:rPr sz="1600" spc="-20" dirty="0">
                          <a:latin typeface="Arial MT"/>
                          <a:cs typeface="Arial MT"/>
                        </a:rPr>
                        <a:t> </a:t>
                      </a:r>
                      <a:r>
                        <a:rPr sz="1600" dirty="0">
                          <a:latin typeface="Arial MT"/>
                          <a:cs typeface="Arial MT"/>
                        </a:rPr>
                        <a:t>(maintain</a:t>
                      </a:r>
                      <a:r>
                        <a:rPr sz="1600" spc="-15" dirty="0">
                          <a:latin typeface="Arial MT"/>
                          <a:cs typeface="Arial MT"/>
                        </a:rPr>
                        <a:t> </a:t>
                      </a:r>
                      <a:r>
                        <a:rPr sz="1600" dirty="0">
                          <a:latin typeface="Arial MT"/>
                          <a:cs typeface="Arial MT"/>
                        </a:rPr>
                        <a:t>between</a:t>
                      </a:r>
                      <a:r>
                        <a:rPr sz="1600" spc="-20" dirty="0">
                          <a:latin typeface="Arial MT"/>
                          <a:cs typeface="Arial MT"/>
                        </a:rPr>
                        <a:t> </a:t>
                      </a:r>
                      <a:r>
                        <a:rPr sz="1600" spc="-10" dirty="0">
                          <a:latin typeface="Arial MT"/>
                          <a:cs typeface="Arial MT"/>
                        </a:rPr>
                        <a:t>32-</a:t>
                      </a:r>
                      <a:r>
                        <a:rPr sz="1600" dirty="0">
                          <a:latin typeface="Arial MT"/>
                          <a:cs typeface="Arial MT"/>
                        </a:rPr>
                        <a:t>38</a:t>
                      </a:r>
                      <a:r>
                        <a:rPr sz="1600" spc="-20" dirty="0">
                          <a:latin typeface="Arial MT"/>
                          <a:cs typeface="Arial MT"/>
                        </a:rPr>
                        <a:t> </a:t>
                      </a:r>
                      <a:r>
                        <a:rPr sz="1600" spc="-10" dirty="0">
                          <a:latin typeface="Arial MT"/>
                          <a:cs typeface="Arial MT"/>
                        </a:rPr>
                        <a:t>mmHg)</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79120">
                <a:tc>
                  <a:txBody>
                    <a:bodyPr/>
                    <a:lstStyle/>
                    <a:p>
                      <a:pPr marL="377190" marR="582295" indent="-286385">
                        <a:lnSpc>
                          <a:spcPct val="100000"/>
                        </a:lnSpc>
                        <a:spcBef>
                          <a:spcPts val="310"/>
                        </a:spcBef>
                        <a:buChar char="•"/>
                        <a:tabLst>
                          <a:tab pos="377190" algn="l"/>
                        </a:tabLst>
                      </a:pPr>
                      <a:r>
                        <a:rPr sz="1600" dirty="0">
                          <a:latin typeface="Arial MT"/>
                          <a:cs typeface="Arial MT"/>
                        </a:rPr>
                        <a:t>Penetrating</a:t>
                      </a:r>
                      <a:r>
                        <a:rPr sz="1600" spc="-30" dirty="0">
                          <a:latin typeface="Arial MT"/>
                          <a:cs typeface="Arial MT"/>
                        </a:rPr>
                        <a:t> </a:t>
                      </a:r>
                      <a:r>
                        <a:rPr sz="1600" dirty="0">
                          <a:latin typeface="Arial MT"/>
                          <a:cs typeface="Arial MT"/>
                        </a:rPr>
                        <a:t>head</a:t>
                      </a:r>
                      <a:r>
                        <a:rPr sz="1600" spc="-40" dirty="0">
                          <a:latin typeface="Arial MT"/>
                          <a:cs typeface="Arial MT"/>
                        </a:rPr>
                        <a:t> </a:t>
                      </a:r>
                      <a:r>
                        <a:rPr sz="1600" dirty="0">
                          <a:latin typeface="Arial MT"/>
                          <a:cs typeface="Arial MT"/>
                        </a:rPr>
                        <a:t>trauma</a:t>
                      </a:r>
                      <a:r>
                        <a:rPr sz="1600" spc="-25" dirty="0">
                          <a:latin typeface="Arial MT"/>
                          <a:cs typeface="Arial MT"/>
                        </a:rPr>
                        <a:t> </a:t>
                      </a:r>
                      <a:r>
                        <a:rPr sz="1600" dirty="0">
                          <a:latin typeface="Arial MT"/>
                          <a:cs typeface="Arial MT"/>
                        </a:rPr>
                        <a:t>(if</a:t>
                      </a:r>
                      <a:r>
                        <a:rPr sz="1600" spc="-25" dirty="0">
                          <a:latin typeface="Arial MT"/>
                          <a:cs typeface="Arial MT"/>
                        </a:rPr>
                        <a:t> </a:t>
                      </a:r>
                      <a:r>
                        <a:rPr sz="1600" dirty="0">
                          <a:latin typeface="Arial MT"/>
                          <a:cs typeface="Arial MT"/>
                        </a:rPr>
                        <a:t>present,</a:t>
                      </a:r>
                      <a:r>
                        <a:rPr sz="1600" spc="-20" dirty="0">
                          <a:latin typeface="Arial MT"/>
                          <a:cs typeface="Arial MT"/>
                        </a:rPr>
                        <a:t> </a:t>
                      </a:r>
                      <a:r>
                        <a:rPr sz="1600" spc="-10" dirty="0">
                          <a:latin typeface="Arial MT"/>
                          <a:cs typeface="Arial MT"/>
                        </a:rPr>
                        <a:t>administer antibiotics)</a:t>
                      </a:r>
                      <a:endParaRPr sz="1600">
                        <a:latin typeface="Arial MT"/>
                        <a:cs typeface="Arial MT"/>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rowSpan="2">
                  <a:txBody>
                    <a:bodyPr/>
                    <a:lstStyle/>
                    <a:p>
                      <a:pPr marL="91440" marR="201295">
                        <a:lnSpc>
                          <a:spcPct val="100000"/>
                        </a:lnSpc>
                        <a:spcBef>
                          <a:spcPts val="990"/>
                        </a:spcBef>
                      </a:pPr>
                      <a:r>
                        <a:rPr sz="1800" b="1" dirty="0">
                          <a:latin typeface="Arial"/>
                          <a:cs typeface="Arial"/>
                        </a:rPr>
                        <a:t>NOTE:</a:t>
                      </a:r>
                      <a:r>
                        <a:rPr sz="1800" b="1" spc="-10" dirty="0">
                          <a:latin typeface="Arial"/>
                          <a:cs typeface="Arial"/>
                        </a:rPr>
                        <a:t> </a:t>
                      </a:r>
                      <a:r>
                        <a:rPr sz="1800" dirty="0">
                          <a:latin typeface="Arial MT"/>
                          <a:cs typeface="Arial MT"/>
                        </a:rPr>
                        <a:t>Unilateral</a:t>
                      </a:r>
                      <a:r>
                        <a:rPr sz="1800" spc="-20" dirty="0">
                          <a:latin typeface="Arial MT"/>
                          <a:cs typeface="Arial MT"/>
                        </a:rPr>
                        <a:t> </a:t>
                      </a:r>
                      <a:r>
                        <a:rPr sz="1800" dirty="0">
                          <a:latin typeface="Arial MT"/>
                          <a:cs typeface="Arial MT"/>
                        </a:rPr>
                        <a:t>pupillary</a:t>
                      </a:r>
                      <a:r>
                        <a:rPr sz="1800" spc="-25" dirty="0">
                          <a:latin typeface="Arial MT"/>
                          <a:cs typeface="Arial MT"/>
                        </a:rPr>
                        <a:t> </a:t>
                      </a:r>
                      <a:r>
                        <a:rPr sz="1800" dirty="0">
                          <a:latin typeface="Arial MT"/>
                          <a:cs typeface="Arial MT"/>
                        </a:rPr>
                        <a:t>dilation</a:t>
                      </a:r>
                      <a:r>
                        <a:rPr sz="1800" spc="-20" dirty="0">
                          <a:latin typeface="Arial MT"/>
                          <a:cs typeface="Arial MT"/>
                        </a:rPr>
                        <a:t> </a:t>
                      </a:r>
                      <a:r>
                        <a:rPr sz="1800" dirty="0">
                          <a:latin typeface="Arial MT"/>
                          <a:cs typeface="Arial MT"/>
                        </a:rPr>
                        <a:t>accompanied</a:t>
                      </a:r>
                      <a:r>
                        <a:rPr sz="1800" spc="-25" dirty="0">
                          <a:latin typeface="Arial MT"/>
                          <a:cs typeface="Arial MT"/>
                        </a:rPr>
                        <a:t> </a:t>
                      </a:r>
                      <a:r>
                        <a:rPr sz="1800" dirty="0">
                          <a:latin typeface="Arial MT"/>
                          <a:cs typeface="Arial MT"/>
                        </a:rPr>
                        <a:t>by</a:t>
                      </a:r>
                      <a:r>
                        <a:rPr sz="1800" spc="-10" dirty="0">
                          <a:latin typeface="Arial MT"/>
                          <a:cs typeface="Arial MT"/>
                        </a:rPr>
                        <a:t> </a:t>
                      </a:r>
                      <a:r>
                        <a:rPr sz="1800" spc="-50" dirty="0">
                          <a:latin typeface="Arial MT"/>
                          <a:cs typeface="Arial MT"/>
                        </a:rPr>
                        <a:t>a </a:t>
                      </a:r>
                      <a:r>
                        <a:rPr sz="1800" dirty="0">
                          <a:latin typeface="Arial MT"/>
                          <a:cs typeface="Arial MT"/>
                        </a:rPr>
                        <a:t>decreased</a:t>
                      </a:r>
                      <a:r>
                        <a:rPr sz="1800" spc="-20" dirty="0">
                          <a:latin typeface="Arial MT"/>
                          <a:cs typeface="Arial MT"/>
                        </a:rPr>
                        <a:t> </a:t>
                      </a:r>
                      <a:r>
                        <a:rPr sz="1800" dirty="0">
                          <a:latin typeface="Arial MT"/>
                          <a:cs typeface="Arial MT"/>
                        </a:rPr>
                        <a:t>level</a:t>
                      </a:r>
                      <a:r>
                        <a:rPr sz="1800" spc="-15" dirty="0">
                          <a:latin typeface="Arial MT"/>
                          <a:cs typeface="Arial MT"/>
                        </a:rPr>
                        <a:t> </a:t>
                      </a:r>
                      <a:r>
                        <a:rPr sz="1800" dirty="0">
                          <a:latin typeface="Arial MT"/>
                          <a:cs typeface="Arial MT"/>
                        </a:rPr>
                        <a:t>of</a:t>
                      </a:r>
                      <a:r>
                        <a:rPr sz="1800" spc="-5" dirty="0">
                          <a:latin typeface="Arial MT"/>
                          <a:cs typeface="Arial MT"/>
                        </a:rPr>
                        <a:t> </a:t>
                      </a:r>
                      <a:r>
                        <a:rPr sz="1800" dirty="0">
                          <a:latin typeface="Arial MT"/>
                          <a:cs typeface="Arial MT"/>
                        </a:rPr>
                        <a:t>consciousness,</a:t>
                      </a:r>
                      <a:r>
                        <a:rPr sz="1800" spc="-25" dirty="0">
                          <a:latin typeface="Arial MT"/>
                          <a:cs typeface="Arial MT"/>
                        </a:rPr>
                        <a:t> </a:t>
                      </a:r>
                      <a:r>
                        <a:rPr sz="1800" dirty="0">
                          <a:latin typeface="Arial MT"/>
                          <a:cs typeface="Arial MT"/>
                        </a:rPr>
                        <a:t>may</a:t>
                      </a:r>
                      <a:r>
                        <a:rPr sz="1800" spc="-10" dirty="0">
                          <a:latin typeface="Arial MT"/>
                          <a:cs typeface="Arial MT"/>
                        </a:rPr>
                        <a:t> signify </a:t>
                      </a:r>
                      <a:r>
                        <a:rPr sz="1800" dirty="0">
                          <a:latin typeface="Arial MT"/>
                          <a:cs typeface="Arial MT"/>
                        </a:rPr>
                        <a:t>impending</a:t>
                      </a:r>
                      <a:r>
                        <a:rPr sz="1800" spc="-25" dirty="0">
                          <a:latin typeface="Arial MT"/>
                          <a:cs typeface="Arial MT"/>
                        </a:rPr>
                        <a:t> </a:t>
                      </a:r>
                      <a:r>
                        <a:rPr sz="1800" dirty="0">
                          <a:latin typeface="Arial MT"/>
                          <a:cs typeface="Arial MT"/>
                        </a:rPr>
                        <a:t>cerebral</a:t>
                      </a:r>
                      <a:r>
                        <a:rPr sz="1800" spc="-25" dirty="0">
                          <a:latin typeface="Arial MT"/>
                          <a:cs typeface="Arial MT"/>
                        </a:rPr>
                        <a:t> </a:t>
                      </a:r>
                      <a:r>
                        <a:rPr sz="1800" spc="-10" dirty="0">
                          <a:latin typeface="Arial MT"/>
                          <a:cs typeface="Arial MT"/>
                        </a:rPr>
                        <a:t>herniation.</a:t>
                      </a:r>
                      <a:endParaRPr sz="18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7"/>
                  </a:ext>
                </a:extLst>
              </a:tr>
              <a:tr h="507365">
                <a:tc>
                  <a:txBody>
                    <a:bodyPr/>
                    <a:lstStyle/>
                    <a:p>
                      <a:pPr marL="376555" indent="-285115">
                        <a:lnSpc>
                          <a:spcPct val="100000"/>
                        </a:lnSpc>
                        <a:spcBef>
                          <a:spcPts val="990"/>
                        </a:spcBef>
                        <a:buChar char="•"/>
                        <a:tabLst>
                          <a:tab pos="376555" algn="l"/>
                        </a:tabLst>
                      </a:pPr>
                      <a:r>
                        <a:rPr sz="1600" dirty="0">
                          <a:latin typeface="Arial MT"/>
                          <a:cs typeface="Arial MT"/>
                        </a:rPr>
                        <a:t>Assume</a:t>
                      </a:r>
                      <a:r>
                        <a:rPr sz="1600" spc="-25"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spinal</a:t>
                      </a:r>
                      <a:r>
                        <a:rPr sz="1600" spc="-25" dirty="0">
                          <a:latin typeface="Arial MT"/>
                          <a:cs typeface="Arial MT"/>
                        </a:rPr>
                        <a:t> </a:t>
                      </a:r>
                      <a:r>
                        <a:rPr sz="1600" dirty="0">
                          <a:latin typeface="Arial MT"/>
                          <a:cs typeface="Arial MT"/>
                        </a:rPr>
                        <a:t>(neck)</a:t>
                      </a:r>
                      <a:r>
                        <a:rPr sz="1600" spc="-15" dirty="0">
                          <a:latin typeface="Arial MT"/>
                          <a:cs typeface="Arial MT"/>
                        </a:rPr>
                        <a:t> </a:t>
                      </a:r>
                      <a:r>
                        <a:rPr sz="1600" dirty="0">
                          <a:latin typeface="Arial MT"/>
                          <a:cs typeface="Arial MT"/>
                        </a:rPr>
                        <a:t>injury</a:t>
                      </a:r>
                      <a:r>
                        <a:rPr sz="1600" spc="-20" dirty="0">
                          <a:latin typeface="Arial MT"/>
                          <a:cs typeface="Arial MT"/>
                        </a:rPr>
                        <a:t> </a:t>
                      </a:r>
                      <a:r>
                        <a:rPr sz="1600" dirty="0">
                          <a:latin typeface="Arial MT"/>
                          <a:cs typeface="Arial MT"/>
                        </a:rPr>
                        <a:t>until</a:t>
                      </a:r>
                      <a:r>
                        <a:rPr sz="1600" spc="-15" dirty="0">
                          <a:latin typeface="Arial MT"/>
                          <a:cs typeface="Arial MT"/>
                        </a:rPr>
                        <a:t> </a:t>
                      </a:r>
                      <a:r>
                        <a:rPr sz="1600" spc="-10" dirty="0">
                          <a:latin typeface="Arial MT"/>
                          <a:cs typeface="Arial MT"/>
                        </a:rPr>
                        <a:t>cleared</a:t>
                      </a:r>
                      <a:endParaRPr sz="1600">
                        <a:latin typeface="Arial MT"/>
                        <a:cs typeface="Arial MT"/>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1257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8"/>
                  </a:ext>
                </a:extLst>
              </a:tr>
            </a:tbl>
          </a:graphicData>
        </a:graphic>
      </p:graphicFrame>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9279" y="233452"/>
            <a:ext cx="5514340" cy="1036955"/>
          </a:xfrm>
          <a:prstGeom prst="rect">
            <a:avLst/>
          </a:prstGeom>
        </p:spPr>
        <p:txBody>
          <a:bodyPr vert="horz" wrap="square" lIns="0" tIns="68580" rIns="0" bIns="0" rtlCol="0">
            <a:spAutoFit/>
          </a:bodyPr>
          <a:lstStyle/>
          <a:p>
            <a:pPr marR="73660" algn="ctr">
              <a:lnSpc>
                <a:spcPct val="100000"/>
              </a:lnSpc>
              <a:spcBef>
                <a:spcPts val="540"/>
              </a:spcBef>
            </a:pPr>
            <a:r>
              <a:rPr dirty="0"/>
              <a:t>Module</a:t>
            </a:r>
            <a:r>
              <a:rPr spc="-60" dirty="0"/>
              <a:t> </a:t>
            </a:r>
            <a:r>
              <a:rPr dirty="0"/>
              <a:t>13:</a:t>
            </a:r>
            <a:r>
              <a:rPr spc="-65" dirty="0"/>
              <a:t> </a:t>
            </a:r>
            <a:r>
              <a:rPr dirty="0"/>
              <a:t>Head</a:t>
            </a:r>
            <a:r>
              <a:rPr spc="-50" dirty="0"/>
              <a:t> </a:t>
            </a:r>
            <a:r>
              <a:rPr spc="-10" dirty="0"/>
              <a:t>Injuries</a:t>
            </a:r>
          </a:p>
          <a:p>
            <a:pPr marL="12700">
              <a:lnSpc>
                <a:spcPct val="100000"/>
              </a:lnSpc>
              <a:spcBef>
                <a:spcPts val="800"/>
              </a:spcBef>
            </a:pPr>
            <a:r>
              <a:rPr sz="3600" dirty="0">
                <a:solidFill>
                  <a:srgbClr val="000000"/>
                </a:solidFill>
              </a:rPr>
              <a:t>EVIDENCE </a:t>
            </a:r>
            <a:r>
              <a:rPr sz="3600" spc="-10" dirty="0">
                <a:solidFill>
                  <a:srgbClr val="000000"/>
                </a:solidFill>
              </a:rPr>
              <a:t>SUPPORTING</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graphicFrame>
        <p:nvGraphicFramePr>
          <p:cNvPr id="4" name="object 4"/>
          <p:cNvGraphicFramePr>
            <a:graphicFrameLocks noGrp="1"/>
          </p:cNvGraphicFramePr>
          <p:nvPr/>
        </p:nvGraphicFramePr>
        <p:xfrm>
          <a:off x="665864" y="1884467"/>
          <a:ext cx="11014075" cy="4225921"/>
        </p:xfrm>
        <a:graphic>
          <a:graphicData uri="http://schemas.openxmlformats.org/drawingml/2006/table">
            <a:tbl>
              <a:tblPr firstRow="1" bandRow="1">
                <a:tableStyleId>{2D5ABB26-0587-4C30-8999-92F81FD0307C}</a:tableStyleId>
              </a:tblPr>
              <a:tblGrid>
                <a:gridCol w="4342765">
                  <a:extLst>
                    <a:ext uri="{9D8B030D-6E8A-4147-A177-3AD203B41FA5}">
                      <a16:colId xmlns:a16="http://schemas.microsoft.com/office/drawing/2014/main" val="20000"/>
                    </a:ext>
                  </a:extLst>
                </a:gridCol>
                <a:gridCol w="5303520">
                  <a:extLst>
                    <a:ext uri="{9D8B030D-6E8A-4147-A177-3AD203B41FA5}">
                      <a16:colId xmlns:a16="http://schemas.microsoft.com/office/drawing/2014/main" val="20001"/>
                    </a:ext>
                  </a:extLst>
                </a:gridCol>
                <a:gridCol w="1367790">
                  <a:extLst>
                    <a:ext uri="{9D8B030D-6E8A-4147-A177-3AD203B41FA5}">
                      <a16:colId xmlns:a16="http://schemas.microsoft.com/office/drawing/2014/main" val="20002"/>
                    </a:ext>
                  </a:extLst>
                </a:gridCol>
              </a:tblGrid>
              <a:tr h="601345">
                <a:tc>
                  <a:txBody>
                    <a:bodyPr/>
                    <a:lstStyle/>
                    <a:p>
                      <a:pPr algn="ctr">
                        <a:lnSpc>
                          <a:spcPct val="100000"/>
                        </a:lnSpc>
                        <a:spcBef>
                          <a:spcPts val="1320"/>
                        </a:spcBef>
                      </a:pPr>
                      <a:r>
                        <a:rPr sz="1600" b="1" dirty="0">
                          <a:latin typeface="Arial"/>
                          <a:cs typeface="Arial"/>
                        </a:rPr>
                        <a:t>Subject</a:t>
                      </a:r>
                      <a:r>
                        <a:rPr sz="1600" b="1" spc="-35" dirty="0">
                          <a:latin typeface="Arial"/>
                          <a:cs typeface="Arial"/>
                        </a:rPr>
                        <a:t> </a:t>
                      </a:r>
                      <a:r>
                        <a:rPr sz="1600" b="1" spc="-10" dirty="0">
                          <a:latin typeface="Arial"/>
                          <a:cs typeface="Arial"/>
                        </a:rPr>
                        <a:t>Category</a:t>
                      </a:r>
                      <a:endParaRPr sz="1600">
                        <a:latin typeface="Arial"/>
                        <a:cs typeface="Arial"/>
                      </a:endParaRPr>
                    </a:p>
                  </a:txBody>
                  <a:tcPr marL="0" marR="0" marT="16764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algn="ctr">
                        <a:lnSpc>
                          <a:spcPct val="100000"/>
                        </a:lnSpc>
                        <a:spcBef>
                          <a:spcPts val="1320"/>
                        </a:spcBef>
                      </a:pPr>
                      <a:r>
                        <a:rPr sz="1600" b="1" dirty="0">
                          <a:latin typeface="Arial"/>
                          <a:cs typeface="Arial"/>
                        </a:rPr>
                        <a:t>Study</a:t>
                      </a:r>
                      <a:r>
                        <a:rPr sz="1600" b="1" spc="-15" dirty="0">
                          <a:latin typeface="Arial"/>
                          <a:cs typeface="Arial"/>
                        </a:rPr>
                        <a:t> </a:t>
                      </a:r>
                      <a:r>
                        <a:rPr sz="1600" b="1" spc="-20" dirty="0">
                          <a:latin typeface="Arial"/>
                          <a:cs typeface="Arial"/>
                        </a:rPr>
                        <a:t>Types</a:t>
                      </a:r>
                      <a:endParaRPr sz="1600">
                        <a:latin typeface="Arial"/>
                        <a:cs typeface="Arial"/>
                      </a:endParaRPr>
                    </a:p>
                  </a:txBody>
                  <a:tcPr marL="0" marR="0" marT="16764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marL="238125" marR="230504" indent="61594">
                        <a:lnSpc>
                          <a:spcPts val="1880"/>
                        </a:lnSpc>
                        <a:spcBef>
                          <a:spcPts val="495"/>
                        </a:spcBef>
                      </a:pPr>
                      <a:r>
                        <a:rPr sz="1600" b="1" dirty="0">
                          <a:latin typeface="Arial"/>
                          <a:cs typeface="Arial"/>
                        </a:rPr>
                        <a:t>Level</a:t>
                      </a:r>
                      <a:r>
                        <a:rPr sz="1600" b="1" spc="-30" dirty="0">
                          <a:latin typeface="Arial"/>
                          <a:cs typeface="Arial"/>
                        </a:rPr>
                        <a:t> </a:t>
                      </a:r>
                      <a:r>
                        <a:rPr sz="1600" b="1" spc="-35" dirty="0">
                          <a:latin typeface="Arial"/>
                          <a:cs typeface="Arial"/>
                        </a:rPr>
                        <a:t>of </a:t>
                      </a:r>
                      <a:r>
                        <a:rPr sz="1600" b="1" spc="-10" dirty="0">
                          <a:latin typeface="Arial"/>
                          <a:cs typeface="Arial"/>
                        </a:rPr>
                        <a:t>Evidence</a:t>
                      </a:r>
                      <a:endParaRPr sz="1600">
                        <a:latin typeface="Arial"/>
                        <a:cs typeface="Arial"/>
                      </a:endParaRPr>
                    </a:p>
                  </a:txBody>
                  <a:tcPr marL="0" marR="0" marT="6286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extLst>
                  <a:ext uri="{0D108BD9-81ED-4DB2-BD59-A6C34878D82A}">
                    <a16:rowId xmlns:a16="http://schemas.microsoft.com/office/drawing/2014/main" val="10000"/>
                  </a:ext>
                </a:extLst>
              </a:tr>
              <a:tr h="906144">
                <a:tc>
                  <a:txBody>
                    <a:bodyPr/>
                    <a:lstStyle/>
                    <a:p>
                      <a:pPr>
                        <a:lnSpc>
                          <a:spcPct val="100000"/>
                        </a:lnSpc>
                        <a:spcBef>
                          <a:spcPts val="680"/>
                        </a:spcBef>
                      </a:pPr>
                      <a:endParaRPr sz="1600">
                        <a:latin typeface="Times New Roman"/>
                        <a:cs typeface="Times New Roman"/>
                      </a:endParaRPr>
                    </a:p>
                    <a:p>
                      <a:pPr marL="287655">
                        <a:lnSpc>
                          <a:spcPct val="100000"/>
                        </a:lnSpc>
                      </a:pPr>
                      <a:r>
                        <a:rPr sz="1600" dirty="0">
                          <a:latin typeface="Arial MT"/>
                          <a:cs typeface="Arial MT"/>
                        </a:rPr>
                        <a:t>Use</a:t>
                      </a:r>
                      <a:r>
                        <a:rPr sz="1600" spc="-20" dirty="0">
                          <a:latin typeface="Arial MT"/>
                          <a:cs typeface="Arial MT"/>
                        </a:rPr>
                        <a:t> </a:t>
                      </a:r>
                      <a:r>
                        <a:rPr sz="1600" dirty="0">
                          <a:latin typeface="Arial MT"/>
                          <a:cs typeface="Arial MT"/>
                        </a:rPr>
                        <a:t>of MACE</a:t>
                      </a:r>
                      <a:r>
                        <a:rPr sz="1600" spc="-15" dirty="0">
                          <a:latin typeface="Arial MT"/>
                          <a:cs typeface="Arial MT"/>
                        </a:rPr>
                        <a:t> </a:t>
                      </a:r>
                      <a:r>
                        <a:rPr sz="1600" dirty="0">
                          <a:latin typeface="Arial MT"/>
                          <a:cs typeface="Arial MT"/>
                        </a:rPr>
                        <a:t>2</a:t>
                      </a:r>
                      <a:r>
                        <a:rPr sz="1600" spc="-10" dirty="0">
                          <a:latin typeface="Arial MT"/>
                          <a:cs typeface="Arial MT"/>
                        </a:rPr>
                        <a:t> </a:t>
                      </a:r>
                      <a:r>
                        <a:rPr sz="1600" dirty="0">
                          <a:latin typeface="Arial MT"/>
                          <a:cs typeface="Arial MT"/>
                        </a:rPr>
                        <a:t>in</a:t>
                      </a:r>
                      <a:r>
                        <a:rPr sz="1600" spc="-15" dirty="0">
                          <a:latin typeface="Arial MT"/>
                          <a:cs typeface="Arial MT"/>
                        </a:rPr>
                        <a:t> </a:t>
                      </a:r>
                      <a:r>
                        <a:rPr sz="1600" dirty="0">
                          <a:latin typeface="Arial MT"/>
                          <a:cs typeface="Arial MT"/>
                        </a:rPr>
                        <a:t>TBI</a:t>
                      </a:r>
                      <a:r>
                        <a:rPr sz="1600" spc="-10" dirty="0">
                          <a:latin typeface="Arial MT"/>
                          <a:cs typeface="Arial MT"/>
                        </a:rPr>
                        <a:t> Assessment</a:t>
                      </a:r>
                      <a:endParaRPr sz="1600">
                        <a:latin typeface="Arial MT"/>
                        <a:cs typeface="Arial MT"/>
                      </a:endParaRPr>
                    </a:p>
                  </a:txBody>
                  <a:tcPr marL="0" marR="0" marT="8636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marL="287655">
                        <a:lnSpc>
                          <a:spcPct val="100000"/>
                        </a:lnSpc>
                      </a:pPr>
                      <a:r>
                        <a:rPr sz="1600" dirty="0">
                          <a:latin typeface="Arial MT"/>
                          <a:cs typeface="Arial MT"/>
                        </a:rPr>
                        <a:t>Clinical</a:t>
                      </a:r>
                      <a:r>
                        <a:rPr sz="1600" spc="-35" dirty="0">
                          <a:latin typeface="Arial MT"/>
                          <a:cs typeface="Arial MT"/>
                        </a:rPr>
                        <a:t> </a:t>
                      </a:r>
                      <a:r>
                        <a:rPr sz="1600" dirty="0">
                          <a:latin typeface="Arial MT"/>
                          <a:cs typeface="Arial MT"/>
                        </a:rPr>
                        <a:t>Consensus,</a:t>
                      </a:r>
                      <a:r>
                        <a:rPr sz="1600" spc="-35" dirty="0">
                          <a:latin typeface="Arial MT"/>
                          <a:cs typeface="Arial MT"/>
                        </a:rPr>
                        <a:t> </a:t>
                      </a:r>
                      <a:r>
                        <a:rPr sz="1600" dirty="0">
                          <a:latin typeface="Arial MT"/>
                          <a:cs typeface="Arial MT"/>
                        </a:rPr>
                        <a:t>Expert</a:t>
                      </a:r>
                      <a:r>
                        <a:rPr sz="1600" spc="-25" dirty="0">
                          <a:latin typeface="Arial MT"/>
                          <a:cs typeface="Arial MT"/>
                        </a:rPr>
                        <a:t> </a:t>
                      </a:r>
                      <a:r>
                        <a:rPr sz="1600" dirty="0">
                          <a:latin typeface="Arial MT"/>
                          <a:cs typeface="Arial MT"/>
                        </a:rPr>
                        <a:t>Opinion</a:t>
                      </a:r>
                      <a:r>
                        <a:rPr sz="1600" spc="-30" dirty="0">
                          <a:latin typeface="Arial MT"/>
                          <a:cs typeface="Arial MT"/>
                        </a:rPr>
                        <a:t> </a:t>
                      </a:r>
                      <a:r>
                        <a:rPr sz="1600" dirty="0">
                          <a:latin typeface="Arial MT"/>
                          <a:cs typeface="Arial MT"/>
                        </a:rPr>
                        <a:t>&amp;</a:t>
                      </a:r>
                      <a:r>
                        <a:rPr sz="1600" spc="-30" dirty="0">
                          <a:latin typeface="Arial MT"/>
                          <a:cs typeface="Arial MT"/>
                        </a:rPr>
                        <a:t> </a:t>
                      </a:r>
                      <a:r>
                        <a:rPr sz="1600" spc="-10" dirty="0">
                          <a:latin typeface="Arial MT"/>
                          <a:cs typeface="Arial MT"/>
                        </a:rPr>
                        <a:t>Discussion</a:t>
                      </a:r>
                      <a:endParaRPr sz="1600">
                        <a:latin typeface="Arial MT"/>
                        <a:cs typeface="Arial MT"/>
                      </a:endParaRPr>
                    </a:p>
                  </a:txBody>
                  <a:tcPr marL="0" marR="0" marT="9144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EO</a:t>
                      </a:r>
                      <a:endParaRPr sz="1600">
                        <a:latin typeface="Arial"/>
                        <a:cs typeface="Arial"/>
                      </a:endParaRPr>
                    </a:p>
                  </a:txBody>
                  <a:tcPr marL="0" marR="0" marT="9144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906144">
                <a:tc>
                  <a:txBody>
                    <a:bodyPr/>
                    <a:lstStyle/>
                    <a:p>
                      <a:pPr marL="287655" marR="523240">
                        <a:lnSpc>
                          <a:spcPts val="1880"/>
                        </a:lnSpc>
                        <a:spcBef>
                          <a:spcPts val="1700"/>
                        </a:spcBef>
                      </a:pPr>
                      <a:r>
                        <a:rPr sz="1600" dirty="0">
                          <a:latin typeface="Arial MT"/>
                          <a:cs typeface="Arial MT"/>
                        </a:rPr>
                        <a:t>Basic</a:t>
                      </a:r>
                      <a:r>
                        <a:rPr sz="1600" spc="-40" dirty="0">
                          <a:latin typeface="Arial MT"/>
                          <a:cs typeface="Arial MT"/>
                        </a:rPr>
                        <a:t> </a:t>
                      </a:r>
                      <a:r>
                        <a:rPr sz="1600" dirty="0">
                          <a:latin typeface="Arial MT"/>
                          <a:cs typeface="Arial MT"/>
                        </a:rPr>
                        <a:t>Management</a:t>
                      </a:r>
                      <a:r>
                        <a:rPr sz="1600" spc="-15" dirty="0">
                          <a:latin typeface="Arial MT"/>
                          <a:cs typeface="Arial MT"/>
                        </a:rPr>
                        <a:t> </a:t>
                      </a:r>
                      <a:r>
                        <a:rPr sz="1600" dirty="0">
                          <a:latin typeface="Arial MT"/>
                          <a:cs typeface="Arial MT"/>
                        </a:rPr>
                        <a:t>of</a:t>
                      </a:r>
                      <a:r>
                        <a:rPr sz="1600" spc="-20" dirty="0">
                          <a:latin typeface="Arial MT"/>
                          <a:cs typeface="Arial MT"/>
                        </a:rPr>
                        <a:t> </a:t>
                      </a:r>
                      <a:r>
                        <a:rPr sz="1600" dirty="0">
                          <a:latin typeface="Arial MT"/>
                          <a:cs typeface="Arial MT"/>
                        </a:rPr>
                        <a:t>Suspected</a:t>
                      </a:r>
                      <a:r>
                        <a:rPr sz="1600" spc="-30" dirty="0">
                          <a:latin typeface="Arial MT"/>
                          <a:cs typeface="Arial MT"/>
                        </a:rPr>
                        <a:t> </a:t>
                      </a:r>
                      <a:r>
                        <a:rPr sz="1600" spc="-20" dirty="0">
                          <a:latin typeface="Arial MT"/>
                          <a:cs typeface="Arial MT"/>
                        </a:rPr>
                        <a:t>Head </a:t>
                      </a:r>
                      <a:r>
                        <a:rPr sz="1600" spc="-10" dirty="0">
                          <a:latin typeface="Arial MT"/>
                          <a:cs typeface="Arial MT"/>
                        </a:rPr>
                        <a:t>Injuries</a:t>
                      </a:r>
                      <a:endParaRPr sz="1600">
                        <a:latin typeface="Arial MT"/>
                        <a:cs typeface="Arial MT"/>
                      </a:endParaRPr>
                    </a:p>
                  </a:txBody>
                  <a:tcPr marL="0" marR="0" marT="2159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marL="287655">
                        <a:lnSpc>
                          <a:spcPct val="100000"/>
                        </a:lnSpc>
                      </a:pPr>
                      <a:r>
                        <a:rPr sz="1600" dirty="0">
                          <a:latin typeface="Arial MT"/>
                          <a:cs typeface="Arial MT"/>
                        </a:rPr>
                        <a:t>Retrospective</a:t>
                      </a:r>
                      <a:r>
                        <a:rPr sz="1600" spc="-40" dirty="0">
                          <a:latin typeface="Arial MT"/>
                          <a:cs typeface="Arial MT"/>
                        </a:rPr>
                        <a:t> </a:t>
                      </a:r>
                      <a:r>
                        <a:rPr sz="1600" dirty="0">
                          <a:latin typeface="Arial MT"/>
                          <a:cs typeface="Arial MT"/>
                        </a:rPr>
                        <a:t>Reviews</a:t>
                      </a:r>
                      <a:r>
                        <a:rPr sz="1600" spc="-30" dirty="0">
                          <a:latin typeface="Arial MT"/>
                          <a:cs typeface="Arial MT"/>
                        </a:rPr>
                        <a:t> </a:t>
                      </a:r>
                      <a:r>
                        <a:rPr sz="1600" dirty="0">
                          <a:latin typeface="Arial MT"/>
                          <a:cs typeface="Arial MT"/>
                        </a:rPr>
                        <a:t>&amp;</a:t>
                      </a:r>
                      <a:r>
                        <a:rPr sz="1600" spc="-40" dirty="0">
                          <a:latin typeface="Arial MT"/>
                          <a:cs typeface="Arial MT"/>
                        </a:rPr>
                        <a:t> </a:t>
                      </a:r>
                      <a:r>
                        <a:rPr sz="1600" dirty="0">
                          <a:latin typeface="Arial MT"/>
                          <a:cs typeface="Arial MT"/>
                        </a:rPr>
                        <a:t>Some</a:t>
                      </a:r>
                      <a:r>
                        <a:rPr sz="1600" spc="-30" dirty="0">
                          <a:latin typeface="Arial MT"/>
                          <a:cs typeface="Arial MT"/>
                        </a:rPr>
                        <a:t> </a:t>
                      </a:r>
                      <a:r>
                        <a:rPr sz="1600" dirty="0">
                          <a:latin typeface="Arial MT"/>
                          <a:cs typeface="Arial MT"/>
                        </a:rPr>
                        <a:t>Prospective</a:t>
                      </a:r>
                      <a:r>
                        <a:rPr sz="1600" spc="-35" dirty="0">
                          <a:latin typeface="Arial MT"/>
                          <a:cs typeface="Arial MT"/>
                        </a:rPr>
                        <a:t> </a:t>
                      </a:r>
                      <a:r>
                        <a:rPr sz="1600" spc="-10" dirty="0">
                          <a:latin typeface="Arial MT"/>
                          <a:cs typeface="Arial MT"/>
                        </a:rPr>
                        <a:t>Studies</a:t>
                      </a:r>
                      <a:endParaRPr sz="1600">
                        <a:latin typeface="Arial MT"/>
                        <a:cs typeface="Arial MT"/>
                      </a:endParaRPr>
                    </a:p>
                  </a:txBody>
                  <a:tcPr marL="0" marR="0" marT="914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r h="906144">
                <a:tc>
                  <a:txBody>
                    <a:bodyPr/>
                    <a:lstStyle/>
                    <a:p>
                      <a:pPr marL="287655" marR="839469">
                        <a:lnSpc>
                          <a:spcPts val="1880"/>
                        </a:lnSpc>
                        <a:spcBef>
                          <a:spcPts val="1700"/>
                        </a:spcBef>
                      </a:pPr>
                      <a:r>
                        <a:rPr sz="1600" dirty="0">
                          <a:latin typeface="Arial MT"/>
                          <a:cs typeface="Arial MT"/>
                        </a:rPr>
                        <a:t>Identification</a:t>
                      </a:r>
                      <a:r>
                        <a:rPr sz="1600" spc="-45" dirty="0">
                          <a:latin typeface="Arial MT"/>
                          <a:cs typeface="Arial MT"/>
                        </a:rPr>
                        <a:t> </a:t>
                      </a:r>
                      <a:r>
                        <a:rPr sz="1600" dirty="0">
                          <a:latin typeface="Arial MT"/>
                          <a:cs typeface="Arial MT"/>
                        </a:rPr>
                        <a:t>of</a:t>
                      </a:r>
                      <a:r>
                        <a:rPr sz="1600" spc="-40" dirty="0">
                          <a:latin typeface="Arial MT"/>
                          <a:cs typeface="Arial MT"/>
                        </a:rPr>
                        <a:t> </a:t>
                      </a:r>
                      <a:r>
                        <a:rPr sz="1600" dirty="0">
                          <a:latin typeface="Arial MT"/>
                          <a:cs typeface="Arial MT"/>
                        </a:rPr>
                        <a:t>Impending</a:t>
                      </a:r>
                      <a:r>
                        <a:rPr sz="1600" spc="-45" dirty="0">
                          <a:latin typeface="Arial MT"/>
                          <a:cs typeface="Arial MT"/>
                        </a:rPr>
                        <a:t> </a:t>
                      </a:r>
                      <a:r>
                        <a:rPr sz="1600" spc="-10" dirty="0">
                          <a:latin typeface="Arial MT"/>
                          <a:cs typeface="Arial MT"/>
                        </a:rPr>
                        <a:t>Cerebral Herniation</a:t>
                      </a:r>
                      <a:endParaRPr sz="1600">
                        <a:latin typeface="Arial MT"/>
                        <a:cs typeface="Arial MT"/>
                      </a:endParaRPr>
                    </a:p>
                  </a:txBody>
                  <a:tcPr marL="0" marR="0" marT="2159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marL="287655">
                        <a:lnSpc>
                          <a:spcPct val="100000"/>
                        </a:lnSpc>
                      </a:pPr>
                      <a:r>
                        <a:rPr sz="1600" dirty="0">
                          <a:latin typeface="Arial MT"/>
                          <a:cs typeface="Arial MT"/>
                        </a:rPr>
                        <a:t>Retrospective</a:t>
                      </a:r>
                      <a:r>
                        <a:rPr sz="1600" spc="-70" dirty="0">
                          <a:latin typeface="Arial MT"/>
                          <a:cs typeface="Arial MT"/>
                        </a:rPr>
                        <a:t> </a:t>
                      </a:r>
                      <a:r>
                        <a:rPr sz="1600" dirty="0">
                          <a:latin typeface="Arial MT"/>
                          <a:cs typeface="Arial MT"/>
                        </a:rPr>
                        <a:t>Observational</a:t>
                      </a:r>
                      <a:r>
                        <a:rPr sz="1600" spc="-60" dirty="0">
                          <a:latin typeface="Arial MT"/>
                          <a:cs typeface="Arial MT"/>
                        </a:rPr>
                        <a:t> </a:t>
                      </a:r>
                      <a:r>
                        <a:rPr sz="1600" dirty="0">
                          <a:latin typeface="Arial MT"/>
                          <a:cs typeface="Arial MT"/>
                        </a:rPr>
                        <a:t>Registry</a:t>
                      </a:r>
                      <a:r>
                        <a:rPr sz="1600" spc="-65" dirty="0">
                          <a:latin typeface="Arial MT"/>
                          <a:cs typeface="Arial MT"/>
                        </a:rPr>
                        <a:t> </a:t>
                      </a:r>
                      <a:r>
                        <a:rPr sz="1600" spc="-10" dirty="0">
                          <a:latin typeface="Arial MT"/>
                          <a:cs typeface="Arial MT"/>
                        </a:rPr>
                        <a:t>Study</a:t>
                      </a:r>
                      <a:endParaRPr sz="1600">
                        <a:latin typeface="Arial MT"/>
                        <a:cs typeface="Arial MT"/>
                      </a:endParaRPr>
                    </a:p>
                  </a:txBody>
                  <a:tcPr marL="0" marR="0" marT="914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720"/>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3"/>
                  </a:ext>
                </a:extLst>
              </a:tr>
              <a:tr h="906144">
                <a:tc>
                  <a:txBody>
                    <a:bodyPr/>
                    <a:lstStyle/>
                    <a:p>
                      <a:pPr marL="287655" marR="650240">
                        <a:lnSpc>
                          <a:spcPts val="1880"/>
                        </a:lnSpc>
                        <a:spcBef>
                          <a:spcPts val="1700"/>
                        </a:spcBef>
                      </a:pPr>
                      <a:r>
                        <a:rPr sz="1600" dirty="0">
                          <a:latin typeface="Arial MT"/>
                          <a:cs typeface="Arial MT"/>
                        </a:rPr>
                        <a:t>Use</a:t>
                      </a:r>
                      <a:r>
                        <a:rPr sz="1600" spc="-30" dirty="0">
                          <a:latin typeface="Arial MT"/>
                          <a:cs typeface="Arial MT"/>
                        </a:rPr>
                        <a:t> </a:t>
                      </a:r>
                      <a:r>
                        <a:rPr sz="1600" dirty="0">
                          <a:latin typeface="Arial MT"/>
                          <a:cs typeface="Arial MT"/>
                        </a:rPr>
                        <a:t>of</a:t>
                      </a:r>
                      <a:r>
                        <a:rPr sz="1600" spc="-5" dirty="0">
                          <a:latin typeface="Arial MT"/>
                          <a:cs typeface="Arial MT"/>
                        </a:rPr>
                        <a:t> </a:t>
                      </a:r>
                      <a:r>
                        <a:rPr sz="1600" dirty="0">
                          <a:latin typeface="Arial MT"/>
                          <a:cs typeface="Arial MT"/>
                        </a:rPr>
                        <a:t>Hypertonic</a:t>
                      </a:r>
                      <a:r>
                        <a:rPr sz="1600" spc="-20" dirty="0">
                          <a:latin typeface="Arial MT"/>
                          <a:cs typeface="Arial MT"/>
                        </a:rPr>
                        <a:t> </a:t>
                      </a:r>
                      <a:r>
                        <a:rPr sz="1600" dirty="0">
                          <a:latin typeface="Arial MT"/>
                          <a:cs typeface="Arial MT"/>
                        </a:rPr>
                        <a:t>Saline</a:t>
                      </a:r>
                      <a:r>
                        <a:rPr sz="1600" spc="-35" dirty="0">
                          <a:latin typeface="Arial MT"/>
                          <a:cs typeface="Arial MT"/>
                        </a:rPr>
                        <a:t> </a:t>
                      </a:r>
                      <a:r>
                        <a:rPr sz="1600" dirty="0">
                          <a:latin typeface="Arial MT"/>
                          <a:cs typeface="Arial MT"/>
                        </a:rPr>
                        <a:t>in</a:t>
                      </a:r>
                      <a:r>
                        <a:rPr sz="1600" spc="-20" dirty="0">
                          <a:latin typeface="Arial MT"/>
                          <a:cs typeface="Arial MT"/>
                        </a:rPr>
                        <a:t> </a:t>
                      </a:r>
                      <a:r>
                        <a:rPr sz="1600" spc="-10" dirty="0">
                          <a:latin typeface="Arial MT"/>
                          <a:cs typeface="Arial MT"/>
                        </a:rPr>
                        <a:t>Increased </a:t>
                      </a:r>
                      <a:r>
                        <a:rPr sz="1600" dirty="0">
                          <a:latin typeface="Arial MT"/>
                          <a:cs typeface="Arial MT"/>
                        </a:rPr>
                        <a:t>ICP</a:t>
                      </a:r>
                      <a:r>
                        <a:rPr sz="1600" spc="-20" dirty="0">
                          <a:latin typeface="Arial MT"/>
                          <a:cs typeface="Arial MT"/>
                        </a:rPr>
                        <a:t> </a:t>
                      </a:r>
                      <a:r>
                        <a:rPr sz="1600" spc="-10" dirty="0">
                          <a:latin typeface="Arial MT"/>
                          <a:cs typeface="Arial MT"/>
                        </a:rPr>
                        <a:t>Treatment</a:t>
                      </a:r>
                      <a:endParaRPr sz="1600">
                        <a:latin typeface="Arial MT"/>
                        <a:cs typeface="Arial MT"/>
                      </a:endParaRPr>
                    </a:p>
                  </a:txBody>
                  <a:tcPr marL="0" marR="0" marT="2159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marL="287655" marR="1023619">
                        <a:lnSpc>
                          <a:spcPct val="100000"/>
                        </a:lnSpc>
                        <a:spcBef>
                          <a:spcPts val="1600"/>
                        </a:spcBef>
                      </a:pPr>
                      <a:r>
                        <a:rPr sz="1600" dirty="0">
                          <a:latin typeface="Arial MT"/>
                          <a:cs typeface="Arial MT"/>
                        </a:rPr>
                        <a:t>Retrospective</a:t>
                      </a:r>
                      <a:r>
                        <a:rPr sz="1600" spc="-55" dirty="0">
                          <a:latin typeface="Arial MT"/>
                          <a:cs typeface="Arial MT"/>
                        </a:rPr>
                        <a:t> </a:t>
                      </a:r>
                      <a:r>
                        <a:rPr sz="1600" dirty="0">
                          <a:latin typeface="Arial MT"/>
                          <a:cs typeface="Arial MT"/>
                        </a:rPr>
                        <a:t>Descriptions</a:t>
                      </a:r>
                      <a:r>
                        <a:rPr sz="1600" spc="-45" dirty="0">
                          <a:latin typeface="Arial MT"/>
                          <a:cs typeface="Arial MT"/>
                        </a:rPr>
                        <a:t> </a:t>
                      </a:r>
                      <a:r>
                        <a:rPr sz="1600" dirty="0">
                          <a:latin typeface="Arial MT"/>
                          <a:cs typeface="Arial MT"/>
                        </a:rPr>
                        <a:t>&amp;</a:t>
                      </a:r>
                      <a:r>
                        <a:rPr sz="1600" spc="-45" dirty="0">
                          <a:latin typeface="Arial MT"/>
                          <a:cs typeface="Arial MT"/>
                        </a:rPr>
                        <a:t> </a:t>
                      </a:r>
                      <a:r>
                        <a:rPr sz="1600" dirty="0">
                          <a:latin typeface="Arial MT"/>
                          <a:cs typeface="Arial MT"/>
                        </a:rPr>
                        <a:t>Subject</a:t>
                      </a:r>
                      <a:r>
                        <a:rPr sz="1600" spc="-40" dirty="0">
                          <a:latin typeface="Arial MT"/>
                          <a:cs typeface="Arial MT"/>
                        </a:rPr>
                        <a:t> </a:t>
                      </a:r>
                      <a:r>
                        <a:rPr sz="1600" spc="-10" dirty="0">
                          <a:latin typeface="Arial MT"/>
                          <a:cs typeface="Arial MT"/>
                        </a:rPr>
                        <a:t>Expert Opinion</a:t>
                      </a:r>
                      <a:endParaRPr sz="1600">
                        <a:latin typeface="Arial MT"/>
                        <a:cs typeface="Arial MT"/>
                      </a:endParaRPr>
                    </a:p>
                  </a:txBody>
                  <a:tcPr marL="0" marR="0" marT="20320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a:lnSpc>
                          <a:spcPct val="100000"/>
                        </a:lnSpc>
                        <a:spcBef>
                          <a:spcPts val="720"/>
                        </a:spcBef>
                      </a:pPr>
                      <a:endParaRPr sz="1600">
                        <a:latin typeface="Times New Roman"/>
                        <a:cs typeface="Times New Roman"/>
                      </a:endParaRPr>
                    </a:p>
                    <a:p>
                      <a:pPr algn="ctr">
                        <a:lnSpc>
                          <a:spcPct val="100000"/>
                        </a:lnSpc>
                      </a:pPr>
                      <a:r>
                        <a:rPr sz="1600" b="1" spc="-10" dirty="0">
                          <a:latin typeface="Arial"/>
                          <a:cs typeface="Arial"/>
                        </a:rPr>
                        <a:t>B-</a:t>
                      </a:r>
                      <a:r>
                        <a:rPr sz="1600" b="1" spc="-50" dirty="0">
                          <a:latin typeface="Arial"/>
                          <a:cs typeface="Arial"/>
                        </a:rPr>
                        <a:t>R</a:t>
                      </a:r>
                      <a:endParaRPr sz="1600">
                        <a:latin typeface="Arial"/>
                        <a:cs typeface="Arial"/>
                      </a:endParaRPr>
                    </a:p>
                  </a:txBody>
                  <a:tcPr marL="0" marR="0" marT="9144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639DD3"/>
                    </a:solidFill>
                  </a:tcPr>
                </a:tc>
                <a:extLst>
                  <a:ext uri="{0D108BD9-81ED-4DB2-BD59-A6C34878D82A}">
                    <a16:rowId xmlns:a16="http://schemas.microsoft.com/office/drawing/2014/main" val="10004"/>
                  </a:ext>
                </a:extLst>
              </a:tr>
            </a:tbl>
          </a:graphicData>
        </a:graphic>
      </p:graphicFrame>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18</a:t>
            </a:fld>
            <a:endParaRPr spc="-25" dirty="0"/>
          </a:p>
        </p:txBody>
      </p:sp>
      <p:sp>
        <p:nvSpPr>
          <p:cNvPr id="5" name="object 5"/>
          <p:cNvSpPr txBox="1"/>
          <p:nvPr/>
        </p:nvSpPr>
        <p:spPr>
          <a:xfrm>
            <a:off x="1321879" y="1189537"/>
            <a:ext cx="963104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HEAD</a:t>
            </a:r>
            <a:r>
              <a:rPr sz="3600" b="1" spc="-5" dirty="0">
                <a:latin typeface="Arial"/>
                <a:cs typeface="Arial"/>
              </a:rPr>
              <a:t> </a:t>
            </a:r>
            <a:r>
              <a:rPr sz="3600" b="1" dirty="0">
                <a:latin typeface="Arial"/>
                <a:cs typeface="Arial"/>
              </a:rPr>
              <a:t>INJURY</a:t>
            </a:r>
            <a:r>
              <a:rPr sz="3600" b="1" spc="-15" dirty="0">
                <a:latin typeface="Arial"/>
                <a:cs typeface="Arial"/>
              </a:rPr>
              <a:t> </a:t>
            </a:r>
            <a:r>
              <a:rPr sz="3600" b="1" dirty="0">
                <a:latin typeface="Arial"/>
                <a:cs typeface="Arial"/>
              </a:rPr>
              <a:t>MANAGEMENT</a:t>
            </a:r>
            <a:r>
              <a:rPr sz="3600" b="1" spc="5" dirty="0">
                <a:latin typeface="Arial"/>
                <a:cs typeface="Arial"/>
              </a:rPr>
              <a:t> </a:t>
            </a:r>
            <a:r>
              <a:rPr sz="3600" b="1" spc="-10" dirty="0">
                <a:latin typeface="Arial"/>
                <a:cs typeface="Arial"/>
              </a:rPr>
              <a:t>STRATEGIES</a:t>
            </a:r>
            <a:endParaRPr sz="36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8545"/>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1840">
                <a:tc>
                  <a:txBody>
                    <a:bodyPr/>
                    <a:lstStyle/>
                    <a:p>
                      <a:pPr marL="91440" marR="83185" indent="60960">
                        <a:lnSpc>
                          <a:spcPct val="100000"/>
                        </a:lnSpc>
                        <a:spcBef>
                          <a:spcPts val="994"/>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2636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4"/>
                        </a:spcBef>
                      </a:pPr>
                      <a:endParaRPr sz="1600">
                        <a:latin typeface="Times New Roman"/>
                        <a:cs typeface="Times New Roman"/>
                      </a:endParaRPr>
                    </a:p>
                    <a:p>
                      <a:pPr marL="114300">
                        <a:lnSpc>
                          <a:spcPct val="100000"/>
                        </a:lnSpc>
                      </a:pPr>
                      <a:r>
                        <a:rPr sz="1600" b="1" dirty="0">
                          <a:latin typeface="Arial"/>
                          <a:cs typeface="Arial"/>
                        </a:rPr>
                        <a:t>AHA</a:t>
                      </a:r>
                      <a:r>
                        <a:rPr sz="1600" b="1" spc="-35" dirty="0">
                          <a:latin typeface="Arial"/>
                          <a:cs typeface="Arial"/>
                        </a:rPr>
                        <a:t> </a:t>
                      </a:r>
                      <a:r>
                        <a:rPr sz="1600" b="1" spc="-10" dirty="0">
                          <a:latin typeface="Arial"/>
                          <a:cs typeface="Arial"/>
                        </a:rPr>
                        <a:t>Recommendation</a:t>
                      </a:r>
                      <a:r>
                        <a:rPr sz="1600" b="1" spc="-40" dirty="0">
                          <a:latin typeface="Arial"/>
                          <a:cs typeface="Arial"/>
                        </a:rPr>
                        <a:t> </a:t>
                      </a:r>
                      <a:r>
                        <a:rPr sz="1600" b="1" dirty="0">
                          <a:latin typeface="Arial"/>
                          <a:cs typeface="Arial"/>
                        </a:rPr>
                        <a:t>System</a:t>
                      </a:r>
                      <a:r>
                        <a:rPr sz="1600" b="1" spc="-25" dirty="0">
                          <a:latin typeface="Arial"/>
                          <a:cs typeface="Arial"/>
                        </a:rPr>
                        <a:t> </a:t>
                      </a:r>
                      <a:r>
                        <a:rPr sz="1600" b="1" dirty="0">
                          <a:latin typeface="Arial"/>
                          <a:cs typeface="Arial"/>
                        </a:rPr>
                        <a:t>Terminology</a:t>
                      </a:r>
                      <a:r>
                        <a:rPr sz="1600" b="1" spc="-30" dirty="0">
                          <a:latin typeface="Arial"/>
                          <a:cs typeface="Arial"/>
                        </a:rPr>
                        <a:t> </a:t>
                      </a:r>
                      <a:r>
                        <a:rPr sz="1600" b="1" spc="-10" dirty="0">
                          <a:latin typeface="Arial"/>
                          <a:cs typeface="Arial"/>
                        </a:rPr>
                        <a:t>Explanation</a:t>
                      </a:r>
                      <a:endParaRPr sz="1600">
                        <a:latin typeface="Arial"/>
                        <a:cs typeface="Arial"/>
                      </a:endParaRPr>
                    </a:p>
                  </a:txBody>
                  <a:tcPr marL="0" marR="0" marT="1460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4"/>
                        </a:spcBef>
                      </a:pPr>
                      <a:endParaRPr sz="1600">
                        <a:latin typeface="Times New Roman"/>
                        <a:cs typeface="Times New Roman"/>
                      </a:endParaRPr>
                    </a:p>
                    <a:p>
                      <a:pPr marL="158115">
                        <a:lnSpc>
                          <a:spcPct val="100000"/>
                        </a:lnSpc>
                      </a:pPr>
                      <a:r>
                        <a:rPr sz="1600" b="1" dirty="0">
                          <a:latin typeface="Arial"/>
                          <a:cs typeface="Arial"/>
                        </a:rPr>
                        <a:t>Why</a:t>
                      </a:r>
                      <a:r>
                        <a:rPr sz="1600" b="1" spc="-30" dirty="0">
                          <a:latin typeface="Arial"/>
                          <a:cs typeface="Arial"/>
                        </a:rPr>
                        <a:t> </a:t>
                      </a:r>
                      <a:r>
                        <a:rPr sz="1600" b="1" dirty="0">
                          <a:latin typeface="Arial"/>
                          <a:cs typeface="Arial"/>
                        </a:rPr>
                        <a:t>the</a:t>
                      </a:r>
                      <a:r>
                        <a:rPr sz="1600" b="1" spc="-30" dirty="0">
                          <a:latin typeface="Arial"/>
                          <a:cs typeface="Arial"/>
                        </a:rPr>
                        <a:t> </a:t>
                      </a:r>
                      <a:r>
                        <a:rPr sz="1600" b="1" dirty="0">
                          <a:latin typeface="Arial"/>
                          <a:cs typeface="Arial"/>
                        </a:rPr>
                        <a:t>AHA</a:t>
                      </a:r>
                      <a:r>
                        <a:rPr sz="1600" b="1" spc="-40" dirty="0">
                          <a:latin typeface="Arial"/>
                          <a:cs typeface="Arial"/>
                        </a:rPr>
                        <a:t> </a:t>
                      </a:r>
                      <a:r>
                        <a:rPr sz="1600" b="1" dirty="0">
                          <a:latin typeface="Arial"/>
                          <a:cs typeface="Arial"/>
                        </a:rPr>
                        <a:t>Classification</a:t>
                      </a:r>
                      <a:r>
                        <a:rPr sz="1600" b="1" spc="-20" dirty="0">
                          <a:latin typeface="Arial"/>
                          <a:cs typeface="Arial"/>
                        </a:rPr>
                        <a:t> </a:t>
                      </a:r>
                      <a:r>
                        <a:rPr sz="1600" b="1" spc="-10" dirty="0">
                          <a:latin typeface="Arial"/>
                          <a:cs typeface="Arial"/>
                        </a:rPr>
                        <a:t>System?</a:t>
                      </a:r>
                      <a:endParaRPr sz="1600">
                        <a:latin typeface="Arial"/>
                        <a:cs typeface="Arial"/>
                      </a:endParaRPr>
                    </a:p>
                  </a:txBody>
                  <a:tcPr marL="0" marR="0" marT="14604"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00">
                <a:tc>
                  <a:txBody>
                    <a:bodyPr/>
                    <a:lstStyle/>
                    <a:p>
                      <a:pPr>
                        <a:lnSpc>
                          <a:spcPct val="100000"/>
                        </a:lnSpc>
                        <a:spcBef>
                          <a:spcPts val="760"/>
                        </a:spcBef>
                      </a:pPr>
                      <a:endParaRPr sz="1400">
                        <a:latin typeface="Times New Roman"/>
                        <a:cs typeface="Times New Roman"/>
                      </a:endParaRPr>
                    </a:p>
                    <a:p>
                      <a:pPr algn="ctr">
                        <a:lnSpc>
                          <a:spcPct val="100000"/>
                        </a:lnSpc>
                      </a:pPr>
                      <a:r>
                        <a:rPr sz="1400" b="1" spc="-50" dirty="0">
                          <a:latin typeface="Arial"/>
                          <a:cs typeface="Arial"/>
                        </a:rPr>
                        <a:t>A</a:t>
                      </a:r>
                      <a:endParaRPr sz="1400">
                        <a:latin typeface="Arial"/>
                        <a:cs typeface="Arial"/>
                      </a:endParaRPr>
                    </a:p>
                  </a:txBody>
                  <a:tcPr marL="0" marR="0" marT="9652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marL="287655" marR="723900">
                        <a:lnSpc>
                          <a:spcPct val="100000"/>
                        </a:lnSpc>
                        <a:spcBef>
                          <a:spcPts val="1530"/>
                        </a:spcBef>
                      </a:pPr>
                      <a:r>
                        <a:rPr sz="1400" dirty="0">
                          <a:latin typeface="Arial MT"/>
                          <a:cs typeface="Arial MT"/>
                        </a:rPr>
                        <a:t>Evidence</a:t>
                      </a:r>
                      <a:r>
                        <a:rPr sz="1400" spc="-35" dirty="0">
                          <a:latin typeface="Arial MT"/>
                          <a:cs typeface="Arial MT"/>
                        </a:rPr>
                        <a:t> </a:t>
                      </a:r>
                      <a:r>
                        <a:rPr sz="1400" dirty="0">
                          <a:latin typeface="Arial MT"/>
                          <a:cs typeface="Arial MT"/>
                        </a:rPr>
                        <a:t>from</a:t>
                      </a:r>
                      <a:r>
                        <a:rPr sz="1400" spc="-35" dirty="0">
                          <a:latin typeface="Arial MT"/>
                          <a:cs typeface="Arial MT"/>
                        </a:rPr>
                        <a:t> </a:t>
                      </a:r>
                      <a:r>
                        <a:rPr sz="1400" dirty="0">
                          <a:latin typeface="Arial MT"/>
                          <a:cs typeface="Arial MT"/>
                        </a:rPr>
                        <a:t>multiple</a:t>
                      </a:r>
                      <a:r>
                        <a:rPr sz="1400" spc="-35" dirty="0">
                          <a:latin typeface="Arial MT"/>
                          <a:cs typeface="Arial MT"/>
                        </a:rPr>
                        <a:t> </a:t>
                      </a:r>
                      <a:r>
                        <a:rPr sz="1400" dirty="0">
                          <a:latin typeface="Arial MT"/>
                          <a:cs typeface="Arial MT"/>
                        </a:rPr>
                        <a:t>randomized</a:t>
                      </a:r>
                      <a:r>
                        <a:rPr sz="1400" spc="-40" dirty="0">
                          <a:latin typeface="Arial MT"/>
                          <a:cs typeface="Arial MT"/>
                        </a:rPr>
                        <a:t> </a:t>
                      </a:r>
                      <a:r>
                        <a:rPr sz="1400" dirty="0">
                          <a:latin typeface="Arial MT"/>
                          <a:cs typeface="Arial MT"/>
                        </a:rPr>
                        <a:t>clinical</a:t>
                      </a:r>
                      <a:r>
                        <a:rPr sz="1400" spc="-25" dirty="0">
                          <a:latin typeface="Arial MT"/>
                          <a:cs typeface="Arial MT"/>
                        </a:rPr>
                        <a:t> </a:t>
                      </a:r>
                      <a:r>
                        <a:rPr sz="1400" dirty="0">
                          <a:latin typeface="Arial MT"/>
                          <a:cs typeface="Arial MT"/>
                        </a:rPr>
                        <a:t>trials</a:t>
                      </a:r>
                      <a:r>
                        <a:rPr sz="1400" spc="-35" dirty="0">
                          <a:latin typeface="Arial MT"/>
                          <a:cs typeface="Arial MT"/>
                        </a:rPr>
                        <a:t> </a:t>
                      </a:r>
                      <a:r>
                        <a:rPr sz="1400" dirty="0">
                          <a:latin typeface="Arial MT"/>
                          <a:cs typeface="Arial MT"/>
                        </a:rPr>
                        <a:t>(RCT)</a:t>
                      </a:r>
                      <a:r>
                        <a:rPr sz="1400" spc="-20" dirty="0">
                          <a:latin typeface="Arial MT"/>
                          <a:cs typeface="Arial MT"/>
                        </a:rPr>
                        <a:t> with </a:t>
                      </a:r>
                      <a:r>
                        <a:rPr sz="1400" dirty="0">
                          <a:latin typeface="Arial MT"/>
                          <a:cs typeface="Arial MT"/>
                        </a:rPr>
                        <a:t>concordant</a:t>
                      </a:r>
                      <a:r>
                        <a:rPr sz="1400" spc="-35" dirty="0">
                          <a:latin typeface="Arial MT"/>
                          <a:cs typeface="Arial MT"/>
                        </a:rPr>
                        <a:t> </a:t>
                      </a:r>
                      <a:r>
                        <a:rPr sz="1400" dirty="0">
                          <a:latin typeface="Arial MT"/>
                          <a:cs typeface="Arial MT"/>
                        </a:rPr>
                        <a:t>results</a:t>
                      </a:r>
                      <a:r>
                        <a:rPr sz="1400" spc="-30" dirty="0">
                          <a:latin typeface="Arial MT"/>
                          <a:cs typeface="Arial MT"/>
                        </a:rPr>
                        <a:t> </a:t>
                      </a:r>
                      <a:r>
                        <a:rPr sz="1400" dirty="0">
                          <a:latin typeface="Arial MT"/>
                          <a:cs typeface="Arial MT"/>
                        </a:rPr>
                        <a:t>or</a:t>
                      </a:r>
                      <a:r>
                        <a:rPr sz="1400" spc="-25" dirty="0">
                          <a:latin typeface="Arial MT"/>
                          <a:cs typeface="Arial MT"/>
                        </a:rPr>
                        <a:t> </a:t>
                      </a:r>
                      <a:r>
                        <a:rPr sz="1400" dirty="0">
                          <a:latin typeface="Arial MT"/>
                          <a:cs typeface="Arial MT"/>
                        </a:rPr>
                        <a:t>from</a:t>
                      </a:r>
                      <a:r>
                        <a:rPr sz="1400" spc="-30" dirty="0">
                          <a:latin typeface="Arial MT"/>
                          <a:cs typeface="Arial MT"/>
                        </a:rPr>
                        <a:t> </a:t>
                      </a:r>
                      <a:r>
                        <a:rPr sz="1400" b="1" spc="-10" dirty="0">
                          <a:latin typeface="Arial"/>
                          <a:cs typeface="Arial"/>
                        </a:rPr>
                        <a:t>HIGH-</a:t>
                      </a:r>
                      <a:r>
                        <a:rPr sz="1400" b="1" dirty="0">
                          <a:latin typeface="Arial"/>
                          <a:cs typeface="Arial"/>
                        </a:rPr>
                        <a:t>QUALITY</a:t>
                      </a:r>
                      <a:r>
                        <a:rPr sz="1400" b="1" spc="-5" dirty="0">
                          <a:latin typeface="Arial"/>
                          <a:cs typeface="Arial"/>
                        </a:rPr>
                        <a:t> </a:t>
                      </a:r>
                      <a:r>
                        <a:rPr sz="1400" spc="-10" dirty="0">
                          <a:latin typeface="Arial MT"/>
                          <a:cs typeface="Arial MT"/>
                        </a:rPr>
                        <a:t>meta-analyses.</a:t>
                      </a:r>
                      <a:endParaRPr sz="1400">
                        <a:latin typeface="Arial MT"/>
                        <a:cs typeface="Arial MT"/>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355" indent="-285750">
                        <a:lnSpc>
                          <a:spcPct val="100000"/>
                        </a:lnSpc>
                        <a:spcBef>
                          <a:spcPts val="805"/>
                        </a:spcBef>
                        <a:buSzPct val="125000"/>
                        <a:buChar char="•"/>
                        <a:tabLst>
                          <a:tab pos="573405" algn="l"/>
                        </a:tabLst>
                      </a:pPr>
                      <a:r>
                        <a:rPr sz="1600" dirty="0">
                          <a:latin typeface="Arial MT"/>
                          <a:cs typeface="Arial MT"/>
                        </a:rPr>
                        <a:t>The</a:t>
                      </a:r>
                      <a:r>
                        <a:rPr sz="1600" spc="-20" dirty="0">
                          <a:latin typeface="Arial MT"/>
                          <a:cs typeface="Arial MT"/>
                        </a:rPr>
                        <a:t> </a:t>
                      </a:r>
                      <a:r>
                        <a:rPr sz="1600" dirty="0">
                          <a:latin typeface="Arial MT"/>
                          <a:cs typeface="Arial MT"/>
                        </a:rPr>
                        <a:t>level</a:t>
                      </a:r>
                      <a:r>
                        <a:rPr sz="1600" spc="-25" dirty="0">
                          <a:latin typeface="Arial MT"/>
                          <a:cs typeface="Arial MT"/>
                        </a:rPr>
                        <a:t> </a:t>
                      </a:r>
                      <a:r>
                        <a:rPr sz="1600" dirty="0">
                          <a:latin typeface="Arial MT"/>
                          <a:cs typeface="Arial MT"/>
                        </a:rPr>
                        <a:t>of </a:t>
                      </a:r>
                      <a:r>
                        <a:rPr sz="1600" spc="-10" dirty="0">
                          <a:latin typeface="Arial MT"/>
                          <a:cs typeface="Arial MT"/>
                        </a:rPr>
                        <a:t>evidence </a:t>
                      </a:r>
                      <a:r>
                        <a:rPr sz="1600" dirty="0">
                          <a:latin typeface="Arial MT"/>
                          <a:cs typeface="Arial MT"/>
                        </a:rPr>
                        <a:t>recommendations</a:t>
                      </a:r>
                      <a:r>
                        <a:rPr sz="1600" spc="-35" dirty="0">
                          <a:latin typeface="Arial MT"/>
                          <a:cs typeface="Arial MT"/>
                        </a:rPr>
                        <a:t> </a:t>
                      </a:r>
                      <a:r>
                        <a:rPr sz="1600" dirty="0">
                          <a:latin typeface="Arial MT"/>
                          <a:cs typeface="Arial MT"/>
                        </a:rPr>
                        <a:t>allow</a:t>
                      </a:r>
                      <a:r>
                        <a:rPr sz="1600" spc="-50" dirty="0">
                          <a:latin typeface="Arial MT"/>
                          <a:cs typeface="Arial MT"/>
                        </a:rPr>
                        <a:t> </a:t>
                      </a:r>
                      <a:r>
                        <a:rPr sz="1600" spc="-10" dirty="0">
                          <a:latin typeface="Arial MT"/>
                          <a:cs typeface="Arial MT"/>
                        </a:rPr>
                        <a:t>readers </a:t>
                      </a:r>
                      <a:r>
                        <a:rPr sz="1600" dirty="0">
                          <a:latin typeface="Arial MT"/>
                          <a:cs typeface="Arial MT"/>
                        </a:rPr>
                        <a:t>to</a:t>
                      </a:r>
                      <a:r>
                        <a:rPr sz="1600" spc="-35" dirty="0">
                          <a:latin typeface="Arial MT"/>
                          <a:cs typeface="Arial MT"/>
                        </a:rPr>
                        <a:t> </a:t>
                      </a:r>
                      <a:r>
                        <a:rPr sz="1600" dirty="0">
                          <a:latin typeface="Arial MT"/>
                          <a:cs typeface="Arial MT"/>
                        </a:rPr>
                        <a:t>quickly</a:t>
                      </a:r>
                      <a:r>
                        <a:rPr sz="1600" spc="-40" dirty="0">
                          <a:latin typeface="Arial MT"/>
                          <a:cs typeface="Arial MT"/>
                        </a:rPr>
                        <a:t> </a:t>
                      </a:r>
                      <a:r>
                        <a:rPr sz="1600" dirty="0">
                          <a:latin typeface="Arial MT"/>
                          <a:cs typeface="Arial MT"/>
                        </a:rPr>
                        <a:t>glean</a:t>
                      </a:r>
                      <a:r>
                        <a:rPr sz="1600" spc="-55" dirty="0">
                          <a:latin typeface="Arial MT"/>
                          <a:cs typeface="Arial MT"/>
                        </a:rPr>
                        <a:t> </a:t>
                      </a:r>
                      <a:r>
                        <a:rPr sz="1600" dirty="0">
                          <a:latin typeface="Arial MT"/>
                          <a:cs typeface="Arial MT"/>
                        </a:rPr>
                        <a:t>information</a:t>
                      </a:r>
                      <a:r>
                        <a:rPr sz="1600" spc="-25" dirty="0">
                          <a:latin typeface="Arial MT"/>
                          <a:cs typeface="Arial MT"/>
                        </a:rPr>
                        <a:t> on </a:t>
                      </a:r>
                      <a:r>
                        <a:rPr sz="1600" dirty="0">
                          <a:latin typeface="Arial MT"/>
                          <a:cs typeface="Arial MT"/>
                        </a:rPr>
                        <a:t>the</a:t>
                      </a:r>
                      <a:r>
                        <a:rPr sz="1600" spc="-50" dirty="0">
                          <a:latin typeface="Arial MT"/>
                          <a:cs typeface="Arial MT"/>
                        </a:rPr>
                        <a:t> </a:t>
                      </a:r>
                      <a:r>
                        <a:rPr sz="1600" dirty="0">
                          <a:latin typeface="Arial MT"/>
                          <a:cs typeface="Arial MT"/>
                        </a:rPr>
                        <a:t>strength,</a:t>
                      </a:r>
                      <a:r>
                        <a:rPr sz="1600" spc="-35" dirty="0">
                          <a:latin typeface="Arial MT"/>
                          <a:cs typeface="Arial MT"/>
                        </a:rPr>
                        <a:t> </a:t>
                      </a:r>
                      <a:r>
                        <a:rPr sz="1600" dirty="0">
                          <a:latin typeface="Arial MT"/>
                          <a:cs typeface="Arial MT"/>
                        </a:rPr>
                        <a:t>certainty,</a:t>
                      </a:r>
                      <a:r>
                        <a:rPr sz="1600" spc="-35" dirty="0">
                          <a:latin typeface="Arial MT"/>
                          <a:cs typeface="Arial MT"/>
                        </a:rPr>
                        <a:t> </a:t>
                      </a:r>
                      <a:r>
                        <a:rPr sz="1600" spc="-25" dirty="0">
                          <a:latin typeface="Arial MT"/>
                          <a:cs typeface="Arial MT"/>
                        </a:rPr>
                        <a:t>and </a:t>
                      </a:r>
                      <a:r>
                        <a:rPr sz="1600" dirty="0">
                          <a:latin typeface="Arial MT"/>
                          <a:cs typeface="Arial MT"/>
                        </a:rPr>
                        <a:t>quality</a:t>
                      </a:r>
                      <a:r>
                        <a:rPr sz="1600" spc="-30"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evidence</a:t>
                      </a:r>
                      <a:r>
                        <a:rPr sz="1600" spc="-45" dirty="0">
                          <a:latin typeface="Arial MT"/>
                          <a:cs typeface="Arial MT"/>
                        </a:rPr>
                        <a:t> </a:t>
                      </a:r>
                      <a:r>
                        <a:rPr sz="1600" spc="-10" dirty="0">
                          <a:latin typeface="Arial MT"/>
                          <a:cs typeface="Arial MT"/>
                        </a:rPr>
                        <a:t>supporting </a:t>
                      </a:r>
                      <a:r>
                        <a:rPr sz="1600" dirty="0">
                          <a:latin typeface="Arial MT"/>
                          <a:cs typeface="Arial MT"/>
                        </a:rPr>
                        <a:t>each</a:t>
                      </a:r>
                      <a:r>
                        <a:rPr sz="1600" spc="-25" dirty="0">
                          <a:latin typeface="Arial MT"/>
                          <a:cs typeface="Arial MT"/>
                        </a:rPr>
                        <a:t> </a:t>
                      </a:r>
                      <a:r>
                        <a:rPr sz="1600" spc="-10" dirty="0">
                          <a:latin typeface="Arial MT"/>
                          <a:cs typeface="Arial MT"/>
                        </a:rPr>
                        <a:t>recommendation.</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00990" indent="-285750">
                        <a:lnSpc>
                          <a:spcPct val="100000"/>
                        </a:lnSpc>
                        <a:spcBef>
                          <a:spcPts val="5"/>
                        </a:spcBef>
                        <a:buSzPct val="125000"/>
                        <a:buChar char="•"/>
                        <a:tabLst>
                          <a:tab pos="573405" algn="l"/>
                        </a:tabLst>
                      </a:pPr>
                      <a:r>
                        <a:rPr sz="1600" dirty="0">
                          <a:latin typeface="Arial MT"/>
                          <a:cs typeface="Arial MT"/>
                        </a:rPr>
                        <a:t>A</a:t>
                      </a:r>
                      <a:r>
                        <a:rPr sz="1600" spc="-30" dirty="0">
                          <a:latin typeface="Arial MT"/>
                          <a:cs typeface="Arial MT"/>
                        </a:rPr>
                        <a:t> </a:t>
                      </a:r>
                      <a:r>
                        <a:rPr sz="1600" dirty="0">
                          <a:latin typeface="Arial MT"/>
                          <a:cs typeface="Arial MT"/>
                        </a:rPr>
                        <a:t>recommendation</a:t>
                      </a:r>
                      <a:r>
                        <a:rPr sz="1600" spc="-10" dirty="0">
                          <a:latin typeface="Arial MT"/>
                          <a:cs typeface="Arial MT"/>
                        </a:rPr>
                        <a:t> </a:t>
                      </a:r>
                      <a:r>
                        <a:rPr sz="1600" dirty="0">
                          <a:latin typeface="Arial MT"/>
                          <a:cs typeface="Arial MT"/>
                        </a:rPr>
                        <a:t>with</a:t>
                      </a:r>
                      <a:r>
                        <a:rPr sz="1600" spc="-35" dirty="0">
                          <a:latin typeface="Arial MT"/>
                          <a:cs typeface="Arial MT"/>
                        </a:rPr>
                        <a:t> </a:t>
                      </a:r>
                      <a:r>
                        <a:rPr sz="1600" dirty="0">
                          <a:latin typeface="Arial MT"/>
                          <a:cs typeface="Arial MT"/>
                        </a:rPr>
                        <a:t>Level</a:t>
                      </a:r>
                      <a:r>
                        <a:rPr sz="1600" spc="-25" dirty="0">
                          <a:latin typeface="Arial MT"/>
                          <a:cs typeface="Arial MT"/>
                        </a:rPr>
                        <a:t> of </a:t>
                      </a:r>
                      <a:r>
                        <a:rPr sz="1600" dirty="0">
                          <a:latin typeface="Arial MT"/>
                          <a:cs typeface="Arial MT"/>
                        </a:rPr>
                        <a:t>Evidence</a:t>
                      </a:r>
                      <a:r>
                        <a:rPr sz="1600" spc="-40" dirty="0">
                          <a:latin typeface="Arial MT"/>
                          <a:cs typeface="Arial MT"/>
                        </a:rPr>
                        <a:t> </a:t>
                      </a:r>
                      <a:r>
                        <a:rPr sz="1600" dirty="0">
                          <a:latin typeface="Arial MT"/>
                          <a:cs typeface="Arial MT"/>
                        </a:rPr>
                        <a:t>(LOE)</a:t>
                      </a:r>
                      <a:r>
                        <a:rPr sz="1600" spc="-10" dirty="0">
                          <a:latin typeface="Arial MT"/>
                          <a:cs typeface="Arial MT"/>
                        </a:rPr>
                        <a:t> </a:t>
                      </a:r>
                      <a:r>
                        <a:rPr sz="1600" dirty="0">
                          <a:latin typeface="Arial MT"/>
                          <a:cs typeface="Arial MT"/>
                        </a:rPr>
                        <a:t>C</a:t>
                      </a:r>
                      <a:r>
                        <a:rPr sz="1600" spc="-20" dirty="0">
                          <a:latin typeface="Arial MT"/>
                          <a:cs typeface="Arial MT"/>
                        </a:rPr>
                        <a:t> </a:t>
                      </a:r>
                      <a:r>
                        <a:rPr sz="1600" dirty="0">
                          <a:latin typeface="Arial MT"/>
                          <a:cs typeface="Arial MT"/>
                        </a:rPr>
                        <a:t>does</a:t>
                      </a:r>
                      <a:r>
                        <a:rPr sz="1600" spc="-20" dirty="0">
                          <a:latin typeface="Arial MT"/>
                          <a:cs typeface="Arial MT"/>
                        </a:rPr>
                        <a:t> </a:t>
                      </a:r>
                      <a:r>
                        <a:rPr sz="1600" dirty="0">
                          <a:latin typeface="Arial MT"/>
                          <a:cs typeface="Arial MT"/>
                        </a:rPr>
                        <a:t>not</a:t>
                      </a:r>
                      <a:r>
                        <a:rPr sz="1600" spc="-5" dirty="0">
                          <a:latin typeface="Arial MT"/>
                          <a:cs typeface="Arial MT"/>
                        </a:rPr>
                        <a:t> </a:t>
                      </a:r>
                      <a:r>
                        <a:rPr sz="1600" spc="-10" dirty="0">
                          <a:latin typeface="Arial MT"/>
                          <a:cs typeface="Arial MT"/>
                        </a:rPr>
                        <a:t>imply </a:t>
                      </a:r>
                      <a:r>
                        <a:rPr sz="1600" dirty="0">
                          <a:latin typeface="Arial MT"/>
                          <a:cs typeface="Arial MT"/>
                        </a:rPr>
                        <a:t>that</a:t>
                      </a:r>
                      <a:r>
                        <a:rPr sz="1600" spc="-20" dirty="0">
                          <a:latin typeface="Arial MT"/>
                          <a:cs typeface="Arial MT"/>
                        </a:rPr>
                        <a:t> </a:t>
                      </a:r>
                      <a:r>
                        <a:rPr sz="1600" dirty="0">
                          <a:latin typeface="Arial MT"/>
                          <a:cs typeface="Arial MT"/>
                        </a:rPr>
                        <a:t>the</a:t>
                      </a:r>
                      <a:r>
                        <a:rPr sz="1600" spc="-30" dirty="0">
                          <a:latin typeface="Arial MT"/>
                          <a:cs typeface="Arial MT"/>
                        </a:rPr>
                        <a:t> </a:t>
                      </a:r>
                      <a:r>
                        <a:rPr sz="1600" dirty="0">
                          <a:latin typeface="Arial MT"/>
                          <a:cs typeface="Arial MT"/>
                        </a:rPr>
                        <a:t>recommendation</a:t>
                      </a:r>
                      <a:r>
                        <a:rPr sz="1600" spc="-25" dirty="0">
                          <a:latin typeface="Arial MT"/>
                          <a:cs typeface="Arial MT"/>
                        </a:rPr>
                        <a:t> is</a:t>
                      </a:r>
                      <a:r>
                        <a:rPr sz="1600" spc="500" dirty="0">
                          <a:latin typeface="Arial MT"/>
                          <a:cs typeface="Arial MT"/>
                        </a:rPr>
                        <a:t> </a:t>
                      </a:r>
                      <a:r>
                        <a:rPr sz="1600" spc="-10" dirty="0">
                          <a:latin typeface="Arial MT"/>
                          <a:cs typeface="Arial MT"/>
                        </a:rPr>
                        <a:t>weak.</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43535" indent="-285750">
                        <a:lnSpc>
                          <a:spcPct val="100000"/>
                        </a:lnSpc>
                        <a:spcBef>
                          <a:spcPts val="5"/>
                        </a:spcBef>
                        <a:buSzPct val="125000"/>
                        <a:buChar char="•"/>
                        <a:tabLst>
                          <a:tab pos="573405" algn="l"/>
                        </a:tabLst>
                      </a:pPr>
                      <a:r>
                        <a:rPr sz="1600" dirty="0">
                          <a:latin typeface="Arial MT"/>
                          <a:cs typeface="Arial MT"/>
                        </a:rPr>
                        <a:t>Although,</a:t>
                      </a:r>
                      <a:r>
                        <a:rPr sz="1600" spc="-25" dirty="0">
                          <a:latin typeface="Arial MT"/>
                          <a:cs typeface="Arial MT"/>
                        </a:rPr>
                        <a:t> </a:t>
                      </a:r>
                      <a:r>
                        <a:rPr sz="1600" dirty="0">
                          <a:latin typeface="Arial MT"/>
                          <a:cs typeface="Arial MT"/>
                        </a:rPr>
                        <a:t>RCTs</a:t>
                      </a:r>
                      <a:r>
                        <a:rPr sz="1600" spc="-30" dirty="0">
                          <a:latin typeface="Arial MT"/>
                          <a:cs typeface="Arial MT"/>
                        </a:rPr>
                        <a:t> </a:t>
                      </a:r>
                      <a:r>
                        <a:rPr sz="1600" dirty="0">
                          <a:latin typeface="Arial MT"/>
                          <a:cs typeface="Arial MT"/>
                        </a:rPr>
                        <a:t>are</a:t>
                      </a:r>
                      <a:r>
                        <a:rPr sz="1600" spc="-25" dirty="0">
                          <a:latin typeface="Arial MT"/>
                          <a:cs typeface="Arial MT"/>
                        </a:rPr>
                        <a:t> </a:t>
                      </a:r>
                      <a:r>
                        <a:rPr sz="1600" spc="-10" dirty="0">
                          <a:latin typeface="Arial MT"/>
                          <a:cs typeface="Arial MT"/>
                        </a:rPr>
                        <a:t>unavailable, </a:t>
                      </a:r>
                      <a:r>
                        <a:rPr sz="1600" dirty="0">
                          <a:latin typeface="Arial MT"/>
                          <a:cs typeface="Arial MT"/>
                        </a:rPr>
                        <a:t>there</a:t>
                      </a:r>
                      <a:r>
                        <a:rPr sz="1600" spc="-10" dirty="0">
                          <a:latin typeface="Arial MT"/>
                          <a:cs typeface="Arial MT"/>
                        </a:rPr>
                        <a:t> </a:t>
                      </a:r>
                      <a:r>
                        <a:rPr sz="1600" dirty="0">
                          <a:latin typeface="Arial MT"/>
                          <a:cs typeface="Arial MT"/>
                        </a:rPr>
                        <a:t>may be</a:t>
                      </a:r>
                      <a:r>
                        <a:rPr sz="1600" spc="-15" dirty="0">
                          <a:latin typeface="Arial MT"/>
                          <a:cs typeface="Arial MT"/>
                        </a:rPr>
                        <a:t> </a:t>
                      </a:r>
                      <a:r>
                        <a:rPr sz="1600" dirty="0">
                          <a:latin typeface="Arial MT"/>
                          <a:cs typeface="Arial MT"/>
                        </a:rPr>
                        <a:t>a</a:t>
                      </a:r>
                      <a:r>
                        <a:rPr sz="1600" spc="-15" dirty="0">
                          <a:latin typeface="Arial MT"/>
                          <a:cs typeface="Arial MT"/>
                        </a:rPr>
                        <a:t> </a:t>
                      </a:r>
                      <a:r>
                        <a:rPr sz="1600" dirty="0">
                          <a:latin typeface="Arial MT"/>
                          <a:cs typeface="Arial MT"/>
                        </a:rPr>
                        <a:t>very</a:t>
                      </a:r>
                      <a:r>
                        <a:rPr sz="1600" spc="-10" dirty="0">
                          <a:latin typeface="Arial MT"/>
                          <a:cs typeface="Arial MT"/>
                        </a:rPr>
                        <a:t> </a:t>
                      </a:r>
                      <a:r>
                        <a:rPr sz="1600" dirty="0">
                          <a:latin typeface="Arial MT"/>
                          <a:cs typeface="Arial MT"/>
                        </a:rPr>
                        <a:t>clear</a:t>
                      </a:r>
                      <a:r>
                        <a:rPr sz="1600" spc="-5" dirty="0">
                          <a:latin typeface="Arial MT"/>
                          <a:cs typeface="Arial MT"/>
                        </a:rPr>
                        <a:t> </a:t>
                      </a:r>
                      <a:r>
                        <a:rPr sz="1600" spc="-10" dirty="0">
                          <a:latin typeface="Arial MT"/>
                          <a:cs typeface="Arial MT"/>
                        </a:rPr>
                        <a:t>clinical </a:t>
                      </a:r>
                      <a:r>
                        <a:rPr sz="1600" dirty="0">
                          <a:latin typeface="Arial MT"/>
                          <a:cs typeface="Arial MT"/>
                        </a:rPr>
                        <a:t>consensus</a:t>
                      </a:r>
                      <a:r>
                        <a:rPr sz="1600" spc="-40" dirty="0">
                          <a:latin typeface="Arial MT"/>
                          <a:cs typeface="Arial MT"/>
                        </a:rPr>
                        <a:t> </a:t>
                      </a:r>
                      <a:r>
                        <a:rPr sz="1600" dirty="0">
                          <a:latin typeface="Arial MT"/>
                          <a:cs typeface="Arial MT"/>
                        </a:rPr>
                        <a:t>that</a:t>
                      </a:r>
                      <a:r>
                        <a:rPr sz="1600" spc="-10" dirty="0">
                          <a:latin typeface="Arial MT"/>
                          <a:cs typeface="Arial MT"/>
                        </a:rPr>
                        <a:t> </a:t>
                      </a:r>
                      <a:r>
                        <a:rPr sz="1600" dirty="0">
                          <a:latin typeface="Arial MT"/>
                          <a:cs typeface="Arial MT"/>
                        </a:rPr>
                        <a:t>a</a:t>
                      </a:r>
                      <a:r>
                        <a:rPr sz="1600" spc="-25" dirty="0">
                          <a:latin typeface="Arial MT"/>
                          <a:cs typeface="Arial MT"/>
                        </a:rPr>
                        <a:t> </a:t>
                      </a:r>
                      <a:r>
                        <a:rPr sz="1600" dirty="0">
                          <a:latin typeface="Arial MT"/>
                          <a:cs typeface="Arial MT"/>
                        </a:rPr>
                        <a:t>particular</a:t>
                      </a:r>
                      <a:r>
                        <a:rPr sz="1600" spc="-20" dirty="0">
                          <a:latin typeface="Arial MT"/>
                          <a:cs typeface="Arial MT"/>
                        </a:rPr>
                        <a:t> test </a:t>
                      </a:r>
                      <a:r>
                        <a:rPr sz="1600" dirty="0">
                          <a:latin typeface="Arial MT"/>
                          <a:cs typeface="Arial MT"/>
                        </a:rPr>
                        <a:t>or</a:t>
                      </a:r>
                      <a:r>
                        <a:rPr sz="1600" spc="-15" dirty="0">
                          <a:latin typeface="Arial MT"/>
                          <a:cs typeface="Arial MT"/>
                        </a:rPr>
                        <a:t> </a:t>
                      </a:r>
                      <a:r>
                        <a:rPr sz="1600" dirty="0">
                          <a:latin typeface="Arial MT"/>
                          <a:cs typeface="Arial MT"/>
                        </a:rPr>
                        <a:t>therapy</a:t>
                      </a:r>
                      <a:r>
                        <a:rPr sz="1600" spc="-15" dirty="0">
                          <a:latin typeface="Arial MT"/>
                          <a:cs typeface="Arial MT"/>
                        </a:rPr>
                        <a:t> </a:t>
                      </a:r>
                      <a:r>
                        <a:rPr sz="1600" dirty="0">
                          <a:latin typeface="Arial MT"/>
                          <a:cs typeface="Arial MT"/>
                        </a:rPr>
                        <a:t>is</a:t>
                      </a:r>
                      <a:r>
                        <a:rPr sz="1600" spc="-20" dirty="0">
                          <a:latin typeface="Arial MT"/>
                          <a:cs typeface="Arial MT"/>
                        </a:rPr>
                        <a:t> </a:t>
                      </a:r>
                      <a:r>
                        <a:rPr sz="1600" dirty="0">
                          <a:latin typeface="Arial MT"/>
                          <a:cs typeface="Arial MT"/>
                        </a:rPr>
                        <a:t>useful</a:t>
                      </a:r>
                      <a:r>
                        <a:rPr sz="1600" spc="-30" dirty="0">
                          <a:latin typeface="Arial MT"/>
                          <a:cs typeface="Arial MT"/>
                        </a:rPr>
                        <a:t> </a:t>
                      </a:r>
                      <a:r>
                        <a:rPr sz="1600" dirty="0">
                          <a:latin typeface="Arial MT"/>
                          <a:cs typeface="Arial MT"/>
                        </a:rPr>
                        <a:t>or</a:t>
                      </a:r>
                      <a:r>
                        <a:rPr sz="1600" spc="-10" dirty="0">
                          <a:latin typeface="Arial MT"/>
                          <a:cs typeface="Arial MT"/>
                        </a:rPr>
                        <a:t> effective.</a:t>
                      </a:r>
                      <a:endParaRPr sz="1600">
                        <a:latin typeface="Arial MT"/>
                        <a:cs typeface="Arial MT"/>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50" dirty="0">
                          <a:latin typeface="Arial"/>
                          <a:cs typeface="Arial"/>
                        </a:rPr>
                        <a:t>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40" dirty="0">
                          <a:latin typeface="Arial MT"/>
                          <a:cs typeface="Arial MT"/>
                        </a:rPr>
                        <a:t> </a:t>
                      </a:r>
                      <a:r>
                        <a:rPr sz="1400" dirty="0">
                          <a:latin typeface="Arial MT"/>
                          <a:cs typeface="Arial MT"/>
                        </a:rPr>
                        <a:t>quality</a:t>
                      </a:r>
                      <a:r>
                        <a:rPr sz="1400" spc="-35" dirty="0">
                          <a:latin typeface="Arial MT"/>
                          <a:cs typeface="Arial MT"/>
                        </a:rPr>
                        <a:t> </a:t>
                      </a:r>
                      <a:r>
                        <a:rPr sz="1400" dirty="0">
                          <a:latin typeface="Arial MT"/>
                          <a:cs typeface="Arial MT"/>
                        </a:rPr>
                        <a:t>(RCT)</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an</a:t>
                      </a:r>
                      <a:r>
                        <a:rPr sz="1400" spc="-20" dirty="0">
                          <a:latin typeface="Arial MT"/>
                          <a:cs typeface="Arial MT"/>
                        </a:rPr>
                        <a:t> </a:t>
                      </a:r>
                      <a:r>
                        <a:rPr sz="1400" dirty="0">
                          <a:latin typeface="Arial MT"/>
                          <a:cs typeface="Arial MT"/>
                        </a:rPr>
                        <a:t>R</a:t>
                      </a:r>
                      <a:r>
                        <a:rPr sz="1400" spc="-10" dirty="0">
                          <a:latin typeface="Arial MT"/>
                          <a:cs typeface="Arial MT"/>
                        </a:rPr>
                        <a:t> </a:t>
                      </a:r>
                      <a:r>
                        <a:rPr sz="1400" dirty="0">
                          <a:latin typeface="Arial MT"/>
                          <a:cs typeface="Arial MT"/>
                        </a:rPr>
                        <a:t>to</a:t>
                      </a:r>
                      <a:r>
                        <a:rPr sz="1400" spc="-20" dirty="0">
                          <a:latin typeface="Arial MT"/>
                          <a:cs typeface="Arial MT"/>
                        </a:rPr>
                        <a:t> </a:t>
                      </a:r>
                      <a:r>
                        <a:rPr sz="1400" spc="-10" dirty="0">
                          <a:latin typeface="Arial MT"/>
                          <a:cs typeface="Arial MT"/>
                        </a:rPr>
                        <a:t>denote </a:t>
                      </a:r>
                      <a:r>
                        <a:rPr sz="1400" b="1" spc="-10" dirty="0">
                          <a:latin typeface="Arial"/>
                          <a:cs typeface="Arial"/>
                        </a:rPr>
                        <a:t>RANDOMIZED</a:t>
                      </a:r>
                      <a:r>
                        <a:rPr sz="1400" b="1" spc="-5" dirty="0">
                          <a:latin typeface="Arial"/>
                          <a:cs typeface="Arial"/>
                        </a:rPr>
                        <a:t>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25" dirty="0">
                          <a:latin typeface="Arial"/>
                          <a:cs typeface="Arial"/>
                        </a:rPr>
                        <a:t>NR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155">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35" dirty="0">
                          <a:latin typeface="Arial MT"/>
                          <a:cs typeface="Arial MT"/>
                        </a:rPr>
                        <a:t> </a:t>
                      </a:r>
                      <a:r>
                        <a:rPr sz="1400" dirty="0">
                          <a:latin typeface="Arial MT"/>
                          <a:cs typeface="Arial MT"/>
                        </a:rPr>
                        <a:t>quality</a:t>
                      </a:r>
                      <a:r>
                        <a:rPr sz="1400" spc="-30"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10" dirty="0">
                          <a:latin typeface="Arial MT"/>
                          <a:cs typeface="Arial MT"/>
                        </a:rPr>
                        <a:t> </a:t>
                      </a:r>
                      <a:r>
                        <a:rPr sz="1400" dirty="0">
                          <a:latin typeface="Arial MT"/>
                          <a:cs typeface="Arial MT"/>
                        </a:rPr>
                        <a:t>NR</a:t>
                      </a:r>
                      <a:r>
                        <a:rPr sz="1400" spc="-5" dirty="0">
                          <a:latin typeface="Arial MT"/>
                          <a:cs typeface="Arial MT"/>
                        </a:rPr>
                        <a:t> </a:t>
                      </a:r>
                      <a:r>
                        <a:rPr sz="1400" dirty="0">
                          <a:latin typeface="Arial MT"/>
                          <a:cs typeface="Arial MT"/>
                        </a:rPr>
                        <a:t>to</a:t>
                      </a:r>
                      <a:r>
                        <a:rPr sz="1400" spc="-20" dirty="0">
                          <a:latin typeface="Arial MT"/>
                          <a:cs typeface="Arial MT"/>
                        </a:rPr>
                        <a:t> </a:t>
                      </a:r>
                      <a:r>
                        <a:rPr sz="1400" dirty="0">
                          <a:latin typeface="Arial MT"/>
                          <a:cs typeface="Arial MT"/>
                        </a:rPr>
                        <a:t>denote</a:t>
                      </a:r>
                      <a:r>
                        <a:rPr sz="1400" spc="-30" dirty="0">
                          <a:latin typeface="Arial MT"/>
                          <a:cs typeface="Arial MT"/>
                        </a:rPr>
                        <a:t> </a:t>
                      </a:r>
                      <a:r>
                        <a:rPr sz="1400" b="1" spc="-20" dirty="0">
                          <a:latin typeface="Arial"/>
                          <a:cs typeface="Arial"/>
                        </a:rPr>
                        <a:t>NON-</a:t>
                      </a:r>
                      <a:r>
                        <a:rPr sz="1400" b="1" spc="-10" dirty="0">
                          <a:latin typeface="Arial"/>
                          <a:cs typeface="Arial"/>
                        </a:rPr>
                        <a:t>RANDOMIZED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620">
                <a:tc>
                  <a:txBody>
                    <a:bodyPr/>
                    <a:lstStyle/>
                    <a:p>
                      <a:pPr>
                        <a:lnSpc>
                          <a:spcPct val="100000"/>
                        </a:lnSpc>
                        <a:spcBef>
                          <a:spcPts val="4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LD</a:t>
                      </a:r>
                      <a:endParaRPr sz="14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40" dirty="0">
                          <a:latin typeface="Arial MT"/>
                          <a:cs typeface="Arial MT"/>
                        </a:rPr>
                        <a:t> </a:t>
                      </a:r>
                      <a:r>
                        <a:rPr sz="1400" dirty="0">
                          <a:latin typeface="Arial MT"/>
                          <a:cs typeface="Arial MT"/>
                        </a:rPr>
                        <a:t>evidence</a:t>
                      </a:r>
                      <a:r>
                        <a:rPr sz="1400" spc="-35"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30"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LD</a:t>
                      </a:r>
                      <a:r>
                        <a:rPr sz="1400" spc="-15" dirty="0">
                          <a:latin typeface="Arial MT"/>
                          <a:cs typeface="Arial MT"/>
                        </a:rPr>
                        <a:t> </a:t>
                      </a:r>
                      <a:r>
                        <a:rPr sz="1400" spc="-25" dirty="0">
                          <a:latin typeface="Arial MT"/>
                          <a:cs typeface="Arial MT"/>
                        </a:rPr>
                        <a:t>to </a:t>
                      </a:r>
                      <a:r>
                        <a:rPr sz="1400" dirty="0">
                          <a:latin typeface="Arial MT"/>
                          <a:cs typeface="Arial MT"/>
                        </a:rPr>
                        <a:t>indicate</a:t>
                      </a:r>
                      <a:r>
                        <a:rPr sz="1400" spc="-50" dirty="0">
                          <a:latin typeface="Arial MT"/>
                          <a:cs typeface="Arial MT"/>
                        </a:rPr>
                        <a:t> </a:t>
                      </a:r>
                      <a:r>
                        <a:rPr sz="1400" b="1" dirty="0">
                          <a:latin typeface="Arial"/>
                          <a:cs typeface="Arial"/>
                        </a:rPr>
                        <a:t>LIMITED</a:t>
                      </a:r>
                      <a:r>
                        <a:rPr sz="1400" b="1" spc="-25" dirty="0">
                          <a:latin typeface="Arial"/>
                          <a:cs typeface="Arial"/>
                        </a:rPr>
                        <a:t> </a:t>
                      </a:r>
                      <a:r>
                        <a:rPr sz="1400" b="1" spc="-2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6625">
                <a:tc>
                  <a:txBody>
                    <a:bodyPr/>
                    <a:lstStyle/>
                    <a:p>
                      <a:pPr>
                        <a:lnSpc>
                          <a:spcPct val="100000"/>
                        </a:lnSpc>
                        <a:spcBef>
                          <a:spcPts val="120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EO</a:t>
                      </a:r>
                      <a:endParaRPr sz="1400">
                        <a:latin typeface="Arial"/>
                        <a:cs typeface="Arial"/>
                      </a:endParaRPr>
                    </a:p>
                  </a:txBody>
                  <a:tcPr marL="0" marR="0" marT="1524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100000"/>
                        </a:lnSpc>
                        <a:spcBef>
                          <a:spcPts val="113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35" dirty="0">
                          <a:latin typeface="Arial MT"/>
                          <a:cs typeface="Arial MT"/>
                        </a:rPr>
                        <a:t> </a:t>
                      </a:r>
                      <a:r>
                        <a:rPr sz="1400" dirty="0">
                          <a:latin typeface="Arial MT"/>
                          <a:cs typeface="Arial MT"/>
                        </a:rPr>
                        <a:t>evidence</a:t>
                      </a:r>
                      <a:r>
                        <a:rPr sz="1400" spc="-40"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5" dirty="0">
                          <a:latin typeface="Arial MT"/>
                          <a:cs typeface="Arial MT"/>
                        </a:rPr>
                        <a:t> </a:t>
                      </a:r>
                      <a:r>
                        <a:rPr sz="1400" dirty="0">
                          <a:latin typeface="Arial MT"/>
                          <a:cs typeface="Arial MT"/>
                        </a:rPr>
                        <a:t>EO</a:t>
                      </a:r>
                      <a:r>
                        <a:rPr sz="1400" spc="-10" dirty="0">
                          <a:latin typeface="Arial MT"/>
                          <a:cs typeface="Arial MT"/>
                        </a:rPr>
                        <a:t> </a:t>
                      </a:r>
                      <a:r>
                        <a:rPr sz="1400" dirty="0">
                          <a:latin typeface="Arial MT"/>
                          <a:cs typeface="Arial MT"/>
                        </a:rPr>
                        <a:t>if</a:t>
                      </a:r>
                      <a:r>
                        <a:rPr sz="1400" spc="-15" dirty="0">
                          <a:latin typeface="Arial MT"/>
                          <a:cs typeface="Arial MT"/>
                        </a:rPr>
                        <a:t> </a:t>
                      </a:r>
                      <a:r>
                        <a:rPr sz="1400" spc="-25" dirty="0">
                          <a:latin typeface="Arial MT"/>
                          <a:cs typeface="Arial MT"/>
                        </a:rPr>
                        <a:t>the </a:t>
                      </a:r>
                      <a:r>
                        <a:rPr sz="1400" dirty="0">
                          <a:latin typeface="Arial MT"/>
                          <a:cs typeface="Arial MT"/>
                        </a:rPr>
                        <a:t>consensus</a:t>
                      </a:r>
                      <a:r>
                        <a:rPr sz="1400" spc="-40" dirty="0">
                          <a:latin typeface="Arial MT"/>
                          <a:cs typeface="Arial MT"/>
                        </a:rPr>
                        <a:t> </a:t>
                      </a:r>
                      <a:r>
                        <a:rPr sz="1400" dirty="0">
                          <a:latin typeface="Arial MT"/>
                          <a:cs typeface="Arial MT"/>
                        </a:rPr>
                        <a:t>is</a:t>
                      </a:r>
                      <a:r>
                        <a:rPr sz="1400" spc="-30" dirty="0">
                          <a:latin typeface="Arial MT"/>
                          <a:cs typeface="Arial MT"/>
                        </a:rPr>
                        <a:t> </a:t>
                      </a:r>
                      <a:r>
                        <a:rPr sz="1400" dirty="0">
                          <a:latin typeface="Arial MT"/>
                          <a:cs typeface="Arial MT"/>
                        </a:rPr>
                        <a:t>based</a:t>
                      </a:r>
                      <a:r>
                        <a:rPr sz="1400" spc="-45" dirty="0">
                          <a:latin typeface="Arial MT"/>
                          <a:cs typeface="Arial MT"/>
                        </a:rPr>
                        <a:t> </a:t>
                      </a:r>
                      <a:r>
                        <a:rPr sz="1400" dirty="0">
                          <a:latin typeface="Arial MT"/>
                          <a:cs typeface="Arial MT"/>
                        </a:rPr>
                        <a:t>on</a:t>
                      </a:r>
                      <a:r>
                        <a:rPr sz="1400" spc="-30" dirty="0">
                          <a:latin typeface="Arial MT"/>
                          <a:cs typeface="Arial MT"/>
                        </a:rPr>
                        <a:t> </a:t>
                      </a:r>
                      <a:r>
                        <a:rPr sz="1400" b="1" dirty="0">
                          <a:latin typeface="Arial"/>
                          <a:cs typeface="Arial"/>
                        </a:rPr>
                        <a:t>EXPERT OPINION</a:t>
                      </a:r>
                      <a:r>
                        <a:rPr sz="1400" dirty="0">
                          <a:latin typeface="Arial MT"/>
                          <a:cs typeface="Arial MT"/>
                        </a:rPr>
                        <a:t>,</a:t>
                      </a:r>
                      <a:r>
                        <a:rPr sz="1400" spc="-10" dirty="0">
                          <a:latin typeface="Arial MT"/>
                          <a:cs typeface="Arial MT"/>
                        </a:rPr>
                        <a:t> </a:t>
                      </a:r>
                      <a:r>
                        <a:rPr sz="1400" dirty="0">
                          <a:latin typeface="Arial MT"/>
                          <a:cs typeface="Arial MT"/>
                        </a:rPr>
                        <a:t>case</a:t>
                      </a:r>
                      <a:r>
                        <a:rPr sz="1400" spc="-35" dirty="0">
                          <a:latin typeface="Arial MT"/>
                          <a:cs typeface="Arial MT"/>
                        </a:rPr>
                        <a:t> </a:t>
                      </a:r>
                      <a:r>
                        <a:rPr sz="1400" dirty="0">
                          <a:latin typeface="Arial MT"/>
                          <a:cs typeface="Arial MT"/>
                        </a:rPr>
                        <a:t>studies</a:t>
                      </a:r>
                      <a:r>
                        <a:rPr sz="1400" spc="-40" dirty="0">
                          <a:latin typeface="Arial MT"/>
                          <a:cs typeface="Arial MT"/>
                        </a:rPr>
                        <a:t> </a:t>
                      </a:r>
                      <a:r>
                        <a:rPr sz="1400" spc="-25" dirty="0">
                          <a:latin typeface="Arial MT"/>
                          <a:cs typeface="Arial MT"/>
                        </a:rPr>
                        <a:t>or </a:t>
                      </a:r>
                      <a:r>
                        <a:rPr sz="1400" dirty="0">
                          <a:latin typeface="Arial MT"/>
                          <a:cs typeface="Arial MT"/>
                        </a:rPr>
                        <a:t>standards</a:t>
                      </a:r>
                      <a:r>
                        <a:rPr sz="1400" spc="-40" dirty="0">
                          <a:latin typeface="Arial MT"/>
                          <a:cs typeface="Arial MT"/>
                        </a:rPr>
                        <a:t> </a:t>
                      </a:r>
                      <a:r>
                        <a:rPr sz="1400" dirty="0">
                          <a:latin typeface="Arial MT"/>
                          <a:cs typeface="Arial MT"/>
                        </a:rPr>
                        <a:t>of</a:t>
                      </a:r>
                      <a:r>
                        <a:rPr sz="1400" spc="-20" dirty="0">
                          <a:latin typeface="Arial MT"/>
                          <a:cs typeface="Arial MT"/>
                        </a:rPr>
                        <a:t> </a:t>
                      </a:r>
                      <a:r>
                        <a:rPr sz="1400" spc="-10" dirty="0">
                          <a:latin typeface="Arial MT"/>
                          <a:cs typeface="Arial MT"/>
                        </a:rPr>
                        <a:t>care.</a:t>
                      </a:r>
                      <a:endParaRPr sz="1400">
                        <a:latin typeface="Arial MT"/>
                        <a:cs typeface="Arial MT"/>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19</a:t>
            </a:fld>
            <a:endParaRPr spc="-25" dirty="0"/>
          </a:p>
        </p:txBody>
      </p:sp>
      <p:sp>
        <p:nvSpPr>
          <p:cNvPr id="6" name="object 6"/>
          <p:cNvSpPr txBox="1"/>
          <p:nvPr/>
        </p:nvSpPr>
        <p:spPr>
          <a:xfrm>
            <a:off x="1048321" y="836787"/>
            <a:ext cx="1021524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ASSESSING</a:t>
            </a:r>
            <a:r>
              <a:rPr sz="3600" b="1" spc="-15" dirty="0">
                <a:latin typeface="Arial"/>
                <a:cs typeface="Arial"/>
              </a:rPr>
              <a:t> </a:t>
            </a:r>
            <a:r>
              <a:rPr sz="3600" b="1" dirty="0">
                <a:latin typeface="Arial"/>
                <a:cs typeface="Arial"/>
              </a:rPr>
              <a:t>THE</a:t>
            </a:r>
            <a:r>
              <a:rPr sz="3600" b="1" spc="-15" dirty="0">
                <a:latin typeface="Arial"/>
                <a:cs typeface="Arial"/>
              </a:rPr>
              <a:t> </a:t>
            </a:r>
            <a:r>
              <a:rPr sz="3600" b="1" dirty="0">
                <a:latin typeface="Arial"/>
                <a:cs typeface="Arial"/>
              </a:rPr>
              <a:t>EVIDENCE</a:t>
            </a:r>
            <a:r>
              <a:rPr sz="3600" b="1" spc="-10" dirty="0">
                <a:latin typeface="Arial"/>
                <a:cs typeface="Arial"/>
              </a:rPr>
              <a:t> </a:t>
            </a:r>
            <a:r>
              <a:rPr sz="3600" b="1" dirty="0">
                <a:latin typeface="Arial"/>
                <a:cs typeface="Arial"/>
              </a:rPr>
              <a:t>FOR</a:t>
            </a:r>
            <a:r>
              <a:rPr sz="3600" b="1" spc="-15" dirty="0">
                <a:latin typeface="Arial"/>
                <a:cs typeface="Arial"/>
              </a:rPr>
              <a:t> </a:t>
            </a:r>
            <a:r>
              <a:rPr sz="3600" b="1" spc="-10" dirty="0">
                <a:latin typeface="Arial"/>
                <a:cs typeface="Arial"/>
              </a:rPr>
              <a:t>GUIDELINES</a:t>
            </a:r>
            <a:endParaRPr sz="36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963167" y="1333500"/>
            <a:ext cx="10349865" cy="4469130"/>
            <a:chOff x="963167" y="1333500"/>
            <a:chExt cx="10349865" cy="4469130"/>
          </a:xfrm>
        </p:grpSpPr>
        <p:sp>
          <p:nvSpPr>
            <p:cNvPr id="5" name="object 5"/>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6" name="object 6"/>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7" name="object 7"/>
          <p:cNvGrpSpPr/>
          <p:nvPr/>
        </p:nvGrpSpPr>
        <p:grpSpPr>
          <a:xfrm>
            <a:off x="940942" y="5857366"/>
            <a:ext cx="10106660" cy="454659"/>
            <a:chOff x="940942" y="5857366"/>
            <a:chExt cx="10106660" cy="454659"/>
          </a:xfrm>
        </p:grpSpPr>
        <p:sp>
          <p:nvSpPr>
            <p:cNvPr id="8" name="object 8"/>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9" name="object 9"/>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0" name="object 10"/>
          <p:cNvSpPr txBox="1"/>
          <p:nvPr/>
        </p:nvSpPr>
        <p:spPr>
          <a:xfrm>
            <a:off x="1498409" y="963405"/>
            <a:ext cx="9195435" cy="749300"/>
          </a:xfrm>
          <a:prstGeom prst="rect">
            <a:avLst/>
          </a:prstGeom>
        </p:spPr>
        <p:txBody>
          <a:bodyPr vert="horz" wrap="square" lIns="0" tIns="48260" rIns="0" bIns="0" rtlCol="0">
            <a:spAutoFit/>
          </a:bodyPr>
          <a:lstStyle/>
          <a:p>
            <a:pPr marL="12700">
              <a:lnSpc>
                <a:spcPct val="100000"/>
              </a:lnSpc>
              <a:spcBef>
                <a:spcPts val="380"/>
              </a:spcBef>
            </a:pPr>
            <a:r>
              <a:rPr sz="1800" b="1" dirty="0">
                <a:solidFill>
                  <a:srgbClr val="BB8542"/>
                </a:solidFill>
                <a:latin typeface="Arial"/>
                <a:cs typeface="Arial"/>
              </a:rPr>
              <a:t>TACTICAL</a:t>
            </a:r>
            <a:r>
              <a:rPr sz="1800" b="1" spc="-65" dirty="0">
                <a:solidFill>
                  <a:srgbClr val="BB8542"/>
                </a:solidFill>
                <a:latin typeface="Arial"/>
                <a:cs typeface="Arial"/>
              </a:rPr>
              <a:t> </a:t>
            </a:r>
            <a:r>
              <a:rPr sz="1800" b="1" dirty="0">
                <a:solidFill>
                  <a:srgbClr val="BB8542"/>
                </a:solidFill>
                <a:latin typeface="Arial"/>
                <a:cs typeface="Arial"/>
              </a:rPr>
              <a:t>COMBAT</a:t>
            </a:r>
            <a:r>
              <a:rPr sz="1800" b="1" spc="-60" dirty="0">
                <a:solidFill>
                  <a:srgbClr val="BB8542"/>
                </a:solidFill>
                <a:latin typeface="Arial"/>
                <a:cs typeface="Arial"/>
              </a:rPr>
              <a:t> </a:t>
            </a:r>
            <a:r>
              <a:rPr sz="1800" b="1" dirty="0">
                <a:solidFill>
                  <a:srgbClr val="BB8542"/>
                </a:solidFill>
                <a:latin typeface="Arial"/>
                <a:cs typeface="Arial"/>
              </a:rPr>
              <a:t>CASUALTY</a:t>
            </a:r>
            <a:r>
              <a:rPr sz="1800" b="1" spc="-60" dirty="0">
                <a:solidFill>
                  <a:srgbClr val="BB8542"/>
                </a:solidFill>
                <a:latin typeface="Arial"/>
                <a:cs typeface="Arial"/>
              </a:rPr>
              <a:t> </a:t>
            </a:r>
            <a:r>
              <a:rPr sz="1800" b="1" dirty="0">
                <a:solidFill>
                  <a:srgbClr val="BB8542"/>
                </a:solidFill>
                <a:latin typeface="Arial"/>
                <a:cs typeface="Arial"/>
              </a:rPr>
              <a:t>CARE</a:t>
            </a:r>
            <a:r>
              <a:rPr sz="1800" b="1" spc="-65" dirty="0">
                <a:solidFill>
                  <a:srgbClr val="BB8542"/>
                </a:solidFill>
                <a:latin typeface="Arial"/>
                <a:cs typeface="Arial"/>
              </a:rPr>
              <a:t> </a:t>
            </a:r>
            <a:r>
              <a:rPr sz="1800" b="1" dirty="0">
                <a:solidFill>
                  <a:srgbClr val="BB8542"/>
                </a:solidFill>
                <a:latin typeface="Arial"/>
                <a:cs typeface="Arial"/>
              </a:rPr>
              <a:t>(TCCC)</a:t>
            </a:r>
            <a:r>
              <a:rPr sz="1800" b="1" spc="-60" dirty="0">
                <a:solidFill>
                  <a:srgbClr val="BB8542"/>
                </a:solidFill>
                <a:latin typeface="Arial"/>
                <a:cs typeface="Arial"/>
              </a:rPr>
              <a:t> </a:t>
            </a:r>
            <a:r>
              <a:rPr sz="1800" b="1" spc="-10" dirty="0">
                <a:solidFill>
                  <a:srgbClr val="BB8542"/>
                </a:solidFill>
                <a:latin typeface="Arial"/>
                <a:cs typeface="Arial"/>
              </a:rPr>
              <a:t>ROLE-</a:t>
            </a:r>
            <a:r>
              <a:rPr sz="1800" b="1" dirty="0">
                <a:solidFill>
                  <a:srgbClr val="BB8542"/>
                </a:solidFill>
                <a:latin typeface="Arial"/>
                <a:cs typeface="Arial"/>
              </a:rPr>
              <a:t>BASED</a:t>
            </a:r>
            <a:r>
              <a:rPr sz="1800" b="1" spc="-60" dirty="0">
                <a:solidFill>
                  <a:srgbClr val="BB8542"/>
                </a:solidFill>
                <a:latin typeface="Arial"/>
                <a:cs typeface="Arial"/>
              </a:rPr>
              <a:t> </a:t>
            </a:r>
            <a:r>
              <a:rPr sz="1800" b="1" dirty="0">
                <a:solidFill>
                  <a:srgbClr val="BB8542"/>
                </a:solidFill>
                <a:latin typeface="Arial"/>
                <a:cs typeface="Arial"/>
              </a:rPr>
              <a:t>TRAINING</a:t>
            </a:r>
            <a:r>
              <a:rPr sz="1800" b="1" spc="-65" dirty="0">
                <a:solidFill>
                  <a:srgbClr val="BB8542"/>
                </a:solidFill>
                <a:latin typeface="Arial"/>
                <a:cs typeface="Arial"/>
              </a:rPr>
              <a:t> </a:t>
            </a:r>
            <a:r>
              <a:rPr sz="1800" b="1" spc="-10"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dirty="0">
                <a:latin typeface="Arial"/>
                <a:cs typeface="Arial"/>
              </a:rPr>
              <a:t>ROLE</a:t>
            </a:r>
            <a:r>
              <a:rPr sz="2400" b="1" spc="-25"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1" name="object 11"/>
          <p:cNvGrpSpPr/>
          <p:nvPr/>
        </p:nvGrpSpPr>
        <p:grpSpPr>
          <a:xfrm>
            <a:off x="2509139" y="1761744"/>
            <a:ext cx="2519680" cy="646430"/>
            <a:chOff x="2509139" y="1761744"/>
            <a:chExt cx="2519680" cy="646430"/>
          </a:xfrm>
        </p:grpSpPr>
        <p:sp>
          <p:nvSpPr>
            <p:cNvPr id="12" name="object 12"/>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3" name="object 13"/>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980372" y="1788637"/>
            <a:ext cx="1576070"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spc="-10" dirty="0">
                <a:solidFill>
                  <a:srgbClr val="2D3334"/>
                </a:solidFill>
                <a:latin typeface="Arial"/>
                <a:cs typeface="Arial"/>
              </a:rPr>
              <a:t>NONMEDICAL PERSONNEL</a:t>
            </a:r>
            <a:endParaRPr sz="1800">
              <a:latin typeface="Arial"/>
              <a:cs typeface="Arial"/>
            </a:endParaRPr>
          </a:p>
        </p:txBody>
      </p:sp>
      <p:grpSp>
        <p:nvGrpSpPr>
          <p:cNvPr id="15" name="object 15"/>
          <p:cNvGrpSpPr/>
          <p:nvPr/>
        </p:nvGrpSpPr>
        <p:grpSpPr>
          <a:xfrm>
            <a:off x="2109216" y="1747266"/>
            <a:ext cx="7051675" cy="3519804"/>
            <a:chOff x="2109216" y="1747266"/>
            <a:chExt cx="7051675" cy="3519804"/>
          </a:xfrm>
        </p:grpSpPr>
        <p:pic>
          <p:nvPicPr>
            <p:cNvPr id="16" name="object 16"/>
            <p:cNvPicPr/>
            <p:nvPr/>
          </p:nvPicPr>
          <p:blipFill>
            <a:blip r:embed="rId4" cstate="print"/>
            <a:stretch>
              <a:fillRect/>
            </a:stretch>
          </p:blipFill>
          <p:spPr>
            <a:xfrm>
              <a:off x="7289292" y="2403348"/>
              <a:ext cx="1871471" cy="2863595"/>
            </a:xfrm>
            <a:prstGeom prst="rect">
              <a:avLst/>
            </a:prstGeom>
          </p:spPr>
        </p:pic>
        <p:pic>
          <p:nvPicPr>
            <p:cNvPr id="17" name="object 17"/>
            <p:cNvPicPr/>
            <p:nvPr/>
          </p:nvPicPr>
          <p:blipFill>
            <a:blip r:embed="rId5" cstate="print"/>
            <a:stretch>
              <a:fillRect/>
            </a:stretch>
          </p:blipFill>
          <p:spPr>
            <a:xfrm>
              <a:off x="2109216" y="2403348"/>
              <a:ext cx="1546859" cy="2367533"/>
            </a:xfrm>
            <a:prstGeom prst="rect">
              <a:avLst/>
            </a:prstGeom>
          </p:spPr>
        </p:pic>
        <p:sp>
          <p:nvSpPr>
            <p:cNvPr id="18" name="object 18"/>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19" name="object 19"/>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1" name="object 21"/>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dirty="0">
                <a:solidFill>
                  <a:srgbClr val="CD9146"/>
                </a:solidFill>
                <a:latin typeface="Arial"/>
                <a:cs typeface="Arial"/>
              </a:rPr>
              <a:t>YOU</a:t>
            </a:r>
            <a:r>
              <a:rPr sz="1800" b="1" spc="-20"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spc="-10" dirty="0">
                <a:solidFill>
                  <a:srgbClr val="585858"/>
                </a:solidFill>
                <a:latin typeface="Arial"/>
                <a:cs typeface="Arial"/>
              </a:rPr>
              <a:t>STANDARDIZED</a:t>
            </a:r>
            <a:r>
              <a:rPr sz="1800" b="1" spc="-45" dirty="0">
                <a:solidFill>
                  <a:srgbClr val="585858"/>
                </a:solidFill>
                <a:latin typeface="Arial"/>
                <a:cs typeface="Arial"/>
              </a:rPr>
              <a:t> </a:t>
            </a:r>
            <a:r>
              <a:rPr sz="1800" b="1" dirty="0">
                <a:solidFill>
                  <a:srgbClr val="585858"/>
                </a:solidFill>
                <a:latin typeface="Arial"/>
                <a:cs typeface="Arial"/>
              </a:rPr>
              <a:t>JOINT</a:t>
            </a:r>
            <a:r>
              <a:rPr sz="1800" b="1" spc="-30"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2" name="object 22"/>
          <p:cNvGrpSpPr/>
          <p:nvPr/>
        </p:nvGrpSpPr>
        <p:grpSpPr>
          <a:xfrm>
            <a:off x="3838955" y="2381250"/>
            <a:ext cx="4481830" cy="2997835"/>
            <a:chOff x="3838955" y="2381250"/>
            <a:chExt cx="4481830" cy="2997835"/>
          </a:xfrm>
        </p:grpSpPr>
        <p:sp>
          <p:nvSpPr>
            <p:cNvPr id="23" name="object 23"/>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4" name="object 24"/>
            <p:cNvPicPr/>
            <p:nvPr/>
          </p:nvPicPr>
          <p:blipFill>
            <a:blip r:embed="rId6" cstate="print"/>
            <a:stretch>
              <a:fillRect/>
            </a:stretch>
          </p:blipFill>
          <p:spPr>
            <a:xfrm>
              <a:off x="3838955" y="2403348"/>
              <a:ext cx="1546859" cy="2367533"/>
            </a:xfrm>
            <a:prstGeom prst="rect">
              <a:avLst/>
            </a:prstGeom>
          </p:spPr>
        </p:pic>
        <p:pic>
          <p:nvPicPr>
            <p:cNvPr id="25" name="object 25"/>
            <p:cNvPicPr/>
            <p:nvPr/>
          </p:nvPicPr>
          <p:blipFill>
            <a:blip r:embed="rId7" cstate="print"/>
            <a:stretch>
              <a:fillRect/>
            </a:stretch>
          </p:blipFill>
          <p:spPr>
            <a:xfrm>
              <a:off x="5559551" y="2381250"/>
              <a:ext cx="1568195" cy="2399537"/>
            </a:xfrm>
            <a:prstGeom prst="rect">
              <a:avLst/>
            </a:prstGeom>
          </p:spPr>
        </p:pic>
      </p:gr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SUMMARY</a:t>
            </a:r>
            <a:endParaRPr sz="3600"/>
          </a:p>
        </p:txBody>
      </p:sp>
      <p:sp>
        <p:nvSpPr>
          <p:cNvPr id="5" name="object 5"/>
          <p:cNvSpPr txBox="1"/>
          <p:nvPr/>
        </p:nvSpPr>
        <p:spPr>
          <a:xfrm>
            <a:off x="1603881" y="1277262"/>
            <a:ext cx="9505315" cy="4620260"/>
          </a:xfrm>
          <a:prstGeom prst="rect">
            <a:avLst/>
          </a:prstGeom>
        </p:spPr>
        <p:txBody>
          <a:bodyPr vert="horz" wrap="square" lIns="0" tIns="144145" rIns="0" bIns="0" rtlCol="0">
            <a:spAutoFit/>
          </a:bodyPr>
          <a:lstStyle/>
          <a:p>
            <a:pPr marL="12700">
              <a:lnSpc>
                <a:spcPct val="100000"/>
              </a:lnSpc>
              <a:spcBef>
                <a:spcPts val="1135"/>
              </a:spcBef>
            </a:pPr>
            <a:r>
              <a:rPr sz="2800" b="1" dirty="0">
                <a:latin typeface="Arial"/>
                <a:cs typeface="Arial"/>
              </a:rPr>
              <a:t>Knowledge</a:t>
            </a:r>
            <a:r>
              <a:rPr sz="2800" b="1" spc="-114" dirty="0">
                <a:latin typeface="Arial"/>
                <a:cs typeface="Arial"/>
              </a:rPr>
              <a:t> </a:t>
            </a:r>
            <a:r>
              <a:rPr sz="2800" b="1" spc="-10" dirty="0">
                <a:latin typeface="Arial"/>
                <a:cs typeface="Arial"/>
              </a:rPr>
              <a:t>Topics</a:t>
            </a:r>
            <a:endParaRPr sz="2800">
              <a:latin typeface="Arial"/>
              <a:cs typeface="Arial"/>
            </a:endParaRPr>
          </a:p>
          <a:p>
            <a:pPr marL="240665">
              <a:lnSpc>
                <a:spcPct val="100000"/>
              </a:lnSpc>
              <a:spcBef>
                <a:spcPts val="815"/>
              </a:spcBef>
            </a:pPr>
            <a:r>
              <a:rPr sz="2200" dirty="0">
                <a:latin typeface="Arial MT"/>
                <a:cs typeface="Arial MT"/>
              </a:rPr>
              <a:t>Signs</a:t>
            </a:r>
            <a:r>
              <a:rPr sz="2200" spc="-50" dirty="0">
                <a:latin typeface="Arial MT"/>
                <a:cs typeface="Arial MT"/>
              </a:rPr>
              <a:t> </a:t>
            </a:r>
            <a:r>
              <a:rPr sz="2200" dirty="0">
                <a:latin typeface="Arial MT"/>
                <a:cs typeface="Arial MT"/>
              </a:rPr>
              <a:t>and</a:t>
            </a:r>
            <a:r>
              <a:rPr sz="2200" spc="-40" dirty="0">
                <a:latin typeface="Arial MT"/>
                <a:cs typeface="Arial MT"/>
              </a:rPr>
              <a:t> </a:t>
            </a:r>
            <a:r>
              <a:rPr sz="2200" dirty="0">
                <a:latin typeface="Arial MT"/>
                <a:cs typeface="Arial MT"/>
              </a:rPr>
              <a:t>symptoms</a:t>
            </a:r>
            <a:r>
              <a:rPr sz="2200" spc="-45" dirty="0">
                <a:latin typeface="Arial MT"/>
                <a:cs typeface="Arial MT"/>
              </a:rPr>
              <a:t> </a:t>
            </a:r>
            <a:r>
              <a:rPr sz="2200" dirty="0">
                <a:latin typeface="Arial MT"/>
                <a:cs typeface="Arial MT"/>
              </a:rPr>
              <a:t>of</a:t>
            </a:r>
            <a:r>
              <a:rPr sz="2200" spc="-35" dirty="0">
                <a:latin typeface="Arial MT"/>
                <a:cs typeface="Arial MT"/>
              </a:rPr>
              <a:t> </a:t>
            </a:r>
            <a:r>
              <a:rPr sz="2200" dirty="0">
                <a:latin typeface="Arial MT"/>
                <a:cs typeface="Arial MT"/>
              </a:rPr>
              <a:t>head</a:t>
            </a:r>
            <a:r>
              <a:rPr sz="2200" spc="-40" dirty="0">
                <a:latin typeface="Arial MT"/>
                <a:cs typeface="Arial MT"/>
              </a:rPr>
              <a:t> </a:t>
            </a:r>
            <a:r>
              <a:rPr sz="2200" spc="-10" dirty="0">
                <a:latin typeface="Arial MT"/>
                <a:cs typeface="Arial MT"/>
              </a:rPr>
              <a:t>injuries</a:t>
            </a:r>
            <a:endParaRPr sz="2200">
              <a:latin typeface="Arial MT"/>
              <a:cs typeface="Arial MT"/>
            </a:endParaRPr>
          </a:p>
          <a:p>
            <a:pPr marL="240665">
              <a:lnSpc>
                <a:spcPct val="100000"/>
              </a:lnSpc>
              <a:spcBef>
                <a:spcPts val="1200"/>
              </a:spcBef>
            </a:pPr>
            <a:r>
              <a:rPr sz="2200" dirty="0">
                <a:latin typeface="Arial MT"/>
                <a:cs typeface="Arial MT"/>
              </a:rPr>
              <a:t>Mechanisms</a:t>
            </a:r>
            <a:r>
              <a:rPr sz="2200" spc="-50" dirty="0">
                <a:latin typeface="Arial MT"/>
                <a:cs typeface="Arial MT"/>
              </a:rPr>
              <a:t> </a:t>
            </a:r>
            <a:r>
              <a:rPr sz="2200" dirty="0">
                <a:latin typeface="Arial MT"/>
                <a:cs typeface="Arial MT"/>
              </a:rPr>
              <a:t>of</a:t>
            </a:r>
            <a:r>
              <a:rPr sz="2200" spc="-45" dirty="0">
                <a:latin typeface="Arial MT"/>
                <a:cs typeface="Arial MT"/>
              </a:rPr>
              <a:t> </a:t>
            </a:r>
            <a:r>
              <a:rPr sz="2200" dirty="0">
                <a:latin typeface="Arial MT"/>
                <a:cs typeface="Arial MT"/>
              </a:rPr>
              <a:t>head</a:t>
            </a:r>
            <a:r>
              <a:rPr sz="2200" spc="-40" dirty="0">
                <a:latin typeface="Arial MT"/>
                <a:cs typeface="Arial MT"/>
              </a:rPr>
              <a:t> </a:t>
            </a:r>
            <a:r>
              <a:rPr sz="2200" spc="-10" dirty="0">
                <a:latin typeface="Arial MT"/>
                <a:cs typeface="Arial MT"/>
              </a:rPr>
              <a:t>injuries</a:t>
            </a:r>
            <a:endParaRPr sz="2200">
              <a:latin typeface="Arial MT"/>
              <a:cs typeface="Arial MT"/>
            </a:endParaRPr>
          </a:p>
          <a:p>
            <a:pPr marL="240665" marR="5080">
              <a:lnSpc>
                <a:spcPct val="100000"/>
              </a:lnSpc>
              <a:spcBef>
                <a:spcPts val="1200"/>
              </a:spcBef>
            </a:pPr>
            <a:r>
              <a:rPr sz="2200" dirty="0">
                <a:latin typeface="Arial MT"/>
                <a:cs typeface="Arial MT"/>
              </a:rPr>
              <a:t>Indications</a:t>
            </a:r>
            <a:r>
              <a:rPr sz="2200" spc="-45" dirty="0">
                <a:latin typeface="Arial MT"/>
                <a:cs typeface="Arial MT"/>
              </a:rPr>
              <a:t> </a:t>
            </a:r>
            <a:r>
              <a:rPr sz="2200" dirty="0">
                <a:latin typeface="Arial MT"/>
                <a:cs typeface="Arial MT"/>
              </a:rPr>
              <a:t>for</a:t>
            </a:r>
            <a:r>
              <a:rPr sz="2200" spc="-25" dirty="0">
                <a:latin typeface="Arial MT"/>
                <a:cs typeface="Arial MT"/>
              </a:rPr>
              <a:t> </a:t>
            </a:r>
            <a:r>
              <a:rPr sz="2200" dirty="0">
                <a:latin typeface="Arial MT"/>
                <a:cs typeface="Arial MT"/>
              </a:rPr>
              <a:t>performing</a:t>
            </a:r>
            <a:r>
              <a:rPr sz="2200" spc="-25" dirty="0">
                <a:latin typeface="Arial MT"/>
                <a:cs typeface="Arial MT"/>
              </a:rPr>
              <a:t> </a:t>
            </a:r>
            <a:r>
              <a:rPr sz="2200" dirty="0">
                <a:latin typeface="Arial MT"/>
                <a:cs typeface="Arial MT"/>
              </a:rPr>
              <a:t>a</a:t>
            </a:r>
            <a:r>
              <a:rPr sz="2200" spc="-35" dirty="0">
                <a:latin typeface="Arial MT"/>
                <a:cs typeface="Arial MT"/>
              </a:rPr>
              <a:t> </a:t>
            </a:r>
            <a:r>
              <a:rPr sz="2200" dirty="0">
                <a:latin typeface="Arial MT"/>
                <a:cs typeface="Arial MT"/>
              </a:rPr>
              <a:t>MACE</a:t>
            </a:r>
            <a:r>
              <a:rPr sz="2200" spc="-45" dirty="0">
                <a:latin typeface="Arial MT"/>
                <a:cs typeface="Arial MT"/>
              </a:rPr>
              <a:t> </a:t>
            </a:r>
            <a:r>
              <a:rPr sz="2200" dirty="0">
                <a:latin typeface="Arial MT"/>
                <a:cs typeface="Arial MT"/>
              </a:rPr>
              <a:t>2</a:t>
            </a:r>
            <a:r>
              <a:rPr sz="2200" spc="-30" dirty="0">
                <a:latin typeface="Arial MT"/>
                <a:cs typeface="Arial MT"/>
              </a:rPr>
              <a:t> </a:t>
            </a:r>
            <a:r>
              <a:rPr sz="2200" dirty="0">
                <a:latin typeface="Arial MT"/>
                <a:cs typeface="Arial MT"/>
              </a:rPr>
              <a:t>evaluation</a:t>
            </a:r>
            <a:r>
              <a:rPr sz="2200" spc="-45" dirty="0">
                <a:latin typeface="Arial MT"/>
                <a:cs typeface="Arial MT"/>
              </a:rPr>
              <a:t> </a:t>
            </a:r>
            <a:r>
              <a:rPr sz="2200" dirty="0">
                <a:latin typeface="Arial MT"/>
                <a:cs typeface="Arial MT"/>
              </a:rPr>
              <a:t>for</a:t>
            </a:r>
            <a:r>
              <a:rPr sz="2200" spc="-30" dirty="0">
                <a:latin typeface="Arial MT"/>
                <a:cs typeface="Arial MT"/>
              </a:rPr>
              <a:t> </a:t>
            </a:r>
            <a:r>
              <a:rPr sz="2200" dirty="0">
                <a:latin typeface="Arial MT"/>
                <a:cs typeface="Arial MT"/>
              </a:rPr>
              <a:t>casualties</a:t>
            </a:r>
            <a:r>
              <a:rPr sz="2200" spc="-50" dirty="0">
                <a:latin typeface="Arial MT"/>
                <a:cs typeface="Arial MT"/>
              </a:rPr>
              <a:t> </a:t>
            </a:r>
            <a:r>
              <a:rPr sz="2200" dirty="0">
                <a:latin typeface="Arial MT"/>
                <a:cs typeface="Arial MT"/>
              </a:rPr>
              <a:t>suspected</a:t>
            </a:r>
            <a:r>
              <a:rPr sz="2200" spc="-40" dirty="0">
                <a:latin typeface="Arial MT"/>
                <a:cs typeface="Arial MT"/>
              </a:rPr>
              <a:t> </a:t>
            </a:r>
            <a:r>
              <a:rPr sz="2200" spc="-25" dirty="0">
                <a:latin typeface="Arial MT"/>
                <a:cs typeface="Arial MT"/>
              </a:rPr>
              <a:t>of </a:t>
            </a:r>
            <a:r>
              <a:rPr sz="2200" dirty="0">
                <a:latin typeface="Arial MT"/>
                <a:cs typeface="Arial MT"/>
              </a:rPr>
              <a:t>head</a:t>
            </a:r>
            <a:r>
              <a:rPr sz="2200" spc="-60" dirty="0">
                <a:latin typeface="Arial MT"/>
                <a:cs typeface="Arial MT"/>
              </a:rPr>
              <a:t> </a:t>
            </a:r>
            <a:r>
              <a:rPr sz="2200" spc="-10" dirty="0">
                <a:latin typeface="Arial MT"/>
                <a:cs typeface="Arial MT"/>
              </a:rPr>
              <a:t>injury/TBI</a:t>
            </a:r>
            <a:endParaRPr sz="2200">
              <a:latin typeface="Arial MT"/>
              <a:cs typeface="Arial MT"/>
            </a:endParaRPr>
          </a:p>
          <a:p>
            <a:pPr marL="240665">
              <a:lnSpc>
                <a:spcPct val="100000"/>
              </a:lnSpc>
              <a:spcBef>
                <a:spcPts val="1205"/>
              </a:spcBef>
            </a:pPr>
            <a:r>
              <a:rPr sz="2200" dirty="0">
                <a:latin typeface="Arial MT"/>
                <a:cs typeface="Arial MT"/>
              </a:rPr>
              <a:t>Management</a:t>
            </a:r>
            <a:r>
              <a:rPr sz="2200" spc="-40" dirty="0">
                <a:latin typeface="Arial MT"/>
                <a:cs typeface="Arial MT"/>
              </a:rPr>
              <a:t> </a:t>
            </a:r>
            <a:r>
              <a:rPr sz="2200" dirty="0">
                <a:latin typeface="Arial MT"/>
                <a:cs typeface="Arial MT"/>
              </a:rPr>
              <a:t>of</a:t>
            </a:r>
            <a:r>
              <a:rPr sz="2200" spc="-45" dirty="0">
                <a:latin typeface="Arial MT"/>
                <a:cs typeface="Arial MT"/>
              </a:rPr>
              <a:t> </a:t>
            </a:r>
            <a:r>
              <a:rPr sz="2200" dirty="0">
                <a:latin typeface="Arial MT"/>
                <a:cs typeface="Arial MT"/>
              </a:rPr>
              <a:t>suspected</a:t>
            </a:r>
            <a:r>
              <a:rPr sz="2200" spc="-50" dirty="0">
                <a:latin typeface="Arial MT"/>
                <a:cs typeface="Arial MT"/>
              </a:rPr>
              <a:t> </a:t>
            </a:r>
            <a:r>
              <a:rPr sz="2200" dirty="0">
                <a:latin typeface="Arial MT"/>
                <a:cs typeface="Arial MT"/>
              </a:rPr>
              <a:t>head</a:t>
            </a:r>
            <a:r>
              <a:rPr sz="2200" spc="-40" dirty="0">
                <a:latin typeface="Arial MT"/>
                <a:cs typeface="Arial MT"/>
              </a:rPr>
              <a:t> </a:t>
            </a:r>
            <a:r>
              <a:rPr sz="2200" dirty="0">
                <a:latin typeface="Arial MT"/>
                <a:cs typeface="Arial MT"/>
              </a:rPr>
              <a:t>injury</a:t>
            </a:r>
            <a:r>
              <a:rPr sz="2200" spc="-50" dirty="0">
                <a:latin typeface="Arial MT"/>
                <a:cs typeface="Arial MT"/>
              </a:rPr>
              <a:t> </a:t>
            </a:r>
            <a:r>
              <a:rPr sz="2200" dirty="0">
                <a:latin typeface="Arial MT"/>
                <a:cs typeface="Arial MT"/>
              </a:rPr>
              <a:t>in</a:t>
            </a:r>
            <a:r>
              <a:rPr sz="2200" spc="-45" dirty="0">
                <a:latin typeface="Arial MT"/>
                <a:cs typeface="Arial MT"/>
              </a:rPr>
              <a:t> </a:t>
            </a:r>
            <a:r>
              <a:rPr sz="2200" dirty="0">
                <a:latin typeface="Arial MT"/>
                <a:cs typeface="Arial MT"/>
              </a:rPr>
              <a:t>Tactical</a:t>
            </a:r>
            <a:r>
              <a:rPr sz="2200" spc="-55" dirty="0">
                <a:latin typeface="Arial MT"/>
                <a:cs typeface="Arial MT"/>
              </a:rPr>
              <a:t> </a:t>
            </a:r>
            <a:r>
              <a:rPr sz="2200" dirty="0">
                <a:latin typeface="Arial MT"/>
                <a:cs typeface="Arial MT"/>
              </a:rPr>
              <a:t>Field</a:t>
            </a:r>
            <a:r>
              <a:rPr sz="2200" spc="-45" dirty="0">
                <a:latin typeface="Arial MT"/>
                <a:cs typeface="Arial MT"/>
              </a:rPr>
              <a:t> </a:t>
            </a:r>
            <a:r>
              <a:rPr sz="2200" spc="-20" dirty="0">
                <a:latin typeface="Arial MT"/>
                <a:cs typeface="Arial MT"/>
              </a:rPr>
              <a:t>Care</a:t>
            </a:r>
            <a:endParaRPr sz="2200">
              <a:latin typeface="Arial MT"/>
              <a:cs typeface="Arial MT"/>
            </a:endParaRPr>
          </a:p>
          <a:p>
            <a:pPr marL="240665" marR="563245">
              <a:lnSpc>
                <a:spcPct val="100000"/>
              </a:lnSpc>
              <a:spcBef>
                <a:spcPts val="1200"/>
              </a:spcBef>
            </a:pPr>
            <a:r>
              <a:rPr sz="2200" dirty="0">
                <a:latin typeface="Arial MT"/>
                <a:cs typeface="Arial MT"/>
              </a:rPr>
              <a:t>Signs</a:t>
            </a:r>
            <a:r>
              <a:rPr sz="2200" spc="-55" dirty="0">
                <a:latin typeface="Arial MT"/>
                <a:cs typeface="Arial MT"/>
              </a:rPr>
              <a:t> </a:t>
            </a:r>
            <a:r>
              <a:rPr sz="2200" dirty="0">
                <a:latin typeface="Arial MT"/>
                <a:cs typeface="Arial MT"/>
              </a:rPr>
              <a:t>and</a:t>
            </a:r>
            <a:r>
              <a:rPr sz="2200" spc="-45" dirty="0">
                <a:latin typeface="Arial MT"/>
                <a:cs typeface="Arial MT"/>
              </a:rPr>
              <a:t> </a:t>
            </a:r>
            <a:r>
              <a:rPr sz="2200" dirty="0">
                <a:latin typeface="Arial MT"/>
                <a:cs typeface="Arial MT"/>
              </a:rPr>
              <a:t>symptoms</a:t>
            </a:r>
            <a:r>
              <a:rPr sz="2200" spc="-45" dirty="0">
                <a:latin typeface="Arial MT"/>
                <a:cs typeface="Arial MT"/>
              </a:rPr>
              <a:t> </a:t>
            </a:r>
            <a:r>
              <a:rPr sz="2200" dirty="0">
                <a:latin typeface="Arial MT"/>
                <a:cs typeface="Arial MT"/>
              </a:rPr>
              <a:t>of</a:t>
            </a:r>
            <a:r>
              <a:rPr sz="2200" spc="-40" dirty="0">
                <a:latin typeface="Arial MT"/>
                <a:cs typeface="Arial MT"/>
              </a:rPr>
              <a:t> </a:t>
            </a:r>
            <a:r>
              <a:rPr sz="2200" dirty="0">
                <a:latin typeface="Arial MT"/>
                <a:cs typeface="Arial MT"/>
              </a:rPr>
              <a:t>impending</a:t>
            </a:r>
            <a:r>
              <a:rPr sz="2200" spc="-45" dirty="0">
                <a:latin typeface="Arial MT"/>
                <a:cs typeface="Arial MT"/>
              </a:rPr>
              <a:t> </a:t>
            </a:r>
            <a:r>
              <a:rPr sz="2200" dirty="0">
                <a:latin typeface="Arial MT"/>
                <a:cs typeface="Arial MT"/>
              </a:rPr>
              <a:t>cerebral</a:t>
            </a:r>
            <a:r>
              <a:rPr sz="2200" spc="-35" dirty="0">
                <a:latin typeface="Arial MT"/>
                <a:cs typeface="Arial MT"/>
              </a:rPr>
              <a:t> </a:t>
            </a:r>
            <a:r>
              <a:rPr sz="2200" dirty="0">
                <a:latin typeface="Arial MT"/>
                <a:cs typeface="Arial MT"/>
              </a:rPr>
              <a:t>herniation</a:t>
            </a:r>
            <a:r>
              <a:rPr sz="2200" spc="-45" dirty="0">
                <a:latin typeface="Arial MT"/>
                <a:cs typeface="Arial MT"/>
              </a:rPr>
              <a:t> </a:t>
            </a:r>
            <a:r>
              <a:rPr sz="2200" dirty="0">
                <a:latin typeface="Arial MT"/>
                <a:cs typeface="Arial MT"/>
              </a:rPr>
              <a:t>in</a:t>
            </a:r>
            <a:r>
              <a:rPr sz="2200" spc="-45" dirty="0">
                <a:latin typeface="Arial MT"/>
                <a:cs typeface="Arial MT"/>
              </a:rPr>
              <a:t> </a:t>
            </a:r>
            <a:r>
              <a:rPr sz="2200" dirty="0">
                <a:latin typeface="Arial MT"/>
                <a:cs typeface="Arial MT"/>
              </a:rPr>
              <a:t>Tactical</a:t>
            </a:r>
            <a:r>
              <a:rPr sz="2200" spc="-50" dirty="0">
                <a:latin typeface="Arial MT"/>
                <a:cs typeface="Arial MT"/>
              </a:rPr>
              <a:t> </a:t>
            </a:r>
            <a:r>
              <a:rPr sz="2200" spc="-10" dirty="0">
                <a:latin typeface="Arial MT"/>
                <a:cs typeface="Arial MT"/>
              </a:rPr>
              <a:t>Field </a:t>
            </a:r>
            <a:r>
              <a:rPr sz="2200" spc="-20" dirty="0">
                <a:latin typeface="Arial MT"/>
                <a:cs typeface="Arial MT"/>
              </a:rPr>
              <a:t>Care</a:t>
            </a:r>
            <a:endParaRPr sz="2200">
              <a:latin typeface="Arial MT"/>
              <a:cs typeface="Arial MT"/>
            </a:endParaRPr>
          </a:p>
          <a:p>
            <a:pPr marL="240665">
              <a:lnSpc>
                <a:spcPct val="100000"/>
              </a:lnSpc>
              <a:spcBef>
                <a:spcPts val="1200"/>
              </a:spcBef>
            </a:pPr>
            <a:r>
              <a:rPr sz="2200" dirty="0">
                <a:latin typeface="Arial MT"/>
                <a:cs typeface="Arial MT"/>
              </a:rPr>
              <a:t>Use</a:t>
            </a:r>
            <a:r>
              <a:rPr sz="2200" spc="-50" dirty="0">
                <a:latin typeface="Arial MT"/>
                <a:cs typeface="Arial MT"/>
              </a:rPr>
              <a:t> </a:t>
            </a:r>
            <a:r>
              <a:rPr sz="2200" dirty="0">
                <a:latin typeface="Arial MT"/>
                <a:cs typeface="Arial MT"/>
              </a:rPr>
              <a:t>of</a:t>
            </a:r>
            <a:r>
              <a:rPr sz="2200" spc="-30" dirty="0">
                <a:latin typeface="Arial MT"/>
                <a:cs typeface="Arial MT"/>
              </a:rPr>
              <a:t> </a:t>
            </a:r>
            <a:r>
              <a:rPr sz="2200" dirty="0">
                <a:latin typeface="Arial MT"/>
                <a:cs typeface="Arial MT"/>
              </a:rPr>
              <a:t>hypertonic</a:t>
            </a:r>
            <a:r>
              <a:rPr sz="2200" spc="-40" dirty="0">
                <a:latin typeface="Arial MT"/>
                <a:cs typeface="Arial MT"/>
              </a:rPr>
              <a:t> </a:t>
            </a:r>
            <a:r>
              <a:rPr sz="2200" dirty="0">
                <a:latin typeface="Arial MT"/>
                <a:cs typeface="Arial MT"/>
              </a:rPr>
              <a:t>saline</a:t>
            </a:r>
            <a:r>
              <a:rPr sz="2200" spc="-45" dirty="0">
                <a:latin typeface="Arial MT"/>
                <a:cs typeface="Arial MT"/>
              </a:rPr>
              <a:t> </a:t>
            </a:r>
            <a:r>
              <a:rPr sz="2200" dirty="0">
                <a:latin typeface="Arial MT"/>
                <a:cs typeface="Arial MT"/>
              </a:rPr>
              <a:t>to</a:t>
            </a:r>
            <a:r>
              <a:rPr sz="2200" spc="-40" dirty="0">
                <a:latin typeface="Arial MT"/>
                <a:cs typeface="Arial MT"/>
              </a:rPr>
              <a:t> </a:t>
            </a:r>
            <a:r>
              <a:rPr sz="2200" dirty="0">
                <a:latin typeface="Arial MT"/>
                <a:cs typeface="Arial MT"/>
              </a:rPr>
              <a:t>treat</a:t>
            </a:r>
            <a:r>
              <a:rPr sz="2200" spc="-25" dirty="0">
                <a:latin typeface="Arial MT"/>
                <a:cs typeface="Arial MT"/>
              </a:rPr>
              <a:t> </a:t>
            </a:r>
            <a:r>
              <a:rPr sz="2200" dirty="0">
                <a:latin typeface="Arial MT"/>
                <a:cs typeface="Arial MT"/>
              </a:rPr>
              <a:t>increased</a:t>
            </a:r>
            <a:r>
              <a:rPr sz="2200" spc="-45" dirty="0">
                <a:latin typeface="Arial MT"/>
                <a:cs typeface="Arial MT"/>
              </a:rPr>
              <a:t> </a:t>
            </a:r>
            <a:r>
              <a:rPr sz="2200" dirty="0">
                <a:latin typeface="Arial MT"/>
                <a:cs typeface="Arial MT"/>
              </a:rPr>
              <a:t>intracranial</a:t>
            </a:r>
            <a:r>
              <a:rPr sz="2200" spc="-35" dirty="0">
                <a:latin typeface="Arial MT"/>
                <a:cs typeface="Arial MT"/>
              </a:rPr>
              <a:t> </a:t>
            </a:r>
            <a:r>
              <a:rPr sz="2200" spc="-10" dirty="0">
                <a:latin typeface="Arial MT"/>
                <a:cs typeface="Arial MT"/>
              </a:rPr>
              <a:t>pressure</a:t>
            </a:r>
            <a:endParaRPr sz="2200">
              <a:latin typeface="Arial MT"/>
              <a:cs typeface="Arial MT"/>
            </a:endParaRPr>
          </a:p>
          <a:p>
            <a:pPr marL="240665">
              <a:lnSpc>
                <a:spcPct val="100000"/>
              </a:lnSpc>
              <a:spcBef>
                <a:spcPts val="1200"/>
              </a:spcBef>
            </a:pPr>
            <a:r>
              <a:rPr sz="2200" dirty="0">
                <a:latin typeface="Arial MT"/>
                <a:cs typeface="Arial MT"/>
              </a:rPr>
              <a:t>Level</a:t>
            </a:r>
            <a:r>
              <a:rPr sz="2200" spc="-65" dirty="0">
                <a:latin typeface="Arial MT"/>
                <a:cs typeface="Arial MT"/>
              </a:rPr>
              <a:t> </a:t>
            </a:r>
            <a:r>
              <a:rPr sz="2200" dirty="0">
                <a:latin typeface="Arial MT"/>
                <a:cs typeface="Arial MT"/>
              </a:rPr>
              <a:t>of</a:t>
            </a:r>
            <a:r>
              <a:rPr sz="2200" spc="-50" dirty="0">
                <a:latin typeface="Arial MT"/>
                <a:cs typeface="Arial MT"/>
              </a:rPr>
              <a:t> </a:t>
            </a:r>
            <a:r>
              <a:rPr sz="2200" dirty="0">
                <a:latin typeface="Arial MT"/>
                <a:cs typeface="Arial MT"/>
              </a:rPr>
              <a:t>evidence</a:t>
            </a:r>
            <a:r>
              <a:rPr sz="2200" spc="-70" dirty="0">
                <a:latin typeface="Arial MT"/>
                <a:cs typeface="Arial MT"/>
              </a:rPr>
              <a:t> </a:t>
            </a:r>
            <a:r>
              <a:rPr sz="2200" dirty="0">
                <a:latin typeface="Arial MT"/>
                <a:cs typeface="Arial MT"/>
              </a:rPr>
              <a:t>supporting</a:t>
            </a:r>
            <a:r>
              <a:rPr sz="2200" spc="-50" dirty="0">
                <a:latin typeface="Arial MT"/>
                <a:cs typeface="Arial MT"/>
              </a:rPr>
              <a:t> </a:t>
            </a:r>
            <a:r>
              <a:rPr sz="2200" dirty="0">
                <a:latin typeface="Arial MT"/>
                <a:cs typeface="Arial MT"/>
              </a:rPr>
              <a:t>traumatic</a:t>
            </a:r>
            <a:r>
              <a:rPr sz="2200" spc="-50" dirty="0">
                <a:latin typeface="Arial MT"/>
                <a:cs typeface="Arial MT"/>
              </a:rPr>
              <a:t> </a:t>
            </a:r>
            <a:r>
              <a:rPr sz="2200" dirty="0">
                <a:latin typeface="Arial MT"/>
                <a:cs typeface="Arial MT"/>
              </a:rPr>
              <a:t>brain</a:t>
            </a:r>
            <a:r>
              <a:rPr sz="2200" spc="-55" dirty="0">
                <a:latin typeface="Arial MT"/>
                <a:cs typeface="Arial MT"/>
              </a:rPr>
              <a:t> </a:t>
            </a:r>
            <a:r>
              <a:rPr sz="2200" dirty="0">
                <a:latin typeface="Arial MT"/>
                <a:cs typeface="Arial MT"/>
              </a:rPr>
              <a:t>injury</a:t>
            </a:r>
            <a:r>
              <a:rPr sz="2200" spc="-60" dirty="0">
                <a:latin typeface="Arial MT"/>
                <a:cs typeface="Arial MT"/>
              </a:rPr>
              <a:t> </a:t>
            </a:r>
            <a:r>
              <a:rPr sz="2200" dirty="0">
                <a:latin typeface="Arial MT"/>
                <a:cs typeface="Arial MT"/>
              </a:rPr>
              <a:t>management</a:t>
            </a:r>
            <a:r>
              <a:rPr sz="2200" spc="-50" dirty="0">
                <a:latin typeface="Arial MT"/>
                <a:cs typeface="Arial MT"/>
              </a:rPr>
              <a:t> </a:t>
            </a:r>
            <a:r>
              <a:rPr sz="2200" spc="-10" dirty="0">
                <a:latin typeface="Arial MT"/>
                <a:cs typeface="Arial MT"/>
              </a:rPr>
              <a:t>strategies</a:t>
            </a:r>
            <a:endParaRPr sz="2200">
              <a:latin typeface="Arial MT"/>
              <a:cs typeface="Arial MT"/>
            </a:endParaRPr>
          </a:p>
        </p:txBody>
      </p:sp>
      <p:sp>
        <p:nvSpPr>
          <p:cNvPr id="6" name="object 6"/>
          <p:cNvSpPr/>
          <p:nvPr/>
        </p:nvSpPr>
        <p:spPr>
          <a:xfrm>
            <a:off x="1600200" y="5558790"/>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7" name="object 7"/>
          <p:cNvSpPr/>
          <p:nvPr/>
        </p:nvSpPr>
        <p:spPr>
          <a:xfrm>
            <a:off x="1600200" y="4258817"/>
            <a:ext cx="114300" cy="567055"/>
          </a:xfrm>
          <a:custGeom>
            <a:avLst/>
            <a:gdLst/>
            <a:ahLst/>
            <a:cxnLst/>
            <a:rect l="l" t="t" r="r" b="b"/>
            <a:pathLst>
              <a:path w="114300" h="567054">
                <a:moveTo>
                  <a:pt x="0" y="566928"/>
                </a:moveTo>
                <a:lnTo>
                  <a:pt x="114300" y="566928"/>
                </a:lnTo>
                <a:lnTo>
                  <a:pt x="114300" y="0"/>
                </a:lnTo>
                <a:lnTo>
                  <a:pt x="0" y="0"/>
                </a:lnTo>
                <a:lnTo>
                  <a:pt x="0" y="566928"/>
                </a:lnTo>
                <a:close/>
              </a:path>
            </a:pathLst>
          </a:custGeom>
          <a:solidFill>
            <a:srgbClr val="BB8542"/>
          </a:solidFill>
        </p:spPr>
        <p:txBody>
          <a:bodyPr wrap="square" lIns="0" tIns="0" rIns="0" bIns="0" rtlCol="0"/>
          <a:lstStyle/>
          <a:p>
            <a:endParaRPr/>
          </a:p>
        </p:txBody>
      </p:sp>
      <p:sp>
        <p:nvSpPr>
          <p:cNvPr id="8" name="object 8"/>
          <p:cNvSpPr/>
          <p:nvPr/>
        </p:nvSpPr>
        <p:spPr>
          <a:xfrm>
            <a:off x="1600200" y="2952750"/>
            <a:ext cx="114300" cy="567055"/>
          </a:xfrm>
          <a:custGeom>
            <a:avLst/>
            <a:gdLst/>
            <a:ahLst/>
            <a:cxnLst/>
            <a:rect l="l" t="t" r="r" b="b"/>
            <a:pathLst>
              <a:path w="114300" h="567054">
                <a:moveTo>
                  <a:pt x="0" y="566927"/>
                </a:moveTo>
                <a:lnTo>
                  <a:pt x="114300" y="566927"/>
                </a:lnTo>
                <a:lnTo>
                  <a:pt x="114300" y="0"/>
                </a:lnTo>
                <a:lnTo>
                  <a:pt x="0" y="0"/>
                </a:lnTo>
                <a:lnTo>
                  <a:pt x="0" y="566927"/>
                </a:lnTo>
                <a:close/>
              </a:path>
            </a:pathLst>
          </a:custGeom>
          <a:solidFill>
            <a:srgbClr val="BB8542"/>
          </a:solidFill>
        </p:spPr>
        <p:txBody>
          <a:bodyPr wrap="square" lIns="0" tIns="0" rIns="0" bIns="0" rtlCol="0"/>
          <a:lstStyle/>
          <a:p>
            <a:endParaRPr/>
          </a:p>
        </p:txBody>
      </p:sp>
      <p:sp>
        <p:nvSpPr>
          <p:cNvPr id="9" name="object 9"/>
          <p:cNvSpPr/>
          <p:nvPr/>
        </p:nvSpPr>
        <p:spPr>
          <a:xfrm>
            <a:off x="1600200" y="5068061"/>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10" name="object 10"/>
          <p:cNvSpPr/>
          <p:nvPr/>
        </p:nvSpPr>
        <p:spPr>
          <a:xfrm>
            <a:off x="1600200" y="3740658"/>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1" name="object 11"/>
          <p:cNvSpPr/>
          <p:nvPr/>
        </p:nvSpPr>
        <p:spPr>
          <a:xfrm>
            <a:off x="1600200" y="1981961"/>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2" name="object 12"/>
          <p:cNvSpPr/>
          <p:nvPr/>
        </p:nvSpPr>
        <p:spPr>
          <a:xfrm>
            <a:off x="1600200" y="2414016"/>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587397" y="302050"/>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sp>
        <p:nvSpPr>
          <p:cNvPr id="5" name="object 5"/>
          <p:cNvSpPr txBox="1">
            <a:spLocks noGrp="1"/>
          </p:cNvSpPr>
          <p:nvPr>
            <p:ph type="title"/>
          </p:nvPr>
        </p:nvSpPr>
        <p:spPr>
          <a:xfrm>
            <a:off x="3606672" y="817901"/>
            <a:ext cx="498030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CHECK</a:t>
            </a:r>
            <a:r>
              <a:rPr sz="3600" spc="-10" dirty="0">
                <a:solidFill>
                  <a:srgbClr val="FFFFFF"/>
                </a:solidFill>
              </a:rPr>
              <a:t> </a:t>
            </a:r>
            <a:r>
              <a:rPr sz="3600" dirty="0">
                <a:solidFill>
                  <a:srgbClr val="FFFFFF"/>
                </a:solidFill>
              </a:rPr>
              <a:t>ON</a:t>
            </a:r>
            <a:r>
              <a:rPr sz="3600" spc="-10" dirty="0">
                <a:solidFill>
                  <a:srgbClr val="FFFFFF"/>
                </a:solidFill>
              </a:rPr>
              <a:t> LEARNING</a:t>
            </a:r>
            <a:endParaRPr sz="3600"/>
          </a:p>
        </p:txBody>
      </p:sp>
      <p:sp>
        <p:nvSpPr>
          <p:cNvPr id="6" name="object 6"/>
          <p:cNvSpPr txBox="1"/>
          <p:nvPr/>
        </p:nvSpPr>
        <p:spPr>
          <a:xfrm>
            <a:off x="2422680" y="1662422"/>
            <a:ext cx="8234680" cy="459740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What</a:t>
            </a:r>
            <a:r>
              <a:rPr sz="2400" b="1" spc="-60" dirty="0">
                <a:solidFill>
                  <a:srgbClr val="FFFFFF"/>
                </a:solidFill>
                <a:latin typeface="Arial"/>
                <a:cs typeface="Arial"/>
              </a:rPr>
              <a:t> </a:t>
            </a:r>
            <a:r>
              <a:rPr sz="2400" b="1" dirty="0">
                <a:solidFill>
                  <a:srgbClr val="FFFFFF"/>
                </a:solidFill>
                <a:latin typeface="Arial"/>
                <a:cs typeface="Arial"/>
              </a:rPr>
              <a:t>external</a:t>
            </a:r>
            <a:r>
              <a:rPr sz="2400" b="1" spc="-45" dirty="0">
                <a:solidFill>
                  <a:srgbClr val="FFFFFF"/>
                </a:solidFill>
                <a:latin typeface="Arial"/>
                <a:cs typeface="Arial"/>
              </a:rPr>
              <a:t> </a:t>
            </a:r>
            <a:r>
              <a:rPr sz="2400" b="1" dirty="0">
                <a:solidFill>
                  <a:srgbClr val="FFFFFF"/>
                </a:solidFill>
                <a:latin typeface="Arial"/>
                <a:cs typeface="Arial"/>
              </a:rPr>
              <a:t>forces</a:t>
            </a:r>
            <a:r>
              <a:rPr sz="2400" b="1" spc="-40" dirty="0">
                <a:solidFill>
                  <a:srgbClr val="FFFFFF"/>
                </a:solidFill>
                <a:latin typeface="Arial"/>
                <a:cs typeface="Arial"/>
              </a:rPr>
              <a:t> </a:t>
            </a:r>
            <a:r>
              <a:rPr sz="2400" b="1" dirty="0">
                <a:solidFill>
                  <a:srgbClr val="FFFFFF"/>
                </a:solidFill>
                <a:latin typeface="Arial"/>
                <a:cs typeface="Arial"/>
              </a:rPr>
              <a:t>can</a:t>
            </a:r>
            <a:r>
              <a:rPr sz="2400" b="1" spc="-50" dirty="0">
                <a:solidFill>
                  <a:srgbClr val="FFFFFF"/>
                </a:solidFill>
                <a:latin typeface="Arial"/>
                <a:cs typeface="Arial"/>
              </a:rPr>
              <a:t> </a:t>
            </a:r>
            <a:r>
              <a:rPr sz="2400" b="1" dirty="0">
                <a:solidFill>
                  <a:srgbClr val="FFFFFF"/>
                </a:solidFill>
                <a:latin typeface="Arial"/>
                <a:cs typeface="Arial"/>
              </a:rPr>
              <a:t>cause</a:t>
            </a:r>
            <a:r>
              <a:rPr sz="2400" b="1" spc="-45" dirty="0">
                <a:solidFill>
                  <a:srgbClr val="FFFFFF"/>
                </a:solidFill>
                <a:latin typeface="Arial"/>
                <a:cs typeface="Arial"/>
              </a:rPr>
              <a:t> </a:t>
            </a:r>
            <a:r>
              <a:rPr sz="2400" b="1" dirty="0">
                <a:solidFill>
                  <a:srgbClr val="FFFFFF"/>
                </a:solidFill>
                <a:latin typeface="Arial"/>
                <a:cs typeface="Arial"/>
              </a:rPr>
              <a:t>a</a:t>
            </a:r>
            <a:r>
              <a:rPr sz="2400" b="1" spc="-55" dirty="0">
                <a:solidFill>
                  <a:srgbClr val="FFFFFF"/>
                </a:solidFill>
                <a:latin typeface="Arial"/>
                <a:cs typeface="Arial"/>
              </a:rPr>
              <a:t> </a:t>
            </a:r>
            <a:r>
              <a:rPr sz="2400" b="1" dirty="0">
                <a:solidFill>
                  <a:srgbClr val="FFFFFF"/>
                </a:solidFill>
                <a:latin typeface="Arial"/>
                <a:cs typeface="Arial"/>
              </a:rPr>
              <a:t>head</a:t>
            </a:r>
            <a:r>
              <a:rPr sz="2400" b="1" spc="-50" dirty="0">
                <a:solidFill>
                  <a:srgbClr val="FFFFFF"/>
                </a:solidFill>
                <a:latin typeface="Arial"/>
                <a:cs typeface="Arial"/>
              </a:rPr>
              <a:t> </a:t>
            </a:r>
            <a:r>
              <a:rPr sz="2400" b="1" spc="-10" dirty="0">
                <a:solidFill>
                  <a:srgbClr val="FFFFFF"/>
                </a:solidFill>
                <a:latin typeface="Arial"/>
                <a:cs typeface="Arial"/>
              </a:rPr>
              <a:t>injury?</a:t>
            </a:r>
            <a:endParaRPr sz="2400">
              <a:latin typeface="Arial"/>
              <a:cs typeface="Arial"/>
            </a:endParaRPr>
          </a:p>
          <a:p>
            <a:pPr marL="12700" marR="5080">
              <a:lnSpc>
                <a:spcPct val="100000"/>
              </a:lnSpc>
              <a:spcBef>
                <a:spcPts val="2400"/>
              </a:spcBef>
            </a:pPr>
            <a:r>
              <a:rPr sz="2400" b="1" dirty="0">
                <a:solidFill>
                  <a:srgbClr val="FFFFFF"/>
                </a:solidFill>
                <a:latin typeface="Arial"/>
                <a:cs typeface="Arial"/>
              </a:rPr>
              <a:t>What</a:t>
            </a:r>
            <a:r>
              <a:rPr sz="2400" b="1" spc="-55" dirty="0">
                <a:solidFill>
                  <a:srgbClr val="FFFFFF"/>
                </a:solidFill>
                <a:latin typeface="Arial"/>
                <a:cs typeface="Arial"/>
              </a:rPr>
              <a:t> </a:t>
            </a:r>
            <a:r>
              <a:rPr sz="2400" b="1" dirty="0">
                <a:solidFill>
                  <a:srgbClr val="FFFFFF"/>
                </a:solidFill>
                <a:latin typeface="Arial"/>
                <a:cs typeface="Arial"/>
              </a:rPr>
              <a:t>are</a:t>
            </a:r>
            <a:r>
              <a:rPr sz="2400" b="1" spc="-45" dirty="0">
                <a:solidFill>
                  <a:srgbClr val="FFFFFF"/>
                </a:solidFill>
                <a:latin typeface="Arial"/>
                <a:cs typeface="Arial"/>
              </a:rPr>
              <a:t> </a:t>
            </a:r>
            <a:r>
              <a:rPr sz="2400" b="1" dirty="0">
                <a:solidFill>
                  <a:srgbClr val="FFFFFF"/>
                </a:solidFill>
                <a:latin typeface="Arial"/>
                <a:cs typeface="Arial"/>
              </a:rPr>
              <a:t>the</a:t>
            </a:r>
            <a:r>
              <a:rPr sz="2400" b="1" spc="-50" dirty="0">
                <a:solidFill>
                  <a:srgbClr val="FFFFFF"/>
                </a:solidFill>
                <a:latin typeface="Arial"/>
                <a:cs typeface="Arial"/>
              </a:rPr>
              <a:t> </a:t>
            </a:r>
            <a:r>
              <a:rPr sz="2400" b="1" dirty="0">
                <a:solidFill>
                  <a:srgbClr val="FFFFFF"/>
                </a:solidFill>
                <a:latin typeface="Arial"/>
                <a:cs typeface="Arial"/>
              </a:rPr>
              <a:t>critical</a:t>
            </a:r>
            <a:r>
              <a:rPr sz="2400" b="1" spc="-45" dirty="0">
                <a:solidFill>
                  <a:srgbClr val="FFFFFF"/>
                </a:solidFill>
                <a:latin typeface="Arial"/>
                <a:cs typeface="Arial"/>
              </a:rPr>
              <a:t> </a:t>
            </a:r>
            <a:r>
              <a:rPr sz="2400" b="1" dirty="0">
                <a:solidFill>
                  <a:srgbClr val="FFFFFF"/>
                </a:solidFill>
                <a:latin typeface="Arial"/>
                <a:cs typeface="Arial"/>
              </a:rPr>
              <a:t>observations</a:t>
            </a:r>
            <a:r>
              <a:rPr sz="2400" b="1" spc="-35" dirty="0">
                <a:solidFill>
                  <a:srgbClr val="FFFFFF"/>
                </a:solidFill>
                <a:latin typeface="Arial"/>
                <a:cs typeface="Arial"/>
              </a:rPr>
              <a:t> </a:t>
            </a:r>
            <a:r>
              <a:rPr sz="2400" b="1" dirty="0">
                <a:solidFill>
                  <a:srgbClr val="FFFFFF"/>
                </a:solidFill>
                <a:latin typeface="Arial"/>
                <a:cs typeface="Arial"/>
              </a:rPr>
              <a:t>that</a:t>
            </a:r>
            <a:r>
              <a:rPr sz="2400" b="1" spc="-50" dirty="0">
                <a:solidFill>
                  <a:srgbClr val="FFFFFF"/>
                </a:solidFill>
                <a:latin typeface="Arial"/>
                <a:cs typeface="Arial"/>
              </a:rPr>
              <a:t> </a:t>
            </a:r>
            <a:r>
              <a:rPr sz="2400" b="1" dirty="0">
                <a:solidFill>
                  <a:srgbClr val="FFFFFF"/>
                </a:solidFill>
                <a:latin typeface="Arial"/>
                <a:cs typeface="Arial"/>
              </a:rPr>
              <a:t>should</a:t>
            </a:r>
            <a:r>
              <a:rPr sz="2400" b="1" spc="-55" dirty="0">
                <a:solidFill>
                  <a:srgbClr val="FFFFFF"/>
                </a:solidFill>
                <a:latin typeface="Arial"/>
                <a:cs typeface="Arial"/>
              </a:rPr>
              <a:t> </a:t>
            </a:r>
            <a:r>
              <a:rPr sz="2400" b="1" spc="-25" dirty="0">
                <a:solidFill>
                  <a:srgbClr val="FFFFFF"/>
                </a:solidFill>
                <a:latin typeface="Arial"/>
                <a:cs typeface="Arial"/>
              </a:rPr>
              <a:t>be </a:t>
            </a:r>
            <a:r>
              <a:rPr sz="2400" b="1" dirty="0">
                <a:solidFill>
                  <a:srgbClr val="FFFFFF"/>
                </a:solidFill>
                <a:latin typeface="Arial"/>
                <a:cs typeface="Arial"/>
              </a:rPr>
              <a:t>reported</a:t>
            </a:r>
            <a:r>
              <a:rPr sz="2400" b="1" spc="-65" dirty="0">
                <a:solidFill>
                  <a:srgbClr val="FFFFFF"/>
                </a:solidFill>
                <a:latin typeface="Arial"/>
                <a:cs typeface="Arial"/>
              </a:rPr>
              <a:t> </a:t>
            </a:r>
            <a:r>
              <a:rPr sz="2400" b="1" dirty="0">
                <a:solidFill>
                  <a:srgbClr val="FFFFFF"/>
                </a:solidFill>
                <a:latin typeface="Arial"/>
                <a:cs typeface="Arial"/>
              </a:rPr>
              <a:t>to</a:t>
            </a:r>
            <a:r>
              <a:rPr sz="2400" b="1" spc="-70" dirty="0">
                <a:solidFill>
                  <a:srgbClr val="FFFFFF"/>
                </a:solidFill>
                <a:latin typeface="Arial"/>
                <a:cs typeface="Arial"/>
              </a:rPr>
              <a:t> </a:t>
            </a:r>
            <a:r>
              <a:rPr sz="2400" b="1" dirty="0">
                <a:solidFill>
                  <a:srgbClr val="FFFFFF"/>
                </a:solidFill>
                <a:latin typeface="Arial"/>
                <a:cs typeface="Arial"/>
              </a:rPr>
              <a:t>medical</a:t>
            </a:r>
            <a:r>
              <a:rPr sz="2400" b="1" spc="-65" dirty="0">
                <a:solidFill>
                  <a:srgbClr val="FFFFFF"/>
                </a:solidFill>
                <a:latin typeface="Arial"/>
                <a:cs typeface="Arial"/>
              </a:rPr>
              <a:t> </a:t>
            </a:r>
            <a:r>
              <a:rPr sz="2400" b="1" dirty="0">
                <a:solidFill>
                  <a:srgbClr val="FFFFFF"/>
                </a:solidFill>
                <a:latin typeface="Arial"/>
                <a:cs typeface="Arial"/>
              </a:rPr>
              <a:t>personnel</a:t>
            </a:r>
            <a:r>
              <a:rPr sz="2400" b="1" spc="-65" dirty="0">
                <a:solidFill>
                  <a:srgbClr val="FFFFFF"/>
                </a:solidFill>
                <a:latin typeface="Arial"/>
                <a:cs typeface="Arial"/>
              </a:rPr>
              <a:t> </a:t>
            </a:r>
            <a:r>
              <a:rPr sz="2400" b="1" dirty="0">
                <a:solidFill>
                  <a:srgbClr val="FFFFFF"/>
                </a:solidFill>
                <a:latin typeface="Arial"/>
                <a:cs typeface="Arial"/>
              </a:rPr>
              <a:t>for</a:t>
            </a:r>
            <a:r>
              <a:rPr sz="2400" b="1" spc="-70" dirty="0">
                <a:solidFill>
                  <a:srgbClr val="FFFFFF"/>
                </a:solidFill>
                <a:latin typeface="Arial"/>
                <a:cs typeface="Arial"/>
              </a:rPr>
              <a:t> </a:t>
            </a:r>
            <a:r>
              <a:rPr sz="2400" b="1" dirty="0">
                <a:solidFill>
                  <a:srgbClr val="FFFFFF"/>
                </a:solidFill>
                <a:latin typeface="Arial"/>
                <a:cs typeface="Arial"/>
              </a:rPr>
              <a:t>trauma</a:t>
            </a:r>
            <a:r>
              <a:rPr sz="2400" b="1" spc="-60" dirty="0">
                <a:solidFill>
                  <a:srgbClr val="FFFFFF"/>
                </a:solidFill>
                <a:latin typeface="Arial"/>
                <a:cs typeface="Arial"/>
              </a:rPr>
              <a:t> </a:t>
            </a:r>
            <a:r>
              <a:rPr sz="2400" b="1" dirty="0">
                <a:solidFill>
                  <a:srgbClr val="FFFFFF"/>
                </a:solidFill>
                <a:latin typeface="Arial"/>
                <a:cs typeface="Arial"/>
              </a:rPr>
              <a:t>casualties</a:t>
            </a:r>
            <a:r>
              <a:rPr sz="2400" b="1" spc="-50" dirty="0">
                <a:solidFill>
                  <a:srgbClr val="FFFFFF"/>
                </a:solidFill>
                <a:latin typeface="Arial"/>
                <a:cs typeface="Arial"/>
              </a:rPr>
              <a:t> </a:t>
            </a:r>
            <a:r>
              <a:rPr sz="2400" b="1" spc="-20" dirty="0">
                <a:solidFill>
                  <a:srgbClr val="FFFFFF"/>
                </a:solidFill>
                <a:latin typeface="Arial"/>
                <a:cs typeface="Arial"/>
              </a:rPr>
              <a:t>with </a:t>
            </a:r>
            <a:r>
              <a:rPr sz="2400" b="1" dirty="0">
                <a:solidFill>
                  <a:srgbClr val="FFFFFF"/>
                </a:solidFill>
                <a:latin typeface="Arial"/>
                <a:cs typeface="Arial"/>
              </a:rPr>
              <a:t>a</a:t>
            </a:r>
            <a:r>
              <a:rPr sz="2400" b="1" spc="-55" dirty="0">
                <a:solidFill>
                  <a:srgbClr val="FFFFFF"/>
                </a:solidFill>
                <a:latin typeface="Arial"/>
                <a:cs typeface="Arial"/>
              </a:rPr>
              <a:t> </a:t>
            </a:r>
            <a:r>
              <a:rPr sz="2400" b="1" dirty="0">
                <a:solidFill>
                  <a:srgbClr val="FFFFFF"/>
                </a:solidFill>
                <a:latin typeface="Arial"/>
                <a:cs typeface="Arial"/>
              </a:rPr>
              <a:t>suspected</a:t>
            </a:r>
            <a:r>
              <a:rPr sz="2400" b="1" spc="-30" dirty="0">
                <a:solidFill>
                  <a:srgbClr val="FFFFFF"/>
                </a:solidFill>
                <a:latin typeface="Arial"/>
                <a:cs typeface="Arial"/>
              </a:rPr>
              <a:t> </a:t>
            </a:r>
            <a:r>
              <a:rPr sz="2400" b="1" dirty="0">
                <a:solidFill>
                  <a:srgbClr val="FFFFFF"/>
                </a:solidFill>
                <a:latin typeface="Arial"/>
                <a:cs typeface="Arial"/>
              </a:rPr>
              <a:t>head</a:t>
            </a:r>
            <a:r>
              <a:rPr sz="2400" b="1" spc="-50" dirty="0">
                <a:solidFill>
                  <a:srgbClr val="FFFFFF"/>
                </a:solidFill>
                <a:latin typeface="Arial"/>
                <a:cs typeface="Arial"/>
              </a:rPr>
              <a:t> </a:t>
            </a:r>
            <a:r>
              <a:rPr sz="2400" b="1" dirty="0">
                <a:solidFill>
                  <a:srgbClr val="FFFFFF"/>
                </a:solidFill>
                <a:latin typeface="Arial"/>
                <a:cs typeface="Arial"/>
              </a:rPr>
              <a:t>injury,</a:t>
            </a:r>
            <a:r>
              <a:rPr sz="2400" b="1" spc="-60" dirty="0">
                <a:solidFill>
                  <a:srgbClr val="FFFFFF"/>
                </a:solidFill>
                <a:latin typeface="Arial"/>
                <a:cs typeface="Arial"/>
              </a:rPr>
              <a:t> </a:t>
            </a:r>
            <a:r>
              <a:rPr sz="2400" b="1" dirty="0">
                <a:solidFill>
                  <a:srgbClr val="FFFFFF"/>
                </a:solidFill>
                <a:latin typeface="Arial"/>
                <a:cs typeface="Arial"/>
              </a:rPr>
              <a:t>in</a:t>
            </a:r>
            <a:r>
              <a:rPr sz="2400" b="1" spc="-60" dirty="0">
                <a:solidFill>
                  <a:srgbClr val="FFFFFF"/>
                </a:solidFill>
                <a:latin typeface="Arial"/>
                <a:cs typeface="Arial"/>
              </a:rPr>
              <a:t> </a:t>
            </a:r>
            <a:r>
              <a:rPr sz="2400" b="1" dirty="0">
                <a:solidFill>
                  <a:srgbClr val="FFFFFF"/>
                </a:solidFill>
                <a:latin typeface="Arial"/>
                <a:cs typeface="Arial"/>
              </a:rPr>
              <a:t>accordance</a:t>
            </a:r>
            <a:r>
              <a:rPr sz="2400" b="1" spc="-30" dirty="0">
                <a:solidFill>
                  <a:srgbClr val="FFFFFF"/>
                </a:solidFill>
                <a:latin typeface="Arial"/>
                <a:cs typeface="Arial"/>
              </a:rPr>
              <a:t> </a:t>
            </a:r>
            <a:r>
              <a:rPr sz="2400" b="1" dirty="0">
                <a:solidFill>
                  <a:srgbClr val="FFFFFF"/>
                </a:solidFill>
                <a:latin typeface="Arial"/>
                <a:cs typeface="Arial"/>
              </a:rPr>
              <a:t>with</a:t>
            </a:r>
            <a:r>
              <a:rPr sz="2400" b="1" spc="-60" dirty="0">
                <a:solidFill>
                  <a:srgbClr val="FFFFFF"/>
                </a:solidFill>
                <a:latin typeface="Arial"/>
                <a:cs typeface="Arial"/>
              </a:rPr>
              <a:t> </a:t>
            </a:r>
            <a:r>
              <a:rPr sz="2400" b="1" dirty="0">
                <a:solidFill>
                  <a:srgbClr val="FFFFFF"/>
                </a:solidFill>
                <a:latin typeface="Arial"/>
                <a:cs typeface="Arial"/>
              </a:rPr>
              <a:t>the</a:t>
            </a:r>
            <a:r>
              <a:rPr sz="2400" b="1" spc="-50" dirty="0">
                <a:solidFill>
                  <a:srgbClr val="FFFFFF"/>
                </a:solidFill>
                <a:latin typeface="Arial"/>
                <a:cs typeface="Arial"/>
              </a:rPr>
              <a:t> </a:t>
            </a:r>
            <a:r>
              <a:rPr sz="2400" b="1" spc="-10" dirty="0">
                <a:solidFill>
                  <a:srgbClr val="FFFFFF"/>
                </a:solidFill>
                <a:latin typeface="Arial"/>
                <a:cs typeface="Arial"/>
              </a:rPr>
              <a:t>Military </a:t>
            </a:r>
            <a:r>
              <a:rPr sz="2400" b="1" dirty="0">
                <a:solidFill>
                  <a:srgbClr val="FFFFFF"/>
                </a:solidFill>
                <a:latin typeface="Arial"/>
                <a:cs typeface="Arial"/>
              </a:rPr>
              <a:t>Acute</a:t>
            </a:r>
            <a:r>
              <a:rPr sz="2400" b="1" spc="-65" dirty="0">
                <a:solidFill>
                  <a:srgbClr val="FFFFFF"/>
                </a:solidFill>
                <a:latin typeface="Arial"/>
                <a:cs typeface="Arial"/>
              </a:rPr>
              <a:t> </a:t>
            </a:r>
            <a:r>
              <a:rPr sz="2400" b="1" dirty="0">
                <a:solidFill>
                  <a:srgbClr val="FFFFFF"/>
                </a:solidFill>
                <a:latin typeface="Arial"/>
                <a:cs typeface="Arial"/>
              </a:rPr>
              <a:t>Concussive</a:t>
            </a:r>
            <a:r>
              <a:rPr sz="2400" b="1" spc="-55" dirty="0">
                <a:solidFill>
                  <a:srgbClr val="FFFFFF"/>
                </a:solidFill>
                <a:latin typeface="Arial"/>
                <a:cs typeface="Arial"/>
              </a:rPr>
              <a:t> </a:t>
            </a:r>
            <a:r>
              <a:rPr sz="2400" b="1" dirty="0">
                <a:solidFill>
                  <a:srgbClr val="FFFFFF"/>
                </a:solidFill>
                <a:latin typeface="Arial"/>
                <a:cs typeface="Arial"/>
              </a:rPr>
              <a:t>Evaluation</a:t>
            </a:r>
            <a:r>
              <a:rPr sz="2400" b="1" spc="-75" dirty="0">
                <a:solidFill>
                  <a:srgbClr val="FFFFFF"/>
                </a:solidFill>
                <a:latin typeface="Arial"/>
                <a:cs typeface="Arial"/>
              </a:rPr>
              <a:t> </a:t>
            </a:r>
            <a:r>
              <a:rPr sz="2400" b="1" dirty="0">
                <a:solidFill>
                  <a:srgbClr val="FFFFFF"/>
                </a:solidFill>
                <a:latin typeface="Arial"/>
                <a:cs typeface="Arial"/>
              </a:rPr>
              <a:t>2</a:t>
            </a:r>
            <a:r>
              <a:rPr sz="2400" b="1" spc="-65" dirty="0">
                <a:solidFill>
                  <a:srgbClr val="FFFFFF"/>
                </a:solidFill>
                <a:latin typeface="Arial"/>
                <a:cs typeface="Arial"/>
              </a:rPr>
              <a:t> </a:t>
            </a:r>
            <a:r>
              <a:rPr sz="2400" b="1" dirty="0">
                <a:solidFill>
                  <a:srgbClr val="FFFFFF"/>
                </a:solidFill>
                <a:latin typeface="Arial"/>
                <a:cs typeface="Arial"/>
              </a:rPr>
              <a:t>(MACE</a:t>
            </a:r>
            <a:r>
              <a:rPr sz="2400" b="1" spc="-60" dirty="0">
                <a:solidFill>
                  <a:srgbClr val="FFFFFF"/>
                </a:solidFill>
                <a:latin typeface="Arial"/>
                <a:cs typeface="Arial"/>
              </a:rPr>
              <a:t> </a:t>
            </a:r>
            <a:r>
              <a:rPr sz="2400" b="1" spc="-25" dirty="0">
                <a:solidFill>
                  <a:srgbClr val="FFFFFF"/>
                </a:solidFill>
                <a:latin typeface="Arial"/>
                <a:cs typeface="Arial"/>
              </a:rPr>
              <a:t>2)?</a:t>
            </a:r>
            <a:endParaRPr sz="2400">
              <a:latin typeface="Arial"/>
              <a:cs typeface="Arial"/>
            </a:endParaRPr>
          </a:p>
          <a:p>
            <a:pPr marL="12700" marR="922655">
              <a:lnSpc>
                <a:spcPct val="100000"/>
              </a:lnSpc>
              <a:spcBef>
                <a:spcPts val="2400"/>
              </a:spcBef>
            </a:pPr>
            <a:r>
              <a:rPr sz="2400" b="1" dirty="0">
                <a:solidFill>
                  <a:srgbClr val="FFFFFF"/>
                </a:solidFill>
                <a:latin typeface="Arial"/>
                <a:cs typeface="Arial"/>
              </a:rPr>
              <a:t>What</a:t>
            </a:r>
            <a:r>
              <a:rPr sz="2400" b="1" spc="-50" dirty="0">
                <a:solidFill>
                  <a:srgbClr val="FFFFFF"/>
                </a:solidFill>
                <a:latin typeface="Arial"/>
                <a:cs typeface="Arial"/>
              </a:rPr>
              <a:t> </a:t>
            </a:r>
            <a:r>
              <a:rPr sz="2400" b="1" dirty="0">
                <a:solidFill>
                  <a:srgbClr val="FFFFFF"/>
                </a:solidFill>
                <a:latin typeface="Arial"/>
                <a:cs typeface="Arial"/>
              </a:rPr>
              <a:t>is</a:t>
            </a:r>
            <a:r>
              <a:rPr sz="2400" b="1" spc="-55" dirty="0">
                <a:solidFill>
                  <a:srgbClr val="FFFFFF"/>
                </a:solidFill>
                <a:latin typeface="Arial"/>
                <a:cs typeface="Arial"/>
              </a:rPr>
              <a:t> </a:t>
            </a:r>
            <a:r>
              <a:rPr sz="2400" b="1" dirty="0">
                <a:solidFill>
                  <a:srgbClr val="FFFFFF"/>
                </a:solidFill>
                <a:latin typeface="Arial"/>
                <a:cs typeface="Arial"/>
              </a:rPr>
              <a:t>the</a:t>
            </a:r>
            <a:r>
              <a:rPr sz="2400" b="1" spc="-45" dirty="0">
                <a:solidFill>
                  <a:srgbClr val="FFFFFF"/>
                </a:solidFill>
                <a:latin typeface="Arial"/>
                <a:cs typeface="Arial"/>
              </a:rPr>
              <a:t> </a:t>
            </a:r>
            <a:r>
              <a:rPr sz="2400" b="1" dirty="0">
                <a:solidFill>
                  <a:srgbClr val="FFFFFF"/>
                </a:solidFill>
                <a:latin typeface="Arial"/>
                <a:cs typeface="Arial"/>
              </a:rPr>
              <a:t>goal</a:t>
            </a:r>
            <a:r>
              <a:rPr sz="2400" b="1" spc="-55" dirty="0">
                <a:solidFill>
                  <a:srgbClr val="FFFFFF"/>
                </a:solidFill>
                <a:latin typeface="Arial"/>
                <a:cs typeface="Arial"/>
              </a:rPr>
              <a:t> </a:t>
            </a:r>
            <a:r>
              <a:rPr sz="2400" b="1" dirty="0">
                <a:solidFill>
                  <a:srgbClr val="FFFFFF"/>
                </a:solidFill>
                <a:latin typeface="Arial"/>
                <a:cs typeface="Arial"/>
              </a:rPr>
              <a:t>of</a:t>
            </a:r>
            <a:r>
              <a:rPr sz="2400" b="1" spc="-55" dirty="0">
                <a:solidFill>
                  <a:srgbClr val="FFFFFF"/>
                </a:solidFill>
                <a:latin typeface="Arial"/>
                <a:cs typeface="Arial"/>
              </a:rPr>
              <a:t> </a:t>
            </a:r>
            <a:r>
              <a:rPr sz="2400" b="1" dirty="0">
                <a:solidFill>
                  <a:srgbClr val="FFFFFF"/>
                </a:solidFill>
                <a:latin typeface="Arial"/>
                <a:cs typeface="Arial"/>
              </a:rPr>
              <a:t>management</a:t>
            </a:r>
            <a:r>
              <a:rPr sz="2400" b="1" spc="-25" dirty="0">
                <a:solidFill>
                  <a:srgbClr val="FFFFFF"/>
                </a:solidFill>
                <a:latin typeface="Arial"/>
                <a:cs typeface="Arial"/>
              </a:rPr>
              <a:t> </a:t>
            </a:r>
            <a:r>
              <a:rPr sz="2400" b="1" dirty="0">
                <a:solidFill>
                  <a:srgbClr val="FFFFFF"/>
                </a:solidFill>
                <a:latin typeface="Arial"/>
                <a:cs typeface="Arial"/>
              </a:rPr>
              <a:t>of</a:t>
            </a:r>
            <a:r>
              <a:rPr sz="2400" b="1" spc="-55" dirty="0">
                <a:solidFill>
                  <a:srgbClr val="FFFFFF"/>
                </a:solidFill>
                <a:latin typeface="Arial"/>
                <a:cs typeface="Arial"/>
              </a:rPr>
              <a:t> </a:t>
            </a:r>
            <a:r>
              <a:rPr sz="2400" b="1" dirty="0">
                <a:solidFill>
                  <a:srgbClr val="FFFFFF"/>
                </a:solidFill>
                <a:latin typeface="Arial"/>
                <a:cs typeface="Arial"/>
              </a:rPr>
              <a:t>casualties</a:t>
            </a:r>
            <a:r>
              <a:rPr sz="2400" b="1" spc="-25" dirty="0">
                <a:solidFill>
                  <a:srgbClr val="FFFFFF"/>
                </a:solidFill>
                <a:latin typeface="Arial"/>
                <a:cs typeface="Arial"/>
              </a:rPr>
              <a:t> </a:t>
            </a:r>
            <a:r>
              <a:rPr sz="2400" b="1" spc="-20" dirty="0">
                <a:solidFill>
                  <a:srgbClr val="FFFFFF"/>
                </a:solidFill>
                <a:latin typeface="Arial"/>
                <a:cs typeface="Arial"/>
              </a:rPr>
              <a:t>with </a:t>
            </a:r>
            <a:r>
              <a:rPr sz="2400" b="1" dirty="0">
                <a:solidFill>
                  <a:srgbClr val="FFFFFF"/>
                </a:solidFill>
                <a:latin typeface="Arial"/>
                <a:cs typeface="Arial"/>
              </a:rPr>
              <a:t>suspected</a:t>
            </a:r>
            <a:r>
              <a:rPr sz="2400" b="1" spc="-40" dirty="0">
                <a:solidFill>
                  <a:srgbClr val="FFFFFF"/>
                </a:solidFill>
                <a:latin typeface="Arial"/>
                <a:cs typeface="Arial"/>
              </a:rPr>
              <a:t> </a:t>
            </a:r>
            <a:r>
              <a:rPr sz="2400" b="1" dirty="0">
                <a:solidFill>
                  <a:srgbClr val="FFFFFF"/>
                </a:solidFill>
                <a:latin typeface="Arial"/>
                <a:cs typeface="Arial"/>
              </a:rPr>
              <a:t>head</a:t>
            </a:r>
            <a:r>
              <a:rPr sz="2400" b="1" spc="-60" dirty="0">
                <a:solidFill>
                  <a:srgbClr val="FFFFFF"/>
                </a:solidFill>
                <a:latin typeface="Arial"/>
                <a:cs typeface="Arial"/>
              </a:rPr>
              <a:t> </a:t>
            </a:r>
            <a:r>
              <a:rPr sz="2400" b="1" dirty="0">
                <a:solidFill>
                  <a:srgbClr val="FFFFFF"/>
                </a:solidFill>
                <a:latin typeface="Arial"/>
                <a:cs typeface="Arial"/>
              </a:rPr>
              <a:t>injury/TBI</a:t>
            </a:r>
            <a:r>
              <a:rPr sz="2400" b="1" spc="-65" dirty="0">
                <a:solidFill>
                  <a:srgbClr val="FFFFFF"/>
                </a:solidFill>
                <a:latin typeface="Arial"/>
                <a:cs typeface="Arial"/>
              </a:rPr>
              <a:t> </a:t>
            </a:r>
            <a:r>
              <a:rPr sz="2400" b="1" dirty="0">
                <a:solidFill>
                  <a:srgbClr val="FFFFFF"/>
                </a:solidFill>
                <a:latin typeface="Arial"/>
                <a:cs typeface="Arial"/>
              </a:rPr>
              <a:t>in</a:t>
            </a:r>
            <a:r>
              <a:rPr sz="2400" b="1" spc="-65" dirty="0">
                <a:solidFill>
                  <a:srgbClr val="FFFFFF"/>
                </a:solidFill>
                <a:latin typeface="Arial"/>
                <a:cs typeface="Arial"/>
              </a:rPr>
              <a:t> </a:t>
            </a:r>
            <a:r>
              <a:rPr sz="2400" b="1" spc="-20" dirty="0">
                <a:solidFill>
                  <a:srgbClr val="FFFFFF"/>
                </a:solidFill>
                <a:latin typeface="Arial"/>
                <a:cs typeface="Arial"/>
              </a:rPr>
              <a:t>TFC?</a:t>
            </a:r>
            <a:endParaRPr sz="2400">
              <a:latin typeface="Arial"/>
              <a:cs typeface="Arial"/>
            </a:endParaRPr>
          </a:p>
          <a:p>
            <a:pPr marL="12700" marR="314960">
              <a:lnSpc>
                <a:spcPct val="100000"/>
              </a:lnSpc>
              <a:spcBef>
                <a:spcPts val="2400"/>
              </a:spcBef>
            </a:pPr>
            <a:r>
              <a:rPr sz="2400" b="1" dirty="0">
                <a:solidFill>
                  <a:srgbClr val="FFFFFF"/>
                </a:solidFill>
                <a:latin typeface="Arial"/>
                <a:cs typeface="Arial"/>
              </a:rPr>
              <a:t>What</a:t>
            </a:r>
            <a:r>
              <a:rPr sz="2400" b="1" spc="-45" dirty="0">
                <a:solidFill>
                  <a:srgbClr val="FFFFFF"/>
                </a:solidFill>
                <a:latin typeface="Arial"/>
                <a:cs typeface="Arial"/>
              </a:rPr>
              <a:t> </a:t>
            </a:r>
            <a:r>
              <a:rPr sz="2400" b="1" dirty="0">
                <a:solidFill>
                  <a:srgbClr val="FFFFFF"/>
                </a:solidFill>
                <a:latin typeface="Arial"/>
                <a:cs typeface="Arial"/>
              </a:rPr>
              <a:t>are</a:t>
            </a:r>
            <a:r>
              <a:rPr sz="2400" b="1" spc="-35" dirty="0">
                <a:solidFill>
                  <a:srgbClr val="FFFFFF"/>
                </a:solidFill>
                <a:latin typeface="Arial"/>
                <a:cs typeface="Arial"/>
              </a:rPr>
              <a:t> </a:t>
            </a:r>
            <a:r>
              <a:rPr sz="2400" b="1" dirty="0">
                <a:solidFill>
                  <a:srgbClr val="FFFFFF"/>
                </a:solidFill>
                <a:latin typeface="Arial"/>
                <a:cs typeface="Arial"/>
              </a:rPr>
              <a:t>the</a:t>
            </a:r>
            <a:r>
              <a:rPr sz="2400" b="1" spc="-45" dirty="0">
                <a:solidFill>
                  <a:srgbClr val="FFFFFF"/>
                </a:solidFill>
                <a:latin typeface="Arial"/>
                <a:cs typeface="Arial"/>
              </a:rPr>
              <a:t> </a:t>
            </a:r>
            <a:r>
              <a:rPr sz="2400" b="1" dirty="0">
                <a:solidFill>
                  <a:srgbClr val="FFFFFF"/>
                </a:solidFill>
                <a:latin typeface="Arial"/>
                <a:cs typeface="Arial"/>
              </a:rPr>
              <a:t>methods</a:t>
            </a:r>
            <a:r>
              <a:rPr sz="2400" b="1" spc="-30" dirty="0">
                <a:solidFill>
                  <a:srgbClr val="FFFFFF"/>
                </a:solidFill>
                <a:latin typeface="Arial"/>
                <a:cs typeface="Arial"/>
              </a:rPr>
              <a:t> </a:t>
            </a:r>
            <a:r>
              <a:rPr sz="2400" b="1" dirty="0">
                <a:solidFill>
                  <a:srgbClr val="FFFFFF"/>
                </a:solidFill>
                <a:latin typeface="Arial"/>
                <a:cs typeface="Arial"/>
              </a:rPr>
              <a:t>of</a:t>
            </a:r>
            <a:r>
              <a:rPr sz="2400" b="1" spc="-45" dirty="0">
                <a:solidFill>
                  <a:srgbClr val="FFFFFF"/>
                </a:solidFill>
                <a:latin typeface="Arial"/>
                <a:cs typeface="Arial"/>
              </a:rPr>
              <a:t> </a:t>
            </a:r>
            <a:r>
              <a:rPr sz="2400" b="1" dirty="0">
                <a:solidFill>
                  <a:srgbClr val="FFFFFF"/>
                </a:solidFill>
                <a:latin typeface="Arial"/>
                <a:cs typeface="Arial"/>
              </a:rPr>
              <a:t>administration</a:t>
            </a:r>
            <a:r>
              <a:rPr sz="2400" b="1" spc="-40" dirty="0">
                <a:solidFill>
                  <a:srgbClr val="FFFFFF"/>
                </a:solidFill>
                <a:latin typeface="Arial"/>
                <a:cs typeface="Arial"/>
              </a:rPr>
              <a:t> </a:t>
            </a:r>
            <a:r>
              <a:rPr sz="2400" b="1" dirty="0">
                <a:solidFill>
                  <a:srgbClr val="FFFFFF"/>
                </a:solidFill>
                <a:latin typeface="Arial"/>
                <a:cs typeface="Arial"/>
              </a:rPr>
              <a:t>for</a:t>
            </a:r>
            <a:r>
              <a:rPr sz="2400" b="1" spc="-40" dirty="0">
                <a:solidFill>
                  <a:srgbClr val="FFFFFF"/>
                </a:solidFill>
                <a:latin typeface="Arial"/>
                <a:cs typeface="Arial"/>
              </a:rPr>
              <a:t> </a:t>
            </a:r>
            <a:r>
              <a:rPr sz="2400" b="1" spc="-10" dirty="0">
                <a:solidFill>
                  <a:srgbClr val="FFFFFF"/>
                </a:solidFill>
                <a:latin typeface="Arial"/>
                <a:cs typeface="Arial"/>
              </a:rPr>
              <a:t>Hypertonic </a:t>
            </a:r>
            <a:r>
              <a:rPr sz="2400" b="1" dirty="0">
                <a:solidFill>
                  <a:srgbClr val="FFFFFF"/>
                </a:solidFill>
                <a:latin typeface="Arial"/>
                <a:cs typeface="Arial"/>
              </a:rPr>
              <a:t>Saline</a:t>
            </a:r>
            <a:r>
              <a:rPr sz="2400" b="1" spc="-50" dirty="0">
                <a:solidFill>
                  <a:srgbClr val="FFFFFF"/>
                </a:solidFill>
                <a:latin typeface="Arial"/>
                <a:cs typeface="Arial"/>
              </a:rPr>
              <a:t> </a:t>
            </a:r>
            <a:r>
              <a:rPr sz="2400" b="1" dirty="0">
                <a:solidFill>
                  <a:srgbClr val="FFFFFF"/>
                </a:solidFill>
                <a:latin typeface="Arial"/>
                <a:cs typeface="Arial"/>
              </a:rPr>
              <a:t>for</a:t>
            </a:r>
            <a:r>
              <a:rPr sz="2400" b="1" spc="-50" dirty="0">
                <a:solidFill>
                  <a:srgbClr val="FFFFFF"/>
                </a:solidFill>
                <a:latin typeface="Arial"/>
                <a:cs typeface="Arial"/>
              </a:rPr>
              <a:t> </a:t>
            </a:r>
            <a:r>
              <a:rPr sz="2400" b="1" dirty="0">
                <a:solidFill>
                  <a:srgbClr val="FFFFFF"/>
                </a:solidFill>
                <a:latin typeface="Arial"/>
                <a:cs typeface="Arial"/>
              </a:rPr>
              <a:t>a</a:t>
            </a:r>
            <a:r>
              <a:rPr sz="2400" b="1" spc="-40" dirty="0">
                <a:solidFill>
                  <a:srgbClr val="FFFFFF"/>
                </a:solidFill>
                <a:latin typeface="Arial"/>
                <a:cs typeface="Arial"/>
              </a:rPr>
              <a:t> </a:t>
            </a:r>
            <a:r>
              <a:rPr sz="2400" b="1" dirty="0">
                <a:solidFill>
                  <a:srgbClr val="FFFFFF"/>
                </a:solidFill>
                <a:latin typeface="Arial"/>
                <a:cs typeface="Arial"/>
              </a:rPr>
              <a:t>casualty</a:t>
            </a:r>
            <a:r>
              <a:rPr sz="2400" b="1" spc="-35" dirty="0">
                <a:solidFill>
                  <a:srgbClr val="FFFFFF"/>
                </a:solidFill>
                <a:latin typeface="Arial"/>
                <a:cs typeface="Arial"/>
              </a:rPr>
              <a:t> </a:t>
            </a:r>
            <a:r>
              <a:rPr sz="2400" b="1" dirty="0">
                <a:solidFill>
                  <a:srgbClr val="FFFFFF"/>
                </a:solidFill>
                <a:latin typeface="Arial"/>
                <a:cs typeface="Arial"/>
              </a:rPr>
              <a:t>with</a:t>
            </a:r>
            <a:r>
              <a:rPr sz="2400" b="1" spc="-55" dirty="0">
                <a:solidFill>
                  <a:srgbClr val="FFFFFF"/>
                </a:solidFill>
                <a:latin typeface="Arial"/>
                <a:cs typeface="Arial"/>
              </a:rPr>
              <a:t> </a:t>
            </a:r>
            <a:r>
              <a:rPr sz="2400" b="1" dirty="0">
                <a:solidFill>
                  <a:srgbClr val="FFFFFF"/>
                </a:solidFill>
                <a:latin typeface="Arial"/>
                <a:cs typeface="Arial"/>
              </a:rPr>
              <a:t>impending</a:t>
            </a:r>
            <a:r>
              <a:rPr sz="2400" b="1" spc="-55" dirty="0">
                <a:solidFill>
                  <a:srgbClr val="FFFFFF"/>
                </a:solidFill>
                <a:latin typeface="Arial"/>
                <a:cs typeface="Arial"/>
              </a:rPr>
              <a:t> </a:t>
            </a:r>
            <a:r>
              <a:rPr sz="2400" b="1" spc="-10" dirty="0">
                <a:solidFill>
                  <a:srgbClr val="FFFFFF"/>
                </a:solidFill>
                <a:latin typeface="Arial"/>
                <a:cs typeface="Arial"/>
              </a:rPr>
              <a:t>cerebral herniation?</a:t>
            </a:r>
            <a:endParaRPr sz="2400">
              <a:latin typeface="Arial"/>
              <a:cs typeface="Arial"/>
            </a:endParaRPr>
          </a:p>
        </p:txBody>
      </p:sp>
      <p:pic>
        <p:nvPicPr>
          <p:cNvPr id="7" name="object 7"/>
          <p:cNvPicPr/>
          <p:nvPr/>
        </p:nvPicPr>
        <p:blipFill>
          <a:blip r:embed="rId4" cstate="print"/>
          <a:stretch>
            <a:fillRect/>
          </a:stretch>
        </p:blipFill>
        <p:spPr>
          <a:xfrm>
            <a:off x="1671066" y="1565147"/>
            <a:ext cx="597407" cy="629411"/>
          </a:xfrm>
          <a:prstGeom prst="rect">
            <a:avLst/>
          </a:prstGeom>
        </p:spPr>
      </p:pic>
      <p:pic>
        <p:nvPicPr>
          <p:cNvPr id="8" name="object 8"/>
          <p:cNvPicPr/>
          <p:nvPr/>
        </p:nvPicPr>
        <p:blipFill>
          <a:blip r:embed="rId4" cstate="print"/>
          <a:stretch>
            <a:fillRect/>
          </a:stretch>
        </p:blipFill>
        <p:spPr>
          <a:xfrm>
            <a:off x="1671066" y="2421635"/>
            <a:ext cx="597407" cy="628649"/>
          </a:xfrm>
          <a:prstGeom prst="rect">
            <a:avLst/>
          </a:prstGeom>
        </p:spPr>
      </p:pic>
      <p:pic>
        <p:nvPicPr>
          <p:cNvPr id="9" name="object 9"/>
          <p:cNvPicPr/>
          <p:nvPr/>
        </p:nvPicPr>
        <p:blipFill>
          <a:blip r:embed="rId4" cstate="print"/>
          <a:stretch>
            <a:fillRect/>
          </a:stretch>
        </p:blipFill>
        <p:spPr>
          <a:xfrm>
            <a:off x="1671066" y="4121658"/>
            <a:ext cx="597407" cy="629411"/>
          </a:xfrm>
          <a:prstGeom prst="rect">
            <a:avLst/>
          </a:prstGeom>
        </p:spPr>
      </p:pic>
      <p:pic>
        <p:nvPicPr>
          <p:cNvPr id="10" name="object 10"/>
          <p:cNvPicPr/>
          <p:nvPr/>
        </p:nvPicPr>
        <p:blipFill>
          <a:blip r:embed="rId4" cstate="print"/>
          <a:stretch>
            <a:fillRect/>
          </a:stretch>
        </p:blipFill>
        <p:spPr>
          <a:xfrm>
            <a:off x="1671066" y="5190744"/>
            <a:ext cx="597407" cy="629411"/>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sp>
        <p:nvSpPr>
          <p:cNvPr id="3" name="object 3"/>
          <p:cNvSpPr txBox="1"/>
          <p:nvPr/>
        </p:nvSpPr>
        <p:spPr>
          <a:xfrm>
            <a:off x="2695320" y="2915903"/>
            <a:ext cx="6801484"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25"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4" name="object 4"/>
          <p:cNvPicPr/>
          <p:nvPr/>
        </p:nvPicPr>
        <p:blipFill>
          <a:blip r:embed="rId3" cstate="print"/>
          <a:stretch>
            <a:fillRect/>
          </a:stretch>
        </p:blipFill>
        <p:spPr>
          <a:xfrm>
            <a:off x="8596121" y="1441703"/>
            <a:ext cx="1523998" cy="1434845"/>
          </a:xfrm>
          <a:prstGeom prst="rect">
            <a:avLst/>
          </a:prstGeom>
        </p:spPr>
      </p:pic>
      <p:pic>
        <p:nvPicPr>
          <p:cNvPr id="5" name="object 5"/>
          <p:cNvPicPr/>
          <p:nvPr/>
        </p:nvPicPr>
        <p:blipFill>
          <a:blip r:embed="rId4" cstate="print"/>
          <a:stretch>
            <a:fillRect/>
          </a:stretch>
        </p:blipFill>
        <p:spPr>
          <a:xfrm>
            <a:off x="7223759" y="4335018"/>
            <a:ext cx="2514599" cy="1828799"/>
          </a:xfrm>
          <a:prstGeom prst="rect">
            <a:avLst/>
          </a:prstGeom>
        </p:spPr>
      </p:pic>
      <p:grpSp>
        <p:nvGrpSpPr>
          <p:cNvPr id="6" name="object 6"/>
          <p:cNvGrpSpPr/>
          <p:nvPr/>
        </p:nvGrpSpPr>
        <p:grpSpPr>
          <a:xfrm>
            <a:off x="198745" y="1300128"/>
            <a:ext cx="3277870" cy="3007360"/>
            <a:chOff x="198745" y="1300128"/>
            <a:chExt cx="3277870" cy="3007360"/>
          </a:xfrm>
        </p:grpSpPr>
        <p:pic>
          <p:nvPicPr>
            <p:cNvPr id="7" name="object 7"/>
            <p:cNvPicPr/>
            <p:nvPr/>
          </p:nvPicPr>
          <p:blipFill>
            <a:blip r:embed="rId5" cstate="print"/>
            <a:stretch>
              <a:fillRect/>
            </a:stretch>
          </p:blipFill>
          <p:spPr>
            <a:xfrm>
              <a:off x="1329842" y="1300128"/>
              <a:ext cx="2146246" cy="2128871"/>
            </a:xfrm>
            <a:prstGeom prst="rect">
              <a:avLst/>
            </a:prstGeom>
          </p:spPr>
        </p:pic>
        <p:pic>
          <p:nvPicPr>
            <p:cNvPr id="8" name="object 8"/>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TCCC:</a:t>
            </a:r>
            <a:r>
              <a:rPr spc="-70" dirty="0"/>
              <a:t> </a:t>
            </a:r>
            <a:r>
              <a:rPr spc="-10" dirty="0"/>
              <a:t>Guidelines</a:t>
            </a:r>
          </a:p>
          <a:p>
            <a:pPr marL="12700">
              <a:lnSpc>
                <a:spcPct val="100000"/>
              </a:lnSpc>
              <a:spcBef>
                <a:spcPts val="15"/>
              </a:spcBef>
            </a:pPr>
            <a:r>
              <a:rPr sz="1800" b="0" dirty="0">
                <a:latin typeface="Arial MT"/>
                <a:cs typeface="Arial MT"/>
              </a:rPr>
              <a:t>by</a:t>
            </a:r>
            <a:r>
              <a:rPr sz="1800" b="0" spc="-15" dirty="0">
                <a:latin typeface="Arial MT"/>
                <a:cs typeface="Arial MT"/>
              </a:rPr>
              <a:t> </a:t>
            </a:r>
            <a:r>
              <a:rPr sz="1800" b="0" spc="-10" dirty="0">
                <a:latin typeface="Arial MT"/>
                <a:cs typeface="Arial MT"/>
              </a:rPr>
              <a:t>JTS/CoTCCC</a:t>
            </a:r>
            <a:endParaRPr sz="1800">
              <a:latin typeface="Arial MT"/>
              <a:cs typeface="Arial MT"/>
            </a:endParaRPr>
          </a:p>
          <a:p>
            <a:pPr marL="12700" marR="211454">
              <a:lnSpc>
                <a:spcPct val="100000"/>
              </a:lnSpc>
              <a:spcBef>
                <a:spcPts val="1075"/>
              </a:spcBef>
            </a:pPr>
            <a:r>
              <a:rPr sz="2000" b="0" dirty="0">
                <a:latin typeface="Arial MT"/>
                <a:cs typeface="Arial MT"/>
              </a:rPr>
              <a:t>These</a:t>
            </a:r>
            <a:r>
              <a:rPr sz="2000" b="0" spc="-80" dirty="0">
                <a:latin typeface="Arial MT"/>
                <a:cs typeface="Arial MT"/>
              </a:rPr>
              <a:t> </a:t>
            </a:r>
            <a:r>
              <a:rPr sz="2000" b="0" dirty="0">
                <a:latin typeface="Arial MT"/>
                <a:cs typeface="Arial MT"/>
              </a:rPr>
              <a:t>guidelines,</a:t>
            </a:r>
            <a:r>
              <a:rPr sz="2000" b="0" spc="-65" dirty="0">
                <a:latin typeface="Arial MT"/>
                <a:cs typeface="Arial MT"/>
              </a:rPr>
              <a:t> </a:t>
            </a:r>
            <a:r>
              <a:rPr sz="2000" b="0" dirty="0">
                <a:latin typeface="Arial MT"/>
                <a:cs typeface="Arial MT"/>
              </a:rPr>
              <a:t>updated</a:t>
            </a:r>
            <a:r>
              <a:rPr sz="2000" b="0" spc="-85" dirty="0">
                <a:latin typeface="Arial MT"/>
                <a:cs typeface="Arial MT"/>
              </a:rPr>
              <a:t> </a:t>
            </a:r>
            <a:r>
              <a:rPr sz="2000" b="0" dirty="0">
                <a:latin typeface="Arial MT"/>
                <a:cs typeface="Arial MT"/>
              </a:rPr>
              <a:t>regularly,</a:t>
            </a:r>
            <a:r>
              <a:rPr sz="2000" b="0" spc="-75" dirty="0">
                <a:latin typeface="Arial MT"/>
                <a:cs typeface="Arial MT"/>
              </a:rPr>
              <a:t> </a:t>
            </a:r>
            <a:r>
              <a:rPr sz="2000" b="0" dirty="0">
                <a:latin typeface="Arial MT"/>
                <a:cs typeface="Arial MT"/>
              </a:rPr>
              <a:t>are</a:t>
            </a:r>
            <a:r>
              <a:rPr sz="2000" b="0" spc="-85" dirty="0">
                <a:latin typeface="Arial MT"/>
                <a:cs typeface="Arial MT"/>
              </a:rPr>
              <a:t> </a:t>
            </a:r>
            <a:r>
              <a:rPr sz="2000" b="0" spc="-25" dirty="0">
                <a:latin typeface="Arial MT"/>
                <a:cs typeface="Arial MT"/>
              </a:rPr>
              <a:t>the </a:t>
            </a:r>
            <a:r>
              <a:rPr sz="2000" b="0" dirty="0">
                <a:latin typeface="Arial MT"/>
                <a:cs typeface="Arial MT"/>
              </a:rPr>
              <a:t>result</a:t>
            </a:r>
            <a:r>
              <a:rPr sz="2000" b="0" spc="-70" dirty="0">
                <a:latin typeface="Arial MT"/>
                <a:cs typeface="Arial MT"/>
              </a:rPr>
              <a:t> </a:t>
            </a:r>
            <a:r>
              <a:rPr sz="2000" b="0" dirty="0">
                <a:latin typeface="Arial MT"/>
                <a:cs typeface="Arial MT"/>
              </a:rPr>
              <a:t>of</a:t>
            </a:r>
            <a:r>
              <a:rPr sz="2000" b="0" spc="-65" dirty="0">
                <a:latin typeface="Arial MT"/>
                <a:cs typeface="Arial MT"/>
              </a:rPr>
              <a:t> </a:t>
            </a:r>
            <a:r>
              <a:rPr sz="2000" b="0" dirty="0">
                <a:latin typeface="Arial MT"/>
                <a:cs typeface="Arial MT"/>
              </a:rPr>
              <a:t>decisions</a:t>
            </a:r>
            <a:r>
              <a:rPr sz="2000" b="0" spc="-50" dirty="0">
                <a:latin typeface="Arial MT"/>
                <a:cs typeface="Arial MT"/>
              </a:rPr>
              <a:t> </a:t>
            </a:r>
            <a:r>
              <a:rPr sz="2000" b="0" dirty="0">
                <a:latin typeface="Arial MT"/>
                <a:cs typeface="Arial MT"/>
              </a:rPr>
              <a:t>made</a:t>
            </a:r>
            <a:r>
              <a:rPr sz="2000" b="0" spc="-60" dirty="0">
                <a:latin typeface="Arial MT"/>
                <a:cs typeface="Arial MT"/>
              </a:rPr>
              <a:t> </a:t>
            </a:r>
            <a:r>
              <a:rPr sz="2000" b="0" dirty="0">
                <a:latin typeface="Arial MT"/>
                <a:cs typeface="Arial MT"/>
              </a:rPr>
              <a:t>by</a:t>
            </a:r>
            <a:r>
              <a:rPr sz="2000" b="0" spc="-65" dirty="0">
                <a:latin typeface="Arial MT"/>
                <a:cs typeface="Arial MT"/>
              </a:rPr>
              <a:t> </a:t>
            </a:r>
            <a:r>
              <a:rPr sz="2000" b="0" dirty="0">
                <a:latin typeface="Arial MT"/>
                <a:cs typeface="Arial MT"/>
              </a:rPr>
              <a:t>CoTCCC</a:t>
            </a:r>
            <a:r>
              <a:rPr sz="2000" b="0" spc="-40" dirty="0">
                <a:latin typeface="Arial MT"/>
                <a:cs typeface="Arial MT"/>
              </a:rPr>
              <a:t> </a:t>
            </a:r>
            <a:r>
              <a:rPr sz="2000" b="0" spc="-25" dirty="0">
                <a:latin typeface="Arial MT"/>
                <a:cs typeface="Arial MT"/>
              </a:rPr>
              <a:t>in </a:t>
            </a:r>
            <a:r>
              <a:rPr sz="2000" b="0" dirty="0">
                <a:latin typeface="Arial MT"/>
                <a:cs typeface="Arial MT"/>
              </a:rPr>
              <a:t>exploring</a:t>
            </a:r>
            <a:r>
              <a:rPr sz="2000" b="0" spc="-40" dirty="0">
                <a:latin typeface="Arial MT"/>
                <a:cs typeface="Arial MT"/>
              </a:rPr>
              <a:t> </a:t>
            </a:r>
            <a:r>
              <a:rPr sz="2000" b="0" spc="-20" dirty="0">
                <a:latin typeface="Arial MT"/>
                <a:cs typeface="Arial MT"/>
              </a:rPr>
              <a:t>evidence-</a:t>
            </a:r>
            <a:r>
              <a:rPr sz="2000" b="0" dirty="0">
                <a:latin typeface="Arial MT"/>
                <a:cs typeface="Arial MT"/>
              </a:rPr>
              <a:t>based</a:t>
            </a:r>
            <a:r>
              <a:rPr sz="2000" b="0" spc="-35" dirty="0">
                <a:latin typeface="Arial MT"/>
                <a:cs typeface="Arial MT"/>
              </a:rPr>
              <a:t> </a:t>
            </a:r>
            <a:r>
              <a:rPr sz="2000" b="0" dirty="0">
                <a:latin typeface="Arial MT"/>
                <a:cs typeface="Arial MT"/>
              </a:rPr>
              <a:t>research</a:t>
            </a:r>
            <a:r>
              <a:rPr sz="2000" b="0" spc="-55" dirty="0">
                <a:latin typeface="Arial MT"/>
                <a:cs typeface="Arial MT"/>
              </a:rPr>
              <a:t> </a:t>
            </a:r>
            <a:r>
              <a:rPr sz="2000" b="0" dirty="0">
                <a:latin typeface="Arial MT"/>
                <a:cs typeface="Arial MT"/>
              </a:rPr>
              <a:t>on</a:t>
            </a:r>
            <a:r>
              <a:rPr sz="2000" b="0" spc="-45" dirty="0">
                <a:latin typeface="Arial MT"/>
                <a:cs typeface="Arial MT"/>
              </a:rPr>
              <a:t> </a:t>
            </a:r>
            <a:r>
              <a:rPr sz="2000" b="0" spc="-20" dirty="0">
                <a:latin typeface="Arial MT"/>
                <a:cs typeface="Arial MT"/>
              </a:rPr>
              <a:t>best </a:t>
            </a:r>
            <a:r>
              <a:rPr sz="2000" b="0" spc="-10" dirty="0">
                <a:latin typeface="Arial MT"/>
                <a:cs typeface="Arial MT"/>
              </a:rPr>
              <a:t>practices.</a:t>
            </a:r>
            <a:endParaRPr sz="2000">
              <a:latin typeface="Arial MT"/>
              <a:cs typeface="Arial MT"/>
            </a:endParaRPr>
          </a:p>
          <a:p>
            <a:pPr>
              <a:lnSpc>
                <a:spcPct val="100000"/>
              </a:lnSpc>
              <a:spcBef>
                <a:spcPts val="850"/>
              </a:spcBef>
            </a:pPr>
            <a:endParaRPr sz="2000">
              <a:latin typeface="Arial MT"/>
              <a:cs typeface="Arial MT"/>
            </a:endParaRPr>
          </a:p>
          <a:p>
            <a:pPr marL="12700">
              <a:lnSpc>
                <a:spcPct val="100000"/>
              </a:lnSpc>
            </a:pPr>
            <a:r>
              <a:rPr dirty="0"/>
              <a:t>PHTLS:</a:t>
            </a:r>
            <a:r>
              <a:rPr spc="-75" dirty="0"/>
              <a:t> </a:t>
            </a:r>
            <a:r>
              <a:rPr dirty="0"/>
              <a:t>Military</a:t>
            </a:r>
            <a:r>
              <a:rPr spc="-60" dirty="0"/>
              <a:t> </a:t>
            </a:r>
            <a:r>
              <a:rPr dirty="0"/>
              <a:t>Edition,</a:t>
            </a:r>
            <a:r>
              <a:rPr spc="-80" dirty="0"/>
              <a:t> </a:t>
            </a:r>
            <a:r>
              <a:rPr dirty="0"/>
              <a:t>Chapter</a:t>
            </a:r>
            <a:r>
              <a:rPr spc="-55" dirty="0"/>
              <a:t> </a:t>
            </a:r>
            <a:r>
              <a:rPr spc="-25" dirty="0"/>
              <a:t>25</a:t>
            </a:r>
          </a:p>
          <a:p>
            <a:pPr marL="12700">
              <a:lnSpc>
                <a:spcPct val="100000"/>
              </a:lnSpc>
              <a:spcBef>
                <a:spcPts val="20"/>
              </a:spcBef>
            </a:pPr>
            <a:r>
              <a:rPr sz="1800" b="0" dirty="0">
                <a:latin typeface="Arial MT"/>
                <a:cs typeface="Arial MT"/>
              </a:rPr>
              <a:t>by</a:t>
            </a:r>
            <a:r>
              <a:rPr sz="1800" b="0" spc="-5" dirty="0">
                <a:latin typeface="Arial MT"/>
                <a:cs typeface="Arial MT"/>
              </a:rPr>
              <a:t> </a:t>
            </a:r>
            <a:r>
              <a:rPr sz="1800" b="0" spc="-10" dirty="0">
                <a:latin typeface="Arial MT"/>
                <a:cs typeface="Arial MT"/>
              </a:rPr>
              <a:t>NAEMT</a:t>
            </a:r>
            <a:endParaRPr sz="1800">
              <a:latin typeface="Arial MT"/>
              <a:cs typeface="Arial MT"/>
            </a:endParaRPr>
          </a:p>
          <a:p>
            <a:pPr marL="12700" marR="5080">
              <a:lnSpc>
                <a:spcPct val="100000"/>
              </a:lnSpc>
              <a:spcBef>
                <a:spcPts val="1080"/>
              </a:spcBef>
            </a:pPr>
            <a:r>
              <a:rPr sz="1800" b="0" dirty="0">
                <a:latin typeface="Arial MT"/>
                <a:cs typeface="Arial MT"/>
              </a:rPr>
              <a:t>Prehospital</a:t>
            </a:r>
            <a:r>
              <a:rPr sz="1800" b="0" spc="-35" dirty="0">
                <a:latin typeface="Arial MT"/>
                <a:cs typeface="Arial MT"/>
              </a:rPr>
              <a:t> </a:t>
            </a:r>
            <a:r>
              <a:rPr sz="1800" b="0" dirty="0">
                <a:latin typeface="Arial MT"/>
                <a:cs typeface="Arial MT"/>
              </a:rPr>
              <a:t>Trauma</a:t>
            </a:r>
            <a:r>
              <a:rPr sz="1800" b="0" spc="-20" dirty="0">
                <a:latin typeface="Arial MT"/>
                <a:cs typeface="Arial MT"/>
              </a:rPr>
              <a:t> </a:t>
            </a:r>
            <a:r>
              <a:rPr sz="1800" b="0" dirty="0">
                <a:latin typeface="Arial MT"/>
                <a:cs typeface="Arial MT"/>
              </a:rPr>
              <a:t>Life</a:t>
            </a:r>
            <a:r>
              <a:rPr sz="1800" b="0" spc="-20" dirty="0">
                <a:latin typeface="Arial MT"/>
                <a:cs typeface="Arial MT"/>
              </a:rPr>
              <a:t> </a:t>
            </a:r>
            <a:r>
              <a:rPr sz="1800" b="0" dirty="0">
                <a:latin typeface="Arial MT"/>
                <a:cs typeface="Arial MT"/>
              </a:rPr>
              <a:t>Support</a:t>
            </a:r>
            <a:r>
              <a:rPr sz="1800" b="0" spc="-35" dirty="0">
                <a:latin typeface="Arial MT"/>
                <a:cs typeface="Arial MT"/>
              </a:rPr>
              <a:t> </a:t>
            </a:r>
            <a:r>
              <a:rPr sz="1800" b="0" dirty="0">
                <a:latin typeface="Arial MT"/>
                <a:cs typeface="Arial MT"/>
              </a:rPr>
              <a:t>(PHTLS),</a:t>
            </a:r>
            <a:r>
              <a:rPr sz="1800" b="0" spc="-25" dirty="0">
                <a:latin typeface="Arial MT"/>
                <a:cs typeface="Arial MT"/>
              </a:rPr>
              <a:t> </a:t>
            </a:r>
            <a:r>
              <a:rPr sz="1800" b="0" spc="-10" dirty="0">
                <a:latin typeface="Arial MT"/>
                <a:cs typeface="Arial MT"/>
              </a:rPr>
              <a:t>Military </a:t>
            </a:r>
            <a:r>
              <a:rPr sz="1800" b="0" dirty="0">
                <a:latin typeface="Arial MT"/>
                <a:cs typeface="Arial MT"/>
              </a:rPr>
              <a:t>Edition,</a:t>
            </a:r>
            <a:r>
              <a:rPr sz="1800" b="0" spc="-25" dirty="0">
                <a:latin typeface="Arial MT"/>
                <a:cs typeface="Arial MT"/>
              </a:rPr>
              <a:t> </a:t>
            </a:r>
            <a:r>
              <a:rPr sz="1800" b="0" dirty="0">
                <a:latin typeface="Arial MT"/>
                <a:cs typeface="Arial MT"/>
              </a:rPr>
              <a:t>teaches</a:t>
            </a:r>
            <a:r>
              <a:rPr sz="1800" b="0" spc="-10" dirty="0">
                <a:latin typeface="Arial MT"/>
                <a:cs typeface="Arial MT"/>
              </a:rPr>
              <a:t> </a:t>
            </a:r>
            <a:r>
              <a:rPr sz="1800" b="0" dirty="0">
                <a:latin typeface="Arial MT"/>
                <a:cs typeface="Arial MT"/>
              </a:rPr>
              <a:t>and</a:t>
            </a:r>
            <a:r>
              <a:rPr sz="1800" b="0" spc="-15" dirty="0">
                <a:latin typeface="Arial MT"/>
                <a:cs typeface="Arial MT"/>
              </a:rPr>
              <a:t> </a:t>
            </a:r>
            <a:r>
              <a:rPr sz="1800" b="0" dirty="0">
                <a:latin typeface="Arial MT"/>
                <a:cs typeface="Arial MT"/>
              </a:rPr>
              <a:t>reinforces</a:t>
            </a:r>
            <a:r>
              <a:rPr sz="1800" b="0" spc="-15" dirty="0">
                <a:latin typeface="Arial MT"/>
                <a:cs typeface="Arial MT"/>
              </a:rPr>
              <a:t> </a:t>
            </a:r>
            <a:r>
              <a:rPr sz="1800" b="0" dirty="0">
                <a:latin typeface="Arial MT"/>
                <a:cs typeface="Arial MT"/>
              </a:rPr>
              <a:t>the</a:t>
            </a:r>
            <a:r>
              <a:rPr sz="1800" b="0" spc="-10" dirty="0">
                <a:latin typeface="Arial MT"/>
                <a:cs typeface="Arial MT"/>
              </a:rPr>
              <a:t> </a:t>
            </a:r>
            <a:r>
              <a:rPr sz="1800" b="0" dirty="0">
                <a:latin typeface="Arial MT"/>
                <a:cs typeface="Arial MT"/>
              </a:rPr>
              <a:t>principles</a:t>
            </a:r>
            <a:r>
              <a:rPr sz="1800" b="0" spc="-20" dirty="0">
                <a:latin typeface="Arial MT"/>
                <a:cs typeface="Arial MT"/>
              </a:rPr>
              <a:t> </a:t>
            </a:r>
            <a:r>
              <a:rPr sz="1800" b="0" spc="-25" dirty="0">
                <a:latin typeface="Arial MT"/>
                <a:cs typeface="Arial MT"/>
              </a:rPr>
              <a:t>of </a:t>
            </a:r>
            <a:r>
              <a:rPr sz="1800" b="0" dirty="0">
                <a:latin typeface="Arial MT"/>
                <a:cs typeface="Arial MT"/>
              </a:rPr>
              <a:t>rapidly</a:t>
            </a:r>
            <a:r>
              <a:rPr sz="1800" b="0" spc="-15" dirty="0">
                <a:latin typeface="Arial MT"/>
                <a:cs typeface="Arial MT"/>
              </a:rPr>
              <a:t> </a:t>
            </a:r>
            <a:r>
              <a:rPr sz="1800" b="0" dirty="0">
                <a:latin typeface="Arial MT"/>
                <a:cs typeface="Arial MT"/>
              </a:rPr>
              <a:t>assessing</a:t>
            </a:r>
            <a:r>
              <a:rPr sz="1800" b="0" spc="-20" dirty="0">
                <a:latin typeface="Arial MT"/>
                <a:cs typeface="Arial MT"/>
              </a:rPr>
              <a:t> </a:t>
            </a:r>
            <a:r>
              <a:rPr sz="1800" b="0" dirty="0">
                <a:latin typeface="Arial MT"/>
                <a:cs typeface="Arial MT"/>
              </a:rPr>
              <a:t>a</a:t>
            </a:r>
            <a:r>
              <a:rPr sz="1800" b="0" spc="-5" dirty="0">
                <a:latin typeface="Arial MT"/>
                <a:cs typeface="Arial MT"/>
              </a:rPr>
              <a:t> </a:t>
            </a:r>
            <a:r>
              <a:rPr sz="1800" b="0" dirty="0">
                <a:latin typeface="Arial MT"/>
                <a:cs typeface="Arial MT"/>
              </a:rPr>
              <a:t>trauma</a:t>
            </a:r>
            <a:r>
              <a:rPr sz="1800" b="0" spc="-10" dirty="0">
                <a:latin typeface="Arial MT"/>
                <a:cs typeface="Arial MT"/>
              </a:rPr>
              <a:t> </a:t>
            </a:r>
            <a:r>
              <a:rPr sz="1800" b="0" dirty="0">
                <a:latin typeface="Arial MT"/>
                <a:cs typeface="Arial MT"/>
              </a:rPr>
              <a:t>patient</a:t>
            </a:r>
            <a:r>
              <a:rPr sz="1800" b="0" spc="-20" dirty="0">
                <a:latin typeface="Arial MT"/>
                <a:cs typeface="Arial MT"/>
              </a:rPr>
              <a:t> </a:t>
            </a:r>
            <a:r>
              <a:rPr sz="1800" b="0" dirty="0">
                <a:latin typeface="Arial MT"/>
                <a:cs typeface="Arial MT"/>
              </a:rPr>
              <a:t>using</a:t>
            </a:r>
            <a:r>
              <a:rPr sz="1800" b="0" spc="-10" dirty="0">
                <a:latin typeface="Arial MT"/>
                <a:cs typeface="Arial MT"/>
              </a:rPr>
              <a:t> </a:t>
            </a:r>
            <a:r>
              <a:rPr sz="1800" b="0" dirty="0">
                <a:latin typeface="Arial MT"/>
                <a:cs typeface="Arial MT"/>
              </a:rPr>
              <a:t>an</a:t>
            </a:r>
            <a:r>
              <a:rPr sz="1800" b="0" spc="-10" dirty="0">
                <a:latin typeface="Arial MT"/>
                <a:cs typeface="Arial MT"/>
              </a:rPr>
              <a:t> orderly approach.</a:t>
            </a:r>
            <a:endParaRPr sz="1800">
              <a:latin typeface="Arial MT"/>
              <a:cs typeface="Arial MT"/>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23</a:t>
            </a:fld>
            <a:endParaRPr spc="-25" dirty="0"/>
          </a:p>
        </p:txBody>
      </p:sp>
      <p:sp>
        <p:nvSpPr>
          <p:cNvPr id="9" name="object 9"/>
          <p:cNvSpPr txBox="1">
            <a:spLocks noGrp="1"/>
          </p:cNvSpPr>
          <p:nvPr>
            <p:ph type="title"/>
          </p:nvPr>
        </p:nvSpPr>
        <p:spPr>
          <a:xfrm>
            <a:off x="4442381" y="658352"/>
            <a:ext cx="315087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REFERENCES</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5064240" y="6440720"/>
            <a:ext cx="183083" cy="183083"/>
          </a:xfrm>
          <a:prstGeom prst="rect">
            <a:avLst/>
          </a:prstGeom>
        </p:spPr>
      </p:pic>
      <p:sp>
        <p:nvSpPr>
          <p:cNvPr id="5" name="object 5"/>
          <p:cNvSpPr txBox="1"/>
          <p:nvPr/>
        </p:nvSpPr>
        <p:spPr>
          <a:xfrm>
            <a:off x="2633603" y="5806154"/>
            <a:ext cx="6984365" cy="839469"/>
          </a:xfrm>
          <a:prstGeom prst="rect">
            <a:avLst/>
          </a:prstGeom>
        </p:spPr>
        <p:txBody>
          <a:bodyPr vert="horz" wrap="square" lIns="0" tIns="128905" rIns="0" bIns="0" rtlCol="0">
            <a:spAutoFit/>
          </a:bodyPr>
          <a:lstStyle/>
          <a:p>
            <a:pPr marL="12700">
              <a:lnSpc>
                <a:spcPct val="100000"/>
              </a:lnSpc>
              <a:spcBef>
                <a:spcPts val="1015"/>
              </a:spcBef>
            </a:pPr>
            <a:r>
              <a:rPr sz="2800" b="1" dirty="0">
                <a:latin typeface="Arial"/>
                <a:cs typeface="Arial"/>
              </a:rPr>
              <a:t>06</a:t>
            </a:r>
            <a:r>
              <a:rPr sz="2800" b="1" spc="-45" dirty="0">
                <a:latin typeface="Arial"/>
                <a:cs typeface="Arial"/>
              </a:rPr>
              <a:t> </a:t>
            </a:r>
            <a:r>
              <a:rPr sz="2800" b="1" dirty="0">
                <a:latin typeface="Arial"/>
                <a:cs typeface="Arial"/>
              </a:rPr>
              <a:t>x</a:t>
            </a:r>
            <a:r>
              <a:rPr sz="2800" b="1" spc="-40" dirty="0">
                <a:latin typeface="Arial"/>
                <a:cs typeface="Arial"/>
              </a:rPr>
              <a:t> </a:t>
            </a:r>
            <a:r>
              <a:rPr sz="2800" b="1" dirty="0">
                <a:solidFill>
                  <a:srgbClr val="BB8542"/>
                </a:solidFill>
                <a:latin typeface="Arial"/>
                <a:cs typeface="Arial"/>
              </a:rPr>
              <a:t>ENABLING</a:t>
            </a:r>
            <a:r>
              <a:rPr sz="2800" b="1" spc="-50" dirty="0">
                <a:solidFill>
                  <a:srgbClr val="BB8542"/>
                </a:solidFill>
                <a:latin typeface="Arial"/>
                <a:cs typeface="Arial"/>
              </a:rPr>
              <a:t> </a:t>
            </a:r>
            <a:r>
              <a:rPr sz="2800" b="1" dirty="0">
                <a:solidFill>
                  <a:srgbClr val="BB8542"/>
                </a:solidFill>
                <a:latin typeface="Arial"/>
                <a:cs typeface="Arial"/>
              </a:rPr>
              <a:t>LEARNING</a:t>
            </a:r>
            <a:r>
              <a:rPr sz="2800" b="1" spc="-40" dirty="0">
                <a:solidFill>
                  <a:srgbClr val="BB8542"/>
                </a:solidFill>
                <a:latin typeface="Arial"/>
                <a:cs typeface="Arial"/>
              </a:rPr>
              <a:t> </a:t>
            </a:r>
            <a:r>
              <a:rPr sz="2800" b="1" spc="-10" dirty="0">
                <a:solidFill>
                  <a:srgbClr val="BB8542"/>
                </a:solidFill>
                <a:latin typeface="Arial"/>
                <a:cs typeface="Arial"/>
              </a:rPr>
              <a:t>OBJECTIVES</a:t>
            </a:r>
            <a:endParaRPr sz="2800">
              <a:latin typeface="Arial"/>
              <a:cs typeface="Arial"/>
            </a:endParaRPr>
          </a:p>
          <a:p>
            <a:pPr marR="296545" algn="ctr">
              <a:lnSpc>
                <a:spcPct val="100000"/>
              </a:lnSpc>
              <a:spcBef>
                <a:spcPts val="450"/>
              </a:spcBef>
            </a:pPr>
            <a:r>
              <a:rPr sz="1400" dirty="0">
                <a:solidFill>
                  <a:srgbClr val="2D3334"/>
                </a:solidFill>
                <a:latin typeface="Arial MT"/>
                <a:cs typeface="Arial MT"/>
              </a:rPr>
              <a:t>=</a:t>
            </a:r>
            <a:r>
              <a:rPr sz="1400" spc="-20" dirty="0">
                <a:solidFill>
                  <a:srgbClr val="2D3334"/>
                </a:solidFill>
                <a:latin typeface="Arial MT"/>
                <a:cs typeface="Arial MT"/>
              </a:rPr>
              <a:t> </a:t>
            </a:r>
            <a:r>
              <a:rPr sz="1400" dirty="0">
                <a:solidFill>
                  <a:srgbClr val="2D3334"/>
                </a:solidFill>
                <a:latin typeface="Arial MT"/>
                <a:cs typeface="Arial MT"/>
              </a:rPr>
              <a:t>Cognitive</a:t>
            </a:r>
            <a:r>
              <a:rPr sz="1400" spc="-35"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grpSp>
        <p:nvGrpSpPr>
          <p:cNvPr id="6" name="object 6"/>
          <p:cNvGrpSpPr/>
          <p:nvPr/>
        </p:nvGrpSpPr>
        <p:grpSpPr>
          <a:xfrm>
            <a:off x="865060" y="1260533"/>
            <a:ext cx="10462260" cy="4530725"/>
            <a:chOff x="865060" y="1260533"/>
            <a:chExt cx="10462260" cy="4530725"/>
          </a:xfrm>
        </p:grpSpPr>
        <p:sp>
          <p:nvSpPr>
            <p:cNvPr id="7" name="object 7"/>
            <p:cNvSpPr/>
            <p:nvPr/>
          </p:nvSpPr>
          <p:spPr>
            <a:xfrm>
              <a:off x="879347" y="1274820"/>
              <a:ext cx="10433685" cy="4502150"/>
            </a:xfrm>
            <a:custGeom>
              <a:avLst/>
              <a:gdLst/>
              <a:ahLst/>
              <a:cxnLst/>
              <a:rect l="l" t="t" r="r" b="b"/>
              <a:pathLst>
                <a:path w="10433685" h="4502150">
                  <a:moveTo>
                    <a:pt x="0" y="143840"/>
                  </a:moveTo>
                  <a:lnTo>
                    <a:pt x="7333" y="98376"/>
                  </a:lnTo>
                  <a:lnTo>
                    <a:pt x="27753" y="58891"/>
                  </a:lnTo>
                  <a:lnTo>
                    <a:pt x="58891" y="27753"/>
                  </a:lnTo>
                  <a:lnTo>
                    <a:pt x="98376" y="7333"/>
                  </a:lnTo>
                  <a:lnTo>
                    <a:pt x="143840" y="0"/>
                  </a:lnTo>
                  <a:lnTo>
                    <a:pt x="10289463" y="0"/>
                  </a:lnTo>
                  <a:lnTo>
                    <a:pt x="10334927" y="7333"/>
                  </a:lnTo>
                  <a:lnTo>
                    <a:pt x="10374412" y="27753"/>
                  </a:lnTo>
                  <a:lnTo>
                    <a:pt x="10405550" y="58891"/>
                  </a:lnTo>
                  <a:lnTo>
                    <a:pt x="10425970" y="98376"/>
                  </a:lnTo>
                  <a:lnTo>
                    <a:pt x="10433304" y="143840"/>
                  </a:lnTo>
                  <a:lnTo>
                    <a:pt x="10433304" y="4358068"/>
                  </a:lnTo>
                  <a:lnTo>
                    <a:pt x="10425970" y="4403530"/>
                  </a:lnTo>
                  <a:lnTo>
                    <a:pt x="10405550" y="4443013"/>
                  </a:lnTo>
                  <a:lnTo>
                    <a:pt x="10374412" y="4474147"/>
                  </a:lnTo>
                  <a:lnTo>
                    <a:pt x="10334927" y="4494564"/>
                  </a:lnTo>
                  <a:lnTo>
                    <a:pt x="10289463" y="4501896"/>
                  </a:lnTo>
                  <a:lnTo>
                    <a:pt x="143840" y="4501896"/>
                  </a:lnTo>
                  <a:lnTo>
                    <a:pt x="98376" y="4494564"/>
                  </a:lnTo>
                  <a:lnTo>
                    <a:pt x="58891" y="4474147"/>
                  </a:lnTo>
                  <a:lnTo>
                    <a:pt x="27753" y="4443013"/>
                  </a:lnTo>
                  <a:lnTo>
                    <a:pt x="7333" y="4403530"/>
                  </a:lnTo>
                  <a:lnTo>
                    <a:pt x="0" y="4358068"/>
                  </a:lnTo>
                  <a:lnTo>
                    <a:pt x="0" y="143840"/>
                  </a:lnTo>
                  <a:close/>
                </a:path>
              </a:pathLst>
            </a:custGeom>
            <a:ln w="28575">
              <a:solidFill>
                <a:srgbClr val="D7D9D7"/>
              </a:solidFill>
            </a:ln>
          </p:spPr>
          <p:txBody>
            <a:bodyPr wrap="square" lIns="0" tIns="0" rIns="0" bIns="0" rtlCol="0"/>
            <a:lstStyle/>
            <a:p>
              <a:endParaRPr/>
            </a:p>
          </p:txBody>
        </p:sp>
        <p:sp>
          <p:nvSpPr>
            <p:cNvPr id="8" name="object 8"/>
            <p:cNvSpPr/>
            <p:nvPr/>
          </p:nvSpPr>
          <p:spPr>
            <a:xfrm>
              <a:off x="1238249" y="1904237"/>
              <a:ext cx="9704070" cy="0"/>
            </a:xfrm>
            <a:custGeom>
              <a:avLst/>
              <a:gdLst/>
              <a:ahLst/>
              <a:cxnLst/>
              <a:rect l="l" t="t" r="r" b="b"/>
              <a:pathLst>
                <a:path w="9704070">
                  <a:moveTo>
                    <a:pt x="0" y="0"/>
                  </a:moveTo>
                  <a:lnTo>
                    <a:pt x="9704057" y="0"/>
                  </a:lnTo>
                </a:path>
              </a:pathLst>
            </a:custGeom>
            <a:ln w="28575">
              <a:solidFill>
                <a:srgbClr val="898B8B"/>
              </a:solidFill>
              <a:prstDash val="dot"/>
            </a:ln>
          </p:spPr>
          <p:txBody>
            <a:bodyPr wrap="square" lIns="0" tIns="0" rIns="0" bIns="0" rtlCol="0"/>
            <a:lstStyle/>
            <a:p>
              <a:endParaRPr/>
            </a:p>
          </p:txBody>
        </p:sp>
      </p:grpSp>
      <p:sp>
        <p:nvSpPr>
          <p:cNvPr id="9" name="object 9"/>
          <p:cNvSpPr txBox="1"/>
          <p:nvPr/>
        </p:nvSpPr>
        <p:spPr>
          <a:xfrm>
            <a:off x="1193963" y="719045"/>
            <a:ext cx="8168005" cy="1026794"/>
          </a:xfrm>
          <a:prstGeom prst="rect">
            <a:avLst/>
          </a:prstGeom>
        </p:spPr>
        <p:txBody>
          <a:bodyPr vert="horz" wrap="square" lIns="0" tIns="12700" rIns="0" bIns="0" rtlCol="0">
            <a:spAutoFit/>
          </a:bodyPr>
          <a:lstStyle/>
          <a:p>
            <a:pPr marL="1650364">
              <a:lnSpc>
                <a:spcPct val="100000"/>
              </a:lnSpc>
              <a:spcBef>
                <a:spcPts val="100"/>
              </a:spcBef>
            </a:pPr>
            <a:r>
              <a:rPr sz="2800" b="1" dirty="0">
                <a:latin typeface="Arial"/>
                <a:cs typeface="Arial"/>
              </a:rPr>
              <a:t>1</a:t>
            </a:r>
            <a:r>
              <a:rPr sz="2800" b="1" spc="-50" dirty="0">
                <a:latin typeface="Arial"/>
                <a:cs typeface="Arial"/>
              </a:rPr>
              <a:t> </a:t>
            </a:r>
            <a:r>
              <a:rPr sz="2800" b="1" dirty="0">
                <a:latin typeface="Arial"/>
                <a:cs typeface="Arial"/>
              </a:rPr>
              <a:t>x</a:t>
            </a:r>
            <a:r>
              <a:rPr sz="2800" b="1" spc="-55" dirty="0">
                <a:latin typeface="Arial"/>
                <a:cs typeface="Arial"/>
              </a:rPr>
              <a:t> </a:t>
            </a:r>
            <a:r>
              <a:rPr sz="2800" b="1" dirty="0">
                <a:solidFill>
                  <a:srgbClr val="BB8542"/>
                </a:solidFill>
                <a:latin typeface="Arial"/>
                <a:cs typeface="Arial"/>
              </a:rPr>
              <a:t>TERMINAL</a:t>
            </a:r>
            <a:r>
              <a:rPr sz="2800" b="1" spc="-45" dirty="0">
                <a:solidFill>
                  <a:srgbClr val="BB8542"/>
                </a:solidFill>
                <a:latin typeface="Arial"/>
                <a:cs typeface="Arial"/>
              </a:rPr>
              <a:t> </a:t>
            </a:r>
            <a:r>
              <a:rPr sz="2800" b="1" dirty="0">
                <a:solidFill>
                  <a:srgbClr val="BB8542"/>
                </a:solidFill>
                <a:latin typeface="Arial"/>
                <a:cs typeface="Arial"/>
              </a:rPr>
              <a:t>LEARNING</a:t>
            </a:r>
            <a:r>
              <a:rPr sz="2800" b="1" spc="-45" dirty="0">
                <a:solidFill>
                  <a:srgbClr val="BB8542"/>
                </a:solidFill>
                <a:latin typeface="Arial"/>
                <a:cs typeface="Arial"/>
              </a:rPr>
              <a:t> </a:t>
            </a:r>
            <a:r>
              <a:rPr sz="2800" b="1" spc="-10" dirty="0">
                <a:solidFill>
                  <a:srgbClr val="BB8542"/>
                </a:solidFill>
                <a:latin typeface="Arial"/>
                <a:cs typeface="Arial"/>
              </a:rPr>
              <a:t>OBJECTIVE</a:t>
            </a:r>
            <a:endParaRPr sz="2800">
              <a:latin typeface="Arial"/>
              <a:cs typeface="Arial"/>
            </a:endParaRPr>
          </a:p>
          <a:p>
            <a:pPr marL="12700">
              <a:lnSpc>
                <a:spcPct val="100000"/>
              </a:lnSpc>
              <a:spcBef>
                <a:spcPts val="2120"/>
              </a:spcBef>
              <a:tabLst>
                <a:tab pos="451484" algn="l"/>
              </a:tabLst>
            </a:pPr>
            <a:r>
              <a:rPr sz="2000" b="1" spc="-25" dirty="0">
                <a:solidFill>
                  <a:srgbClr val="BB8542"/>
                </a:solidFill>
                <a:latin typeface="Arial"/>
                <a:cs typeface="Arial"/>
              </a:rPr>
              <a:t>15</a:t>
            </a:r>
            <a:r>
              <a:rPr sz="2000" b="1" dirty="0">
                <a:solidFill>
                  <a:srgbClr val="BB8542"/>
                </a:solidFill>
                <a:latin typeface="Arial"/>
                <a:cs typeface="Arial"/>
              </a:rPr>
              <a:t>	</a:t>
            </a:r>
            <a:r>
              <a:rPr sz="1800" b="1" dirty="0">
                <a:latin typeface="Arial"/>
                <a:cs typeface="Arial"/>
              </a:rPr>
              <a:t>Identify</a:t>
            </a:r>
            <a:r>
              <a:rPr sz="1800" b="1" spc="-20" dirty="0">
                <a:latin typeface="Arial"/>
                <a:cs typeface="Arial"/>
              </a:rPr>
              <a:t> </a:t>
            </a:r>
            <a:r>
              <a:rPr sz="1800" b="1" dirty="0">
                <a:latin typeface="Arial"/>
                <a:cs typeface="Arial"/>
              </a:rPr>
              <a:t>a</a:t>
            </a:r>
            <a:r>
              <a:rPr sz="1800" b="1" spc="-20" dirty="0">
                <a:latin typeface="Arial"/>
                <a:cs typeface="Arial"/>
              </a:rPr>
              <a:t> </a:t>
            </a:r>
            <a:r>
              <a:rPr sz="1800" b="1" dirty="0">
                <a:latin typeface="Arial"/>
                <a:cs typeface="Arial"/>
              </a:rPr>
              <a:t>head</a:t>
            </a:r>
            <a:r>
              <a:rPr sz="1800" b="1" spc="-30" dirty="0">
                <a:latin typeface="Arial"/>
                <a:cs typeface="Arial"/>
              </a:rPr>
              <a:t> </a:t>
            </a:r>
            <a:r>
              <a:rPr sz="1800" b="1" dirty="0">
                <a:latin typeface="Arial"/>
                <a:cs typeface="Arial"/>
              </a:rPr>
              <a:t>injury</a:t>
            </a:r>
            <a:r>
              <a:rPr sz="1800" b="1" spc="-15" dirty="0">
                <a:latin typeface="Arial"/>
                <a:cs typeface="Arial"/>
              </a:rPr>
              <a:t> </a:t>
            </a:r>
            <a:r>
              <a:rPr sz="1800" b="1" dirty="0">
                <a:latin typeface="Arial"/>
                <a:cs typeface="Arial"/>
              </a:rPr>
              <a:t>IAW</a:t>
            </a:r>
            <a:r>
              <a:rPr sz="1800" b="1" spc="-25" dirty="0">
                <a:latin typeface="Arial"/>
                <a:cs typeface="Arial"/>
              </a:rPr>
              <a:t> </a:t>
            </a:r>
            <a:r>
              <a:rPr sz="1800" b="1" dirty="0">
                <a:latin typeface="Arial"/>
                <a:cs typeface="Arial"/>
              </a:rPr>
              <a:t>DoDI</a:t>
            </a:r>
            <a:r>
              <a:rPr sz="1800" b="1" spc="-25" dirty="0">
                <a:latin typeface="Arial"/>
                <a:cs typeface="Arial"/>
              </a:rPr>
              <a:t> </a:t>
            </a:r>
            <a:r>
              <a:rPr sz="1800" b="1" dirty="0">
                <a:latin typeface="Arial"/>
                <a:cs typeface="Arial"/>
              </a:rPr>
              <a:t>6490.11,</a:t>
            </a:r>
            <a:r>
              <a:rPr sz="1800" b="1" spc="-35" dirty="0">
                <a:latin typeface="Arial"/>
                <a:cs typeface="Arial"/>
              </a:rPr>
              <a:t> </a:t>
            </a:r>
            <a:r>
              <a:rPr sz="1800" b="1" dirty="0">
                <a:latin typeface="Arial"/>
                <a:cs typeface="Arial"/>
              </a:rPr>
              <a:t>Change</a:t>
            </a:r>
            <a:r>
              <a:rPr sz="1800" b="1" spc="-20" dirty="0">
                <a:latin typeface="Arial"/>
                <a:cs typeface="Arial"/>
              </a:rPr>
              <a:t> </a:t>
            </a:r>
            <a:r>
              <a:rPr sz="1800" b="1" dirty="0">
                <a:latin typeface="Arial"/>
                <a:cs typeface="Arial"/>
              </a:rPr>
              <a:t>1,</a:t>
            </a:r>
            <a:r>
              <a:rPr sz="1800" b="1" spc="-25" dirty="0">
                <a:latin typeface="Arial"/>
                <a:cs typeface="Arial"/>
              </a:rPr>
              <a:t> </a:t>
            </a:r>
            <a:r>
              <a:rPr sz="1800" b="1" dirty="0">
                <a:latin typeface="Arial"/>
                <a:cs typeface="Arial"/>
              </a:rPr>
              <a:t>1</a:t>
            </a:r>
            <a:r>
              <a:rPr sz="1800" b="1" spc="-20" dirty="0">
                <a:latin typeface="Arial"/>
                <a:cs typeface="Arial"/>
              </a:rPr>
              <a:t> </a:t>
            </a:r>
            <a:r>
              <a:rPr sz="1800" b="1" dirty="0">
                <a:latin typeface="Arial"/>
                <a:cs typeface="Arial"/>
              </a:rPr>
              <a:t>June</a:t>
            </a:r>
            <a:r>
              <a:rPr sz="1800" b="1" spc="-25" dirty="0">
                <a:latin typeface="Arial"/>
                <a:cs typeface="Arial"/>
              </a:rPr>
              <a:t> </a:t>
            </a:r>
            <a:r>
              <a:rPr sz="1800" b="1" spc="-10" dirty="0">
                <a:latin typeface="Arial"/>
                <a:cs typeface="Arial"/>
              </a:rPr>
              <a:t>2018.</a:t>
            </a:r>
            <a:endParaRPr sz="1800">
              <a:latin typeface="Arial"/>
              <a:cs typeface="Arial"/>
            </a:endParaRPr>
          </a:p>
        </p:txBody>
      </p:sp>
      <p:grpSp>
        <p:nvGrpSpPr>
          <p:cNvPr id="10" name="object 10"/>
          <p:cNvGrpSpPr/>
          <p:nvPr/>
        </p:nvGrpSpPr>
        <p:grpSpPr>
          <a:xfrm>
            <a:off x="1260529" y="2131430"/>
            <a:ext cx="183515" cy="3098800"/>
            <a:chOff x="1260529" y="2131430"/>
            <a:chExt cx="183515" cy="3098800"/>
          </a:xfrm>
        </p:grpSpPr>
        <p:pic>
          <p:nvPicPr>
            <p:cNvPr id="11" name="object 11"/>
            <p:cNvPicPr/>
            <p:nvPr/>
          </p:nvPicPr>
          <p:blipFill>
            <a:blip r:embed="rId5" cstate="print"/>
            <a:stretch>
              <a:fillRect/>
            </a:stretch>
          </p:blipFill>
          <p:spPr>
            <a:xfrm>
              <a:off x="1260529" y="2783094"/>
              <a:ext cx="183083" cy="183083"/>
            </a:xfrm>
            <a:prstGeom prst="rect">
              <a:avLst/>
            </a:prstGeom>
          </p:spPr>
        </p:pic>
        <p:pic>
          <p:nvPicPr>
            <p:cNvPr id="12" name="object 12"/>
            <p:cNvPicPr/>
            <p:nvPr/>
          </p:nvPicPr>
          <p:blipFill>
            <a:blip r:embed="rId5" cstate="print"/>
            <a:stretch>
              <a:fillRect/>
            </a:stretch>
          </p:blipFill>
          <p:spPr>
            <a:xfrm>
              <a:off x="1260529" y="4025546"/>
              <a:ext cx="183083" cy="183083"/>
            </a:xfrm>
            <a:prstGeom prst="rect">
              <a:avLst/>
            </a:prstGeom>
          </p:spPr>
        </p:pic>
        <p:pic>
          <p:nvPicPr>
            <p:cNvPr id="13" name="object 13"/>
            <p:cNvPicPr/>
            <p:nvPr/>
          </p:nvPicPr>
          <p:blipFill>
            <a:blip r:embed="rId6" cstate="print"/>
            <a:stretch>
              <a:fillRect/>
            </a:stretch>
          </p:blipFill>
          <p:spPr>
            <a:xfrm>
              <a:off x="1260529" y="3405357"/>
              <a:ext cx="183083" cy="183083"/>
            </a:xfrm>
            <a:prstGeom prst="rect">
              <a:avLst/>
            </a:prstGeom>
          </p:spPr>
        </p:pic>
        <p:pic>
          <p:nvPicPr>
            <p:cNvPr id="14" name="object 14"/>
            <p:cNvPicPr/>
            <p:nvPr/>
          </p:nvPicPr>
          <p:blipFill>
            <a:blip r:embed="rId6" cstate="print"/>
            <a:stretch>
              <a:fillRect/>
            </a:stretch>
          </p:blipFill>
          <p:spPr>
            <a:xfrm>
              <a:off x="1260529" y="2131430"/>
              <a:ext cx="183083" cy="183083"/>
            </a:xfrm>
            <a:prstGeom prst="rect">
              <a:avLst/>
            </a:prstGeom>
          </p:spPr>
        </p:pic>
        <p:pic>
          <p:nvPicPr>
            <p:cNvPr id="15" name="object 15"/>
            <p:cNvPicPr/>
            <p:nvPr/>
          </p:nvPicPr>
          <p:blipFill>
            <a:blip r:embed="rId6" cstate="print"/>
            <a:stretch>
              <a:fillRect/>
            </a:stretch>
          </p:blipFill>
          <p:spPr>
            <a:xfrm>
              <a:off x="1260529" y="5046854"/>
              <a:ext cx="183083" cy="183083"/>
            </a:xfrm>
            <a:prstGeom prst="rect">
              <a:avLst/>
            </a:prstGeom>
          </p:spPr>
        </p:pic>
        <p:pic>
          <p:nvPicPr>
            <p:cNvPr id="16" name="object 16"/>
            <p:cNvPicPr/>
            <p:nvPr/>
          </p:nvPicPr>
          <p:blipFill>
            <a:blip r:embed="rId6" cstate="print"/>
            <a:stretch>
              <a:fillRect/>
            </a:stretch>
          </p:blipFill>
          <p:spPr>
            <a:xfrm>
              <a:off x="1260529" y="4443158"/>
              <a:ext cx="183083" cy="183083"/>
            </a:xfrm>
            <a:prstGeom prst="rect">
              <a:avLst/>
            </a:prstGeom>
          </p:spPr>
        </p:pic>
      </p:grpSp>
      <p:sp>
        <p:nvSpPr>
          <p:cNvPr id="17" name="object 17"/>
          <p:cNvSpPr txBox="1"/>
          <p:nvPr/>
        </p:nvSpPr>
        <p:spPr>
          <a:xfrm>
            <a:off x="1528014" y="2078409"/>
            <a:ext cx="421005" cy="269875"/>
          </a:xfrm>
          <a:prstGeom prst="rect">
            <a:avLst/>
          </a:prstGeom>
        </p:spPr>
        <p:txBody>
          <a:bodyPr vert="horz" wrap="square" lIns="0" tIns="12700" rIns="0" bIns="0" rtlCol="0">
            <a:spAutoFit/>
          </a:bodyPr>
          <a:lstStyle/>
          <a:p>
            <a:pPr marL="12700">
              <a:lnSpc>
                <a:spcPct val="100000"/>
              </a:lnSpc>
              <a:spcBef>
                <a:spcPts val="100"/>
              </a:spcBef>
            </a:pPr>
            <a:r>
              <a:rPr sz="1600" b="1" spc="-20" dirty="0">
                <a:latin typeface="Arial"/>
                <a:cs typeface="Arial"/>
              </a:rPr>
              <a:t>15.1</a:t>
            </a:r>
            <a:endParaRPr sz="1600">
              <a:latin typeface="Arial"/>
              <a:cs typeface="Arial"/>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3</a:t>
            </a:fld>
            <a:endParaRPr spc="-50" dirty="0"/>
          </a:p>
        </p:txBody>
      </p:sp>
      <p:sp>
        <p:nvSpPr>
          <p:cNvPr id="18" name="object 18"/>
          <p:cNvSpPr txBox="1"/>
          <p:nvPr/>
        </p:nvSpPr>
        <p:spPr>
          <a:xfrm>
            <a:off x="1528014" y="2714185"/>
            <a:ext cx="421005" cy="269875"/>
          </a:xfrm>
          <a:prstGeom prst="rect">
            <a:avLst/>
          </a:prstGeom>
        </p:spPr>
        <p:txBody>
          <a:bodyPr vert="horz" wrap="square" lIns="0" tIns="12700" rIns="0" bIns="0" rtlCol="0">
            <a:spAutoFit/>
          </a:bodyPr>
          <a:lstStyle/>
          <a:p>
            <a:pPr marL="12700">
              <a:lnSpc>
                <a:spcPct val="100000"/>
              </a:lnSpc>
              <a:spcBef>
                <a:spcPts val="100"/>
              </a:spcBef>
            </a:pPr>
            <a:r>
              <a:rPr sz="1600" b="1" spc="-20" dirty="0">
                <a:latin typeface="Arial"/>
                <a:cs typeface="Arial"/>
              </a:rPr>
              <a:t>15.2</a:t>
            </a:r>
            <a:endParaRPr sz="1600">
              <a:latin typeface="Arial"/>
              <a:cs typeface="Arial"/>
            </a:endParaRPr>
          </a:p>
        </p:txBody>
      </p:sp>
      <p:sp>
        <p:nvSpPr>
          <p:cNvPr id="19" name="object 19"/>
          <p:cNvSpPr txBox="1"/>
          <p:nvPr/>
        </p:nvSpPr>
        <p:spPr>
          <a:xfrm>
            <a:off x="1528014" y="2063572"/>
            <a:ext cx="9049385" cy="3470275"/>
          </a:xfrm>
          <a:prstGeom prst="rect">
            <a:avLst/>
          </a:prstGeom>
        </p:spPr>
        <p:txBody>
          <a:bodyPr vert="horz" wrap="square" lIns="0" tIns="12700" rIns="0" bIns="0" rtlCol="0">
            <a:spAutoFit/>
          </a:bodyPr>
          <a:lstStyle/>
          <a:p>
            <a:pPr marL="594360" marR="369570">
              <a:lnSpc>
                <a:spcPct val="100000"/>
              </a:lnSpc>
              <a:spcBef>
                <a:spcPts val="100"/>
              </a:spcBef>
            </a:pPr>
            <a:r>
              <a:rPr sz="1600" dirty="0">
                <a:latin typeface="Arial MT"/>
                <a:cs typeface="Arial MT"/>
              </a:rPr>
              <a:t>Identify</a:t>
            </a:r>
            <a:r>
              <a:rPr sz="1600" spc="-20"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signs,</a:t>
            </a:r>
            <a:r>
              <a:rPr sz="1600" spc="-30" dirty="0">
                <a:latin typeface="Arial MT"/>
                <a:cs typeface="Arial MT"/>
              </a:rPr>
              <a:t> </a:t>
            </a:r>
            <a:r>
              <a:rPr sz="1600" dirty="0">
                <a:latin typeface="Arial MT"/>
                <a:cs typeface="Arial MT"/>
              </a:rPr>
              <a:t>symptoms,</a:t>
            </a:r>
            <a:r>
              <a:rPr sz="1600" spc="-15" dirty="0">
                <a:latin typeface="Arial MT"/>
                <a:cs typeface="Arial MT"/>
              </a:rPr>
              <a:t> </a:t>
            </a:r>
            <a:r>
              <a:rPr sz="1600" dirty="0">
                <a:latin typeface="Arial MT"/>
                <a:cs typeface="Arial MT"/>
              </a:rPr>
              <a:t>and</a:t>
            </a:r>
            <a:r>
              <a:rPr sz="1600" spc="-30" dirty="0">
                <a:latin typeface="Arial MT"/>
                <a:cs typeface="Arial MT"/>
              </a:rPr>
              <a:t> </a:t>
            </a:r>
            <a:r>
              <a:rPr sz="1600" dirty="0">
                <a:latin typeface="Arial MT"/>
                <a:cs typeface="Arial MT"/>
              </a:rPr>
              <a:t>external</a:t>
            </a:r>
            <a:r>
              <a:rPr sz="1600" spc="-30" dirty="0">
                <a:latin typeface="Arial MT"/>
                <a:cs typeface="Arial MT"/>
              </a:rPr>
              <a:t> </a:t>
            </a:r>
            <a:r>
              <a:rPr sz="1600" dirty="0">
                <a:latin typeface="Arial MT"/>
                <a:cs typeface="Arial MT"/>
              </a:rPr>
              <a:t>forces</a:t>
            </a:r>
            <a:r>
              <a:rPr sz="1600" spc="-20" dirty="0">
                <a:latin typeface="Arial MT"/>
                <a:cs typeface="Arial MT"/>
              </a:rPr>
              <a:t> </a:t>
            </a:r>
            <a:r>
              <a:rPr sz="1600" dirty="0">
                <a:latin typeface="Arial MT"/>
                <a:cs typeface="Arial MT"/>
              </a:rPr>
              <a:t>that</a:t>
            </a:r>
            <a:r>
              <a:rPr sz="1600" spc="-20" dirty="0">
                <a:latin typeface="Arial MT"/>
                <a:cs typeface="Arial MT"/>
              </a:rPr>
              <a:t> </a:t>
            </a:r>
            <a:r>
              <a:rPr sz="1600" dirty="0">
                <a:latin typeface="Arial MT"/>
                <a:cs typeface="Arial MT"/>
              </a:rPr>
              <a:t>cause</a:t>
            </a:r>
            <a:r>
              <a:rPr sz="1600" spc="-30" dirty="0">
                <a:latin typeface="Arial MT"/>
                <a:cs typeface="Arial MT"/>
              </a:rPr>
              <a:t> </a:t>
            </a:r>
            <a:r>
              <a:rPr sz="1600" dirty="0">
                <a:latin typeface="Arial MT"/>
                <a:cs typeface="Arial MT"/>
              </a:rPr>
              <a:t>head</a:t>
            </a:r>
            <a:r>
              <a:rPr sz="1600" spc="-35" dirty="0">
                <a:latin typeface="Arial MT"/>
                <a:cs typeface="Arial MT"/>
              </a:rPr>
              <a:t> </a:t>
            </a:r>
            <a:r>
              <a:rPr sz="1600" dirty="0">
                <a:latin typeface="Arial MT"/>
                <a:cs typeface="Arial MT"/>
              </a:rPr>
              <a:t>injuries</a:t>
            </a:r>
            <a:r>
              <a:rPr sz="1600" spc="-30"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Tactical</a:t>
            </a:r>
            <a:r>
              <a:rPr sz="1600" spc="-35" dirty="0">
                <a:latin typeface="Arial MT"/>
                <a:cs typeface="Arial MT"/>
              </a:rPr>
              <a:t> </a:t>
            </a:r>
            <a:r>
              <a:rPr sz="1600" spc="-10" dirty="0">
                <a:latin typeface="Arial MT"/>
                <a:cs typeface="Arial MT"/>
              </a:rPr>
              <a:t>Field Care.</a:t>
            </a:r>
            <a:endParaRPr sz="1600">
              <a:latin typeface="Arial MT"/>
              <a:cs typeface="Arial MT"/>
            </a:endParaRPr>
          </a:p>
          <a:p>
            <a:pPr marL="594360" marR="147955">
              <a:lnSpc>
                <a:spcPct val="100000"/>
              </a:lnSpc>
              <a:spcBef>
                <a:spcPts val="1200"/>
              </a:spcBef>
            </a:pPr>
            <a:r>
              <a:rPr sz="1600" dirty="0">
                <a:latin typeface="Arial MT"/>
                <a:cs typeface="Arial MT"/>
              </a:rPr>
              <a:t>Identify</a:t>
            </a:r>
            <a:r>
              <a:rPr sz="1600" spc="-25"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indications</a:t>
            </a:r>
            <a:r>
              <a:rPr sz="1600" spc="-35" dirty="0">
                <a:latin typeface="Arial MT"/>
                <a:cs typeface="Arial MT"/>
              </a:rPr>
              <a:t> </a:t>
            </a:r>
            <a:r>
              <a:rPr sz="1600" dirty="0">
                <a:latin typeface="Arial MT"/>
                <a:cs typeface="Arial MT"/>
              </a:rPr>
              <a:t>for</a:t>
            </a:r>
            <a:r>
              <a:rPr sz="1600" spc="-20" dirty="0">
                <a:latin typeface="Arial MT"/>
                <a:cs typeface="Arial MT"/>
              </a:rPr>
              <a:t> </a:t>
            </a:r>
            <a:r>
              <a:rPr sz="1600" dirty="0">
                <a:latin typeface="Arial MT"/>
                <a:cs typeface="Arial MT"/>
              </a:rPr>
              <a:t>performing</a:t>
            </a:r>
            <a:r>
              <a:rPr sz="1600" spc="-20"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Military</a:t>
            </a:r>
            <a:r>
              <a:rPr sz="1600" spc="-25" dirty="0">
                <a:latin typeface="Arial MT"/>
                <a:cs typeface="Arial MT"/>
              </a:rPr>
              <a:t> </a:t>
            </a:r>
            <a:r>
              <a:rPr sz="1600" dirty="0">
                <a:latin typeface="Arial MT"/>
                <a:cs typeface="Arial MT"/>
              </a:rPr>
              <a:t>Acute</a:t>
            </a:r>
            <a:r>
              <a:rPr sz="1600" spc="-35" dirty="0">
                <a:latin typeface="Arial MT"/>
                <a:cs typeface="Arial MT"/>
              </a:rPr>
              <a:t> </a:t>
            </a:r>
            <a:r>
              <a:rPr sz="1600" dirty="0">
                <a:latin typeface="Arial MT"/>
                <a:cs typeface="Arial MT"/>
              </a:rPr>
              <a:t>Concussive</a:t>
            </a:r>
            <a:r>
              <a:rPr sz="1600" spc="-45" dirty="0">
                <a:latin typeface="Arial MT"/>
                <a:cs typeface="Arial MT"/>
              </a:rPr>
              <a:t> </a:t>
            </a:r>
            <a:r>
              <a:rPr sz="1600" dirty="0">
                <a:latin typeface="Arial MT"/>
                <a:cs typeface="Arial MT"/>
              </a:rPr>
              <a:t>Evaluation</a:t>
            </a:r>
            <a:r>
              <a:rPr sz="1600" spc="-40" dirty="0">
                <a:latin typeface="Arial MT"/>
                <a:cs typeface="Arial MT"/>
              </a:rPr>
              <a:t> </a:t>
            </a:r>
            <a:r>
              <a:rPr sz="1600" dirty="0">
                <a:latin typeface="Arial MT"/>
                <a:cs typeface="Arial MT"/>
              </a:rPr>
              <a:t>2</a:t>
            </a:r>
            <a:r>
              <a:rPr sz="1600" spc="-30" dirty="0">
                <a:latin typeface="Arial MT"/>
                <a:cs typeface="Arial MT"/>
              </a:rPr>
              <a:t> </a:t>
            </a:r>
            <a:r>
              <a:rPr sz="1600" dirty="0">
                <a:latin typeface="Arial MT"/>
                <a:cs typeface="Arial MT"/>
              </a:rPr>
              <a:t>(MACE</a:t>
            </a:r>
            <a:r>
              <a:rPr sz="1600" spc="-40" dirty="0">
                <a:latin typeface="Arial MT"/>
                <a:cs typeface="Arial MT"/>
              </a:rPr>
              <a:t> </a:t>
            </a:r>
            <a:r>
              <a:rPr sz="1600" dirty="0">
                <a:latin typeface="Arial MT"/>
                <a:cs typeface="Arial MT"/>
              </a:rPr>
              <a:t>2)</a:t>
            </a:r>
            <a:r>
              <a:rPr sz="1600" spc="-25" dirty="0">
                <a:latin typeface="Arial MT"/>
                <a:cs typeface="Arial MT"/>
              </a:rPr>
              <a:t> for </a:t>
            </a:r>
            <a:r>
              <a:rPr sz="1600" dirty="0">
                <a:latin typeface="Arial MT"/>
                <a:cs typeface="Arial MT"/>
              </a:rPr>
              <a:t>a</a:t>
            </a:r>
            <a:r>
              <a:rPr sz="1600" spc="-20" dirty="0">
                <a:latin typeface="Arial MT"/>
                <a:cs typeface="Arial MT"/>
              </a:rPr>
              <a:t> </a:t>
            </a:r>
            <a:r>
              <a:rPr sz="1600" dirty="0">
                <a:latin typeface="Arial MT"/>
                <a:cs typeface="Arial MT"/>
              </a:rPr>
              <a:t>casualty</a:t>
            </a:r>
            <a:r>
              <a:rPr sz="1600" spc="-20" dirty="0">
                <a:latin typeface="Arial MT"/>
                <a:cs typeface="Arial MT"/>
              </a:rPr>
              <a:t> </a:t>
            </a:r>
            <a:r>
              <a:rPr sz="1600" dirty="0">
                <a:latin typeface="Arial MT"/>
                <a:cs typeface="Arial MT"/>
              </a:rPr>
              <a:t>with</a:t>
            </a:r>
            <a:r>
              <a:rPr sz="1600" spc="-20"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suspected</a:t>
            </a:r>
            <a:r>
              <a:rPr sz="1600" spc="-25" dirty="0">
                <a:latin typeface="Arial MT"/>
                <a:cs typeface="Arial MT"/>
              </a:rPr>
              <a:t> </a:t>
            </a:r>
            <a:r>
              <a:rPr sz="1600" dirty="0">
                <a:latin typeface="Arial MT"/>
                <a:cs typeface="Arial MT"/>
              </a:rPr>
              <a:t>head</a:t>
            </a:r>
            <a:r>
              <a:rPr sz="1600" spc="-15" dirty="0">
                <a:latin typeface="Arial MT"/>
                <a:cs typeface="Arial MT"/>
              </a:rPr>
              <a:t> </a:t>
            </a:r>
            <a:r>
              <a:rPr sz="1600" spc="-10" dirty="0">
                <a:latin typeface="Arial MT"/>
                <a:cs typeface="Arial MT"/>
              </a:rPr>
              <a:t>injury.</a:t>
            </a:r>
            <a:endParaRPr sz="1600">
              <a:latin typeface="Arial MT"/>
              <a:cs typeface="Arial MT"/>
            </a:endParaRPr>
          </a:p>
          <a:p>
            <a:pPr marL="594360" marR="5080" indent="-582295">
              <a:lnSpc>
                <a:spcPct val="100000"/>
              </a:lnSpc>
              <a:spcBef>
                <a:spcPts val="1200"/>
              </a:spcBef>
              <a:tabLst>
                <a:tab pos="593725" algn="l"/>
              </a:tabLst>
            </a:pPr>
            <a:r>
              <a:rPr sz="2400" b="1" spc="-30" baseline="1736" dirty="0">
                <a:latin typeface="Arial"/>
                <a:cs typeface="Arial"/>
              </a:rPr>
              <a:t>15.3</a:t>
            </a:r>
            <a:r>
              <a:rPr sz="2400" b="1" baseline="1736" dirty="0">
                <a:latin typeface="Arial"/>
                <a:cs typeface="Arial"/>
              </a:rPr>
              <a:t>	</a:t>
            </a:r>
            <a:r>
              <a:rPr sz="1600" dirty="0">
                <a:latin typeface="Arial MT"/>
                <a:cs typeface="Arial MT"/>
              </a:rPr>
              <a:t>Identify</a:t>
            </a:r>
            <a:r>
              <a:rPr sz="1600" spc="-20"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progressive</a:t>
            </a:r>
            <a:r>
              <a:rPr sz="1600" spc="-45" dirty="0">
                <a:latin typeface="Arial MT"/>
                <a:cs typeface="Arial MT"/>
              </a:rPr>
              <a:t> </a:t>
            </a:r>
            <a:r>
              <a:rPr sz="1600" dirty="0">
                <a:latin typeface="Arial MT"/>
                <a:cs typeface="Arial MT"/>
              </a:rPr>
              <a:t>strategies</a:t>
            </a:r>
            <a:r>
              <a:rPr sz="1600" spc="-15" dirty="0">
                <a:latin typeface="Arial MT"/>
                <a:cs typeface="Arial MT"/>
              </a:rPr>
              <a:t> </a:t>
            </a:r>
            <a:r>
              <a:rPr sz="1600" dirty="0">
                <a:latin typeface="Arial MT"/>
                <a:cs typeface="Arial MT"/>
              </a:rPr>
              <a:t>and</a:t>
            </a:r>
            <a:r>
              <a:rPr sz="1600" spc="-40" dirty="0">
                <a:latin typeface="Arial MT"/>
                <a:cs typeface="Arial MT"/>
              </a:rPr>
              <a:t> </a:t>
            </a:r>
            <a:r>
              <a:rPr sz="1600" dirty="0">
                <a:latin typeface="Arial MT"/>
                <a:cs typeface="Arial MT"/>
              </a:rPr>
              <a:t>constraints</a:t>
            </a:r>
            <a:r>
              <a:rPr sz="1600" spc="-25" dirty="0">
                <a:latin typeface="Arial MT"/>
                <a:cs typeface="Arial MT"/>
              </a:rPr>
              <a:t> </a:t>
            </a:r>
            <a:r>
              <a:rPr sz="1600" dirty="0">
                <a:latin typeface="Arial MT"/>
                <a:cs typeface="Arial MT"/>
              </a:rPr>
              <a:t>for</a:t>
            </a:r>
            <a:r>
              <a:rPr sz="1600" spc="-20" dirty="0">
                <a:latin typeface="Arial MT"/>
                <a:cs typeface="Arial MT"/>
              </a:rPr>
              <a:t> </a:t>
            </a:r>
            <a:r>
              <a:rPr sz="1600" dirty="0">
                <a:latin typeface="Arial MT"/>
                <a:cs typeface="Arial MT"/>
              </a:rPr>
              <a:t>management</a:t>
            </a:r>
            <a:r>
              <a:rPr sz="1600" spc="-15" dirty="0">
                <a:latin typeface="Arial MT"/>
                <a:cs typeface="Arial MT"/>
              </a:rPr>
              <a:t> </a:t>
            </a:r>
            <a:r>
              <a:rPr sz="1600" dirty="0">
                <a:latin typeface="Arial MT"/>
                <a:cs typeface="Arial MT"/>
              </a:rPr>
              <a:t>of</a:t>
            </a:r>
            <a:r>
              <a:rPr sz="1600" spc="-25"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suspected</a:t>
            </a:r>
            <a:r>
              <a:rPr sz="1600" spc="-40" dirty="0">
                <a:latin typeface="Arial MT"/>
                <a:cs typeface="Arial MT"/>
              </a:rPr>
              <a:t> </a:t>
            </a:r>
            <a:r>
              <a:rPr sz="1600" dirty="0">
                <a:latin typeface="Arial MT"/>
                <a:cs typeface="Arial MT"/>
              </a:rPr>
              <a:t>head</a:t>
            </a:r>
            <a:r>
              <a:rPr sz="1600" spc="-35" dirty="0">
                <a:latin typeface="Arial MT"/>
                <a:cs typeface="Arial MT"/>
              </a:rPr>
              <a:t> </a:t>
            </a:r>
            <a:r>
              <a:rPr sz="1600" spc="-10" dirty="0">
                <a:latin typeface="Arial MT"/>
                <a:cs typeface="Arial MT"/>
              </a:rPr>
              <a:t>injury </a:t>
            </a:r>
            <a:r>
              <a:rPr sz="1600" dirty="0">
                <a:latin typeface="Arial MT"/>
                <a:cs typeface="Arial MT"/>
              </a:rPr>
              <a:t>in</a:t>
            </a:r>
            <a:r>
              <a:rPr sz="1600" spc="-25" dirty="0">
                <a:latin typeface="Arial MT"/>
                <a:cs typeface="Arial MT"/>
              </a:rPr>
              <a:t> </a:t>
            </a:r>
            <a:r>
              <a:rPr sz="1600" dirty="0">
                <a:latin typeface="Arial MT"/>
                <a:cs typeface="Arial MT"/>
              </a:rPr>
              <a:t>Tactical</a:t>
            </a:r>
            <a:r>
              <a:rPr sz="1600" spc="-25" dirty="0">
                <a:latin typeface="Arial MT"/>
                <a:cs typeface="Arial MT"/>
              </a:rPr>
              <a:t> </a:t>
            </a:r>
            <a:r>
              <a:rPr sz="1600" dirty="0">
                <a:latin typeface="Arial MT"/>
                <a:cs typeface="Arial MT"/>
              </a:rPr>
              <a:t>Field</a:t>
            </a:r>
            <a:r>
              <a:rPr sz="1600" spc="-25" dirty="0">
                <a:latin typeface="Arial MT"/>
                <a:cs typeface="Arial MT"/>
              </a:rPr>
              <a:t> </a:t>
            </a:r>
            <a:r>
              <a:rPr sz="1600" spc="-20" dirty="0">
                <a:latin typeface="Arial MT"/>
                <a:cs typeface="Arial MT"/>
              </a:rPr>
              <a:t>Care.</a:t>
            </a:r>
            <a:endParaRPr sz="1600">
              <a:latin typeface="Arial MT"/>
              <a:cs typeface="Arial MT"/>
            </a:endParaRPr>
          </a:p>
          <a:p>
            <a:pPr marL="594360">
              <a:lnSpc>
                <a:spcPct val="100000"/>
              </a:lnSpc>
              <a:spcBef>
                <a:spcPts val="1200"/>
              </a:spcBef>
            </a:pPr>
            <a:r>
              <a:rPr sz="1600" dirty="0">
                <a:latin typeface="Arial MT"/>
                <a:cs typeface="Arial MT"/>
              </a:rPr>
              <a:t>Identify</a:t>
            </a:r>
            <a:r>
              <a:rPr sz="1600" spc="-20"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signs</a:t>
            </a:r>
            <a:r>
              <a:rPr sz="1600" spc="-30" dirty="0">
                <a:latin typeface="Arial MT"/>
                <a:cs typeface="Arial MT"/>
              </a:rPr>
              <a:t> </a:t>
            </a:r>
            <a:r>
              <a:rPr sz="1600" dirty="0">
                <a:latin typeface="Arial MT"/>
                <a:cs typeface="Arial MT"/>
              </a:rPr>
              <a:t>and</a:t>
            </a:r>
            <a:r>
              <a:rPr sz="1600" spc="-30" dirty="0">
                <a:latin typeface="Arial MT"/>
                <a:cs typeface="Arial MT"/>
              </a:rPr>
              <a:t> </a:t>
            </a:r>
            <a:r>
              <a:rPr sz="1600" dirty="0">
                <a:latin typeface="Arial MT"/>
                <a:cs typeface="Arial MT"/>
              </a:rPr>
              <a:t>symptoms</a:t>
            </a:r>
            <a:r>
              <a:rPr sz="1600" spc="-15" dirty="0">
                <a:latin typeface="Arial MT"/>
                <a:cs typeface="Arial MT"/>
              </a:rPr>
              <a:t> </a:t>
            </a:r>
            <a:r>
              <a:rPr sz="1600" dirty="0">
                <a:latin typeface="Arial MT"/>
                <a:cs typeface="Arial MT"/>
              </a:rPr>
              <a:t>of</a:t>
            </a:r>
            <a:r>
              <a:rPr sz="1600" spc="-30" dirty="0">
                <a:latin typeface="Arial MT"/>
                <a:cs typeface="Arial MT"/>
              </a:rPr>
              <a:t> </a:t>
            </a:r>
            <a:r>
              <a:rPr sz="1600" dirty="0">
                <a:latin typeface="Arial MT"/>
                <a:cs typeface="Arial MT"/>
              </a:rPr>
              <a:t>impending</a:t>
            </a:r>
            <a:r>
              <a:rPr sz="1600" spc="-25" dirty="0">
                <a:latin typeface="Arial MT"/>
                <a:cs typeface="Arial MT"/>
              </a:rPr>
              <a:t> </a:t>
            </a:r>
            <a:r>
              <a:rPr sz="1600" dirty="0">
                <a:latin typeface="Arial MT"/>
                <a:cs typeface="Arial MT"/>
              </a:rPr>
              <a:t>cerebral</a:t>
            </a:r>
            <a:r>
              <a:rPr sz="1600" spc="-35" dirty="0">
                <a:latin typeface="Arial MT"/>
                <a:cs typeface="Arial MT"/>
              </a:rPr>
              <a:t> </a:t>
            </a:r>
            <a:r>
              <a:rPr sz="1600" dirty="0">
                <a:latin typeface="Arial MT"/>
                <a:cs typeface="Arial MT"/>
              </a:rPr>
              <a:t>herniation</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Tactical</a:t>
            </a:r>
            <a:r>
              <a:rPr sz="1600" spc="-35" dirty="0">
                <a:latin typeface="Arial MT"/>
                <a:cs typeface="Arial MT"/>
              </a:rPr>
              <a:t> </a:t>
            </a:r>
            <a:r>
              <a:rPr sz="1600" dirty="0">
                <a:latin typeface="Arial MT"/>
                <a:cs typeface="Arial MT"/>
              </a:rPr>
              <a:t>Field</a:t>
            </a:r>
            <a:r>
              <a:rPr sz="1600" spc="-35" dirty="0">
                <a:latin typeface="Arial MT"/>
                <a:cs typeface="Arial MT"/>
              </a:rPr>
              <a:t> </a:t>
            </a:r>
            <a:r>
              <a:rPr sz="1600" spc="-10" dirty="0">
                <a:latin typeface="Arial MT"/>
                <a:cs typeface="Arial MT"/>
              </a:rPr>
              <a:t>Care.</a:t>
            </a:r>
            <a:endParaRPr sz="1600">
              <a:latin typeface="Arial MT"/>
              <a:cs typeface="Arial MT"/>
            </a:endParaRPr>
          </a:p>
          <a:p>
            <a:pPr marL="594360" marR="292100">
              <a:lnSpc>
                <a:spcPct val="100000"/>
              </a:lnSpc>
              <a:spcBef>
                <a:spcPts val="1200"/>
              </a:spcBef>
            </a:pPr>
            <a:r>
              <a:rPr sz="1600" dirty="0">
                <a:latin typeface="Arial MT"/>
                <a:cs typeface="Arial MT"/>
              </a:rPr>
              <a:t>Identify</a:t>
            </a:r>
            <a:r>
              <a:rPr sz="1600" spc="-25" dirty="0">
                <a:latin typeface="Arial MT"/>
                <a:cs typeface="Arial MT"/>
              </a:rPr>
              <a:t> </a:t>
            </a:r>
            <a:r>
              <a:rPr sz="1600" dirty="0">
                <a:latin typeface="Arial MT"/>
                <a:cs typeface="Arial MT"/>
              </a:rPr>
              <a:t>the</a:t>
            </a:r>
            <a:r>
              <a:rPr sz="1600" spc="-35" dirty="0">
                <a:latin typeface="Arial MT"/>
                <a:cs typeface="Arial MT"/>
              </a:rPr>
              <a:t> </a:t>
            </a:r>
            <a:r>
              <a:rPr sz="1600" dirty="0">
                <a:latin typeface="Arial MT"/>
                <a:cs typeface="Arial MT"/>
              </a:rPr>
              <a:t>TCCC</a:t>
            </a:r>
            <a:r>
              <a:rPr sz="1600" spc="-50" dirty="0">
                <a:latin typeface="Arial MT"/>
                <a:cs typeface="Arial MT"/>
              </a:rPr>
              <a:t> </a:t>
            </a:r>
            <a:r>
              <a:rPr sz="1600" dirty="0">
                <a:latin typeface="Arial MT"/>
                <a:cs typeface="Arial MT"/>
              </a:rPr>
              <a:t>indications,</a:t>
            </a:r>
            <a:r>
              <a:rPr sz="1600" spc="-45" dirty="0">
                <a:latin typeface="Arial MT"/>
                <a:cs typeface="Arial MT"/>
              </a:rPr>
              <a:t> </a:t>
            </a:r>
            <a:r>
              <a:rPr sz="1600" dirty="0">
                <a:latin typeface="Arial MT"/>
                <a:cs typeface="Arial MT"/>
              </a:rPr>
              <a:t>contraindications,</a:t>
            </a:r>
            <a:r>
              <a:rPr sz="1600" spc="-45" dirty="0">
                <a:latin typeface="Arial MT"/>
                <a:cs typeface="Arial MT"/>
              </a:rPr>
              <a:t> </a:t>
            </a:r>
            <a:r>
              <a:rPr sz="1600" dirty="0">
                <a:latin typeface="Arial MT"/>
                <a:cs typeface="Arial MT"/>
              </a:rPr>
              <a:t>and</a:t>
            </a:r>
            <a:r>
              <a:rPr sz="1600" spc="-40" dirty="0">
                <a:latin typeface="Arial MT"/>
                <a:cs typeface="Arial MT"/>
              </a:rPr>
              <a:t> </a:t>
            </a:r>
            <a:r>
              <a:rPr sz="1600" dirty="0">
                <a:latin typeface="Arial MT"/>
                <a:cs typeface="Arial MT"/>
              </a:rPr>
              <a:t>administration</a:t>
            </a:r>
            <a:r>
              <a:rPr sz="1600" spc="-35" dirty="0">
                <a:latin typeface="Arial MT"/>
                <a:cs typeface="Arial MT"/>
              </a:rPr>
              <a:t> </a:t>
            </a:r>
            <a:r>
              <a:rPr sz="1600" dirty="0">
                <a:latin typeface="Arial MT"/>
                <a:cs typeface="Arial MT"/>
              </a:rPr>
              <a:t>methods</a:t>
            </a:r>
            <a:r>
              <a:rPr sz="1600" spc="-25" dirty="0">
                <a:latin typeface="Arial MT"/>
                <a:cs typeface="Arial MT"/>
              </a:rPr>
              <a:t> </a:t>
            </a:r>
            <a:r>
              <a:rPr sz="1600" dirty="0">
                <a:latin typeface="Arial MT"/>
                <a:cs typeface="Arial MT"/>
              </a:rPr>
              <a:t>of</a:t>
            </a:r>
            <a:r>
              <a:rPr sz="1600" spc="-30" dirty="0">
                <a:latin typeface="Arial MT"/>
                <a:cs typeface="Arial MT"/>
              </a:rPr>
              <a:t> </a:t>
            </a:r>
            <a:r>
              <a:rPr sz="1600" dirty="0">
                <a:latin typeface="Arial MT"/>
                <a:cs typeface="Arial MT"/>
              </a:rPr>
              <a:t>3%,</a:t>
            </a:r>
            <a:r>
              <a:rPr sz="1600" spc="-30" dirty="0">
                <a:latin typeface="Arial MT"/>
                <a:cs typeface="Arial MT"/>
              </a:rPr>
              <a:t> </a:t>
            </a:r>
            <a:r>
              <a:rPr sz="1600" dirty="0">
                <a:latin typeface="Arial MT"/>
                <a:cs typeface="Arial MT"/>
              </a:rPr>
              <a:t>5%,</a:t>
            </a:r>
            <a:r>
              <a:rPr sz="1600" spc="-25" dirty="0">
                <a:latin typeface="Arial MT"/>
                <a:cs typeface="Arial MT"/>
              </a:rPr>
              <a:t> or </a:t>
            </a:r>
            <a:r>
              <a:rPr sz="1600" dirty="0">
                <a:latin typeface="Arial MT"/>
                <a:cs typeface="Arial MT"/>
              </a:rPr>
              <a:t>23%</a:t>
            </a:r>
            <a:r>
              <a:rPr sz="1600" spc="-25" dirty="0">
                <a:latin typeface="Arial MT"/>
                <a:cs typeface="Arial MT"/>
              </a:rPr>
              <a:t> </a:t>
            </a:r>
            <a:r>
              <a:rPr sz="1600" dirty="0">
                <a:latin typeface="Arial MT"/>
                <a:cs typeface="Arial MT"/>
              </a:rPr>
              <a:t>hypertonic</a:t>
            </a:r>
            <a:r>
              <a:rPr sz="1600" spc="-20" dirty="0">
                <a:latin typeface="Arial MT"/>
                <a:cs typeface="Arial MT"/>
              </a:rPr>
              <a:t> </a:t>
            </a:r>
            <a:r>
              <a:rPr sz="1600" dirty="0">
                <a:latin typeface="Arial MT"/>
                <a:cs typeface="Arial MT"/>
              </a:rPr>
              <a:t>saline</a:t>
            </a:r>
            <a:r>
              <a:rPr sz="1600" spc="-40"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traumatic</a:t>
            </a:r>
            <a:r>
              <a:rPr sz="1600" spc="-5" dirty="0">
                <a:latin typeface="Arial MT"/>
                <a:cs typeface="Arial MT"/>
              </a:rPr>
              <a:t> </a:t>
            </a:r>
            <a:r>
              <a:rPr sz="1600" dirty="0">
                <a:latin typeface="Arial MT"/>
                <a:cs typeface="Arial MT"/>
              </a:rPr>
              <a:t>brain</a:t>
            </a:r>
            <a:r>
              <a:rPr sz="1600" spc="-25" dirty="0">
                <a:latin typeface="Arial MT"/>
                <a:cs typeface="Arial MT"/>
              </a:rPr>
              <a:t> </a:t>
            </a:r>
            <a:r>
              <a:rPr sz="1600" dirty="0">
                <a:latin typeface="Arial MT"/>
                <a:cs typeface="Arial MT"/>
              </a:rPr>
              <a:t>injury</a:t>
            </a:r>
            <a:r>
              <a:rPr sz="1600" spc="-25" dirty="0">
                <a:latin typeface="Arial MT"/>
                <a:cs typeface="Arial MT"/>
              </a:rPr>
              <a:t> </a:t>
            </a:r>
            <a:r>
              <a:rPr sz="1600" dirty="0">
                <a:latin typeface="Arial MT"/>
                <a:cs typeface="Arial MT"/>
              </a:rPr>
              <a:t>casualty</a:t>
            </a:r>
            <a:r>
              <a:rPr sz="1600" spc="-30" dirty="0">
                <a:latin typeface="Arial MT"/>
                <a:cs typeface="Arial MT"/>
              </a:rPr>
              <a:t> </a:t>
            </a:r>
            <a:r>
              <a:rPr sz="1600" dirty="0">
                <a:latin typeface="Arial MT"/>
                <a:cs typeface="Arial MT"/>
              </a:rPr>
              <a:t>in</a:t>
            </a:r>
            <a:r>
              <a:rPr sz="1600" spc="-25" dirty="0">
                <a:latin typeface="Arial MT"/>
                <a:cs typeface="Arial MT"/>
              </a:rPr>
              <a:t> </a:t>
            </a:r>
            <a:r>
              <a:rPr sz="1600" dirty="0">
                <a:latin typeface="Arial MT"/>
                <a:cs typeface="Arial MT"/>
              </a:rPr>
              <a:t>Tactical</a:t>
            </a:r>
            <a:r>
              <a:rPr sz="1600" spc="-35" dirty="0">
                <a:latin typeface="Arial MT"/>
                <a:cs typeface="Arial MT"/>
              </a:rPr>
              <a:t> </a:t>
            </a:r>
            <a:r>
              <a:rPr sz="1600" dirty="0">
                <a:latin typeface="Arial MT"/>
                <a:cs typeface="Arial MT"/>
              </a:rPr>
              <a:t>Field</a:t>
            </a:r>
            <a:r>
              <a:rPr sz="1600" spc="-30" dirty="0">
                <a:latin typeface="Arial MT"/>
                <a:cs typeface="Arial MT"/>
              </a:rPr>
              <a:t> </a:t>
            </a:r>
            <a:r>
              <a:rPr sz="1600" spc="-10" dirty="0">
                <a:latin typeface="Arial MT"/>
                <a:cs typeface="Arial MT"/>
              </a:rPr>
              <a:t>Care.</a:t>
            </a:r>
            <a:endParaRPr sz="1600">
              <a:latin typeface="Arial MT"/>
              <a:cs typeface="Arial MT"/>
            </a:endParaRPr>
          </a:p>
          <a:p>
            <a:pPr marL="594360" marR="553720">
              <a:lnSpc>
                <a:spcPct val="100000"/>
              </a:lnSpc>
              <a:spcBef>
                <a:spcPts val="1200"/>
              </a:spcBef>
            </a:pPr>
            <a:r>
              <a:rPr sz="1600" dirty="0">
                <a:latin typeface="Arial MT"/>
                <a:cs typeface="Arial MT"/>
              </a:rPr>
              <a:t>Identify</a:t>
            </a:r>
            <a:r>
              <a:rPr sz="1600" spc="-15" dirty="0">
                <a:latin typeface="Arial MT"/>
                <a:cs typeface="Arial MT"/>
              </a:rPr>
              <a:t> </a:t>
            </a:r>
            <a:r>
              <a:rPr sz="1600" dirty="0">
                <a:latin typeface="Arial MT"/>
                <a:cs typeface="Arial MT"/>
              </a:rPr>
              <a:t>any</a:t>
            </a:r>
            <a:r>
              <a:rPr sz="1600" spc="-20" dirty="0">
                <a:latin typeface="Arial MT"/>
                <a:cs typeface="Arial MT"/>
              </a:rPr>
              <a:t> </a:t>
            </a:r>
            <a:r>
              <a:rPr sz="1600" spc="-10" dirty="0">
                <a:latin typeface="Arial MT"/>
                <a:cs typeface="Arial MT"/>
              </a:rPr>
              <a:t>evidence-</a:t>
            </a:r>
            <a:r>
              <a:rPr sz="1600" dirty="0">
                <a:latin typeface="Arial MT"/>
                <a:cs typeface="Arial MT"/>
              </a:rPr>
              <a:t>based</a:t>
            </a:r>
            <a:r>
              <a:rPr sz="1600" spc="-40" dirty="0">
                <a:latin typeface="Arial MT"/>
                <a:cs typeface="Arial MT"/>
              </a:rPr>
              <a:t> </a:t>
            </a:r>
            <a:r>
              <a:rPr sz="1600" dirty="0">
                <a:latin typeface="Arial MT"/>
                <a:cs typeface="Arial MT"/>
              </a:rPr>
              <a:t>medicine,</a:t>
            </a:r>
            <a:r>
              <a:rPr sz="1600" spc="-30" dirty="0">
                <a:latin typeface="Arial MT"/>
                <a:cs typeface="Arial MT"/>
              </a:rPr>
              <a:t> </a:t>
            </a:r>
            <a:r>
              <a:rPr sz="1600" dirty="0">
                <a:latin typeface="Arial MT"/>
                <a:cs typeface="Arial MT"/>
              </a:rPr>
              <a:t>best</a:t>
            </a:r>
            <a:r>
              <a:rPr sz="1600" spc="-15" dirty="0">
                <a:latin typeface="Arial MT"/>
                <a:cs typeface="Arial MT"/>
              </a:rPr>
              <a:t> </a:t>
            </a:r>
            <a:r>
              <a:rPr sz="1600" dirty="0">
                <a:latin typeface="Arial MT"/>
                <a:cs typeface="Arial MT"/>
              </a:rPr>
              <a:t>practices,</a:t>
            </a:r>
            <a:r>
              <a:rPr sz="1600" spc="-25" dirty="0">
                <a:latin typeface="Arial MT"/>
                <a:cs typeface="Arial MT"/>
              </a:rPr>
              <a:t> </a:t>
            </a:r>
            <a:r>
              <a:rPr sz="1600" dirty="0">
                <a:latin typeface="Arial MT"/>
                <a:cs typeface="Arial MT"/>
              </a:rPr>
              <a:t>casualty</a:t>
            </a:r>
            <a:r>
              <a:rPr sz="1600" spc="-30" dirty="0">
                <a:latin typeface="Arial MT"/>
                <a:cs typeface="Arial MT"/>
              </a:rPr>
              <a:t> </a:t>
            </a:r>
            <a:r>
              <a:rPr sz="1600" dirty="0">
                <a:latin typeface="Arial MT"/>
                <a:cs typeface="Arial MT"/>
              </a:rPr>
              <a:t>data,</a:t>
            </a:r>
            <a:r>
              <a:rPr sz="1600" spc="-10" dirty="0">
                <a:latin typeface="Arial MT"/>
                <a:cs typeface="Arial MT"/>
              </a:rPr>
              <a:t> </a:t>
            </a:r>
            <a:r>
              <a:rPr sz="1600" dirty="0">
                <a:latin typeface="Arial MT"/>
                <a:cs typeface="Arial MT"/>
              </a:rPr>
              <a:t>and</a:t>
            </a:r>
            <a:r>
              <a:rPr sz="1600" spc="-20" dirty="0">
                <a:latin typeface="Arial MT"/>
                <a:cs typeface="Arial MT"/>
              </a:rPr>
              <a:t> </a:t>
            </a:r>
            <a:r>
              <a:rPr sz="1600" dirty="0">
                <a:latin typeface="Arial MT"/>
                <a:cs typeface="Arial MT"/>
              </a:rPr>
              <a:t>Subject</a:t>
            </a:r>
            <a:r>
              <a:rPr sz="1600" spc="-35" dirty="0">
                <a:latin typeface="Arial MT"/>
                <a:cs typeface="Arial MT"/>
              </a:rPr>
              <a:t> </a:t>
            </a:r>
            <a:r>
              <a:rPr sz="1600" spc="-10" dirty="0">
                <a:latin typeface="Arial MT"/>
                <a:cs typeface="Arial MT"/>
              </a:rPr>
              <a:t>Matter </a:t>
            </a:r>
            <a:r>
              <a:rPr sz="1600" dirty="0">
                <a:latin typeface="Arial MT"/>
                <a:cs typeface="Arial MT"/>
              </a:rPr>
              <a:t>Expert</a:t>
            </a:r>
            <a:r>
              <a:rPr sz="1600" spc="-25" dirty="0">
                <a:latin typeface="Arial MT"/>
                <a:cs typeface="Arial MT"/>
              </a:rPr>
              <a:t> </a:t>
            </a:r>
            <a:r>
              <a:rPr sz="1600" dirty="0">
                <a:latin typeface="Arial MT"/>
                <a:cs typeface="Arial MT"/>
              </a:rPr>
              <a:t>consensus</a:t>
            </a:r>
            <a:r>
              <a:rPr sz="1600" spc="-35" dirty="0">
                <a:latin typeface="Arial MT"/>
                <a:cs typeface="Arial MT"/>
              </a:rPr>
              <a:t> </a:t>
            </a:r>
            <a:r>
              <a:rPr sz="1600" dirty="0">
                <a:latin typeface="Arial MT"/>
                <a:cs typeface="Arial MT"/>
              </a:rPr>
              <a:t>on</a:t>
            </a:r>
            <a:r>
              <a:rPr sz="1600" spc="-25"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management</a:t>
            </a:r>
            <a:r>
              <a:rPr sz="1600" spc="-5"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traumatic</a:t>
            </a:r>
            <a:r>
              <a:rPr sz="1600" spc="-5" dirty="0">
                <a:latin typeface="Arial MT"/>
                <a:cs typeface="Arial MT"/>
              </a:rPr>
              <a:t> </a:t>
            </a:r>
            <a:r>
              <a:rPr sz="1600" dirty="0">
                <a:latin typeface="Arial MT"/>
                <a:cs typeface="Arial MT"/>
              </a:rPr>
              <a:t>brain</a:t>
            </a:r>
            <a:r>
              <a:rPr sz="1600" spc="-30" dirty="0">
                <a:latin typeface="Arial MT"/>
                <a:cs typeface="Arial MT"/>
              </a:rPr>
              <a:t> </a:t>
            </a:r>
            <a:r>
              <a:rPr sz="1600" dirty="0">
                <a:latin typeface="Arial MT"/>
                <a:cs typeface="Arial MT"/>
              </a:rPr>
              <a:t>injury</a:t>
            </a:r>
            <a:r>
              <a:rPr sz="1600" spc="-20"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Tactical</a:t>
            </a:r>
            <a:r>
              <a:rPr sz="1600" spc="-35" dirty="0">
                <a:latin typeface="Arial MT"/>
                <a:cs typeface="Arial MT"/>
              </a:rPr>
              <a:t> </a:t>
            </a:r>
            <a:r>
              <a:rPr sz="1600" dirty="0">
                <a:latin typeface="Arial MT"/>
                <a:cs typeface="Arial MT"/>
              </a:rPr>
              <a:t>Field</a:t>
            </a:r>
            <a:r>
              <a:rPr sz="1600" spc="-35" dirty="0">
                <a:latin typeface="Arial MT"/>
                <a:cs typeface="Arial MT"/>
              </a:rPr>
              <a:t> </a:t>
            </a:r>
            <a:r>
              <a:rPr sz="1600" spc="-10" dirty="0">
                <a:latin typeface="Arial MT"/>
                <a:cs typeface="Arial MT"/>
              </a:rPr>
              <a:t>Care.</a:t>
            </a:r>
            <a:endParaRPr sz="1600">
              <a:latin typeface="Arial MT"/>
              <a:cs typeface="Arial MT"/>
            </a:endParaRPr>
          </a:p>
        </p:txBody>
      </p:sp>
      <p:sp>
        <p:nvSpPr>
          <p:cNvPr id="20" name="object 20"/>
          <p:cNvSpPr txBox="1"/>
          <p:nvPr/>
        </p:nvSpPr>
        <p:spPr>
          <a:xfrm>
            <a:off x="1528014" y="3969293"/>
            <a:ext cx="421005" cy="269875"/>
          </a:xfrm>
          <a:prstGeom prst="rect">
            <a:avLst/>
          </a:prstGeom>
        </p:spPr>
        <p:txBody>
          <a:bodyPr vert="horz" wrap="square" lIns="0" tIns="12700" rIns="0" bIns="0" rtlCol="0">
            <a:spAutoFit/>
          </a:bodyPr>
          <a:lstStyle/>
          <a:p>
            <a:pPr marL="12700">
              <a:lnSpc>
                <a:spcPct val="100000"/>
              </a:lnSpc>
              <a:spcBef>
                <a:spcPts val="100"/>
              </a:spcBef>
            </a:pPr>
            <a:r>
              <a:rPr sz="1600" b="1" spc="-20" dirty="0">
                <a:latin typeface="Arial"/>
                <a:cs typeface="Arial"/>
              </a:rPr>
              <a:t>15.4</a:t>
            </a:r>
            <a:endParaRPr sz="1600">
              <a:latin typeface="Arial"/>
              <a:cs typeface="Arial"/>
            </a:endParaRPr>
          </a:p>
        </p:txBody>
      </p:sp>
      <p:sp>
        <p:nvSpPr>
          <p:cNvPr id="21" name="object 21"/>
          <p:cNvSpPr txBox="1"/>
          <p:nvPr/>
        </p:nvSpPr>
        <p:spPr>
          <a:xfrm>
            <a:off x="1528014" y="4398784"/>
            <a:ext cx="421005" cy="269875"/>
          </a:xfrm>
          <a:prstGeom prst="rect">
            <a:avLst/>
          </a:prstGeom>
        </p:spPr>
        <p:txBody>
          <a:bodyPr vert="horz" wrap="square" lIns="0" tIns="12700" rIns="0" bIns="0" rtlCol="0">
            <a:spAutoFit/>
          </a:bodyPr>
          <a:lstStyle/>
          <a:p>
            <a:pPr marL="12700">
              <a:lnSpc>
                <a:spcPct val="100000"/>
              </a:lnSpc>
              <a:spcBef>
                <a:spcPts val="100"/>
              </a:spcBef>
            </a:pPr>
            <a:r>
              <a:rPr sz="1600" b="1" spc="-20" dirty="0">
                <a:latin typeface="Arial"/>
                <a:cs typeface="Arial"/>
              </a:rPr>
              <a:t>15.5</a:t>
            </a:r>
            <a:endParaRPr sz="1600">
              <a:latin typeface="Arial"/>
              <a:cs typeface="Arial"/>
            </a:endParaRPr>
          </a:p>
        </p:txBody>
      </p:sp>
      <p:sp>
        <p:nvSpPr>
          <p:cNvPr id="22" name="object 22"/>
          <p:cNvSpPr txBox="1"/>
          <p:nvPr/>
        </p:nvSpPr>
        <p:spPr>
          <a:xfrm>
            <a:off x="1528014" y="5005281"/>
            <a:ext cx="421005" cy="269875"/>
          </a:xfrm>
          <a:prstGeom prst="rect">
            <a:avLst/>
          </a:prstGeom>
        </p:spPr>
        <p:txBody>
          <a:bodyPr vert="horz" wrap="square" lIns="0" tIns="12700" rIns="0" bIns="0" rtlCol="0">
            <a:spAutoFit/>
          </a:bodyPr>
          <a:lstStyle/>
          <a:p>
            <a:pPr marL="12700">
              <a:lnSpc>
                <a:spcPct val="100000"/>
              </a:lnSpc>
              <a:spcBef>
                <a:spcPts val="100"/>
              </a:spcBef>
            </a:pPr>
            <a:r>
              <a:rPr sz="1600" b="1" spc="-20" dirty="0">
                <a:latin typeface="Arial"/>
                <a:cs typeface="Arial"/>
              </a:rPr>
              <a:t>15.6</a:t>
            </a:r>
            <a:endParaRPr sz="16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587397" y="302050"/>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grpSp>
        <p:nvGrpSpPr>
          <p:cNvPr id="5" name="object 5"/>
          <p:cNvGrpSpPr/>
          <p:nvPr/>
        </p:nvGrpSpPr>
        <p:grpSpPr>
          <a:xfrm>
            <a:off x="4205604" y="4224654"/>
            <a:ext cx="4305300" cy="2386330"/>
            <a:chOff x="4205604" y="4224654"/>
            <a:chExt cx="4305300" cy="2386330"/>
          </a:xfrm>
        </p:grpSpPr>
        <p:sp>
          <p:nvSpPr>
            <p:cNvPr id="6" name="object 6"/>
            <p:cNvSpPr/>
            <p:nvPr/>
          </p:nvSpPr>
          <p:spPr>
            <a:xfrm>
              <a:off x="4211954" y="4231004"/>
              <a:ext cx="4292600" cy="2373630"/>
            </a:xfrm>
            <a:custGeom>
              <a:avLst/>
              <a:gdLst/>
              <a:ahLst/>
              <a:cxnLst/>
              <a:rect l="l" t="t" r="r" b="b"/>
              <a:pathLst>
                <a:path w="4292600" h="2373629">
                  <a:moveTo>
                    <a:pt x="2146173" y="0"/>
                  </a:moveTo>
                  <a:lnTo>
                    <a:pt x="1774901" y="346214"/>
                  </a:lnTo>
                  <a:lnTo>
                    <a:pt x="1960537" y="346214"/>
                  </a:lnTo>
                  <a:lnTo>
                    <a:pt x="1960537" y="570941"/>
                  </a:lnTo>
                  <a:lnTo>
                    <a:pt x="205155" y="570941"/>
                  </a:lnTo>
                  <a:lnTo>
                    <a:pt x="158113" y="575993"/>
                  </a:lnTo>
                  <a:lnTo>
                    <a:pt x="114931" y="590385"/>
                  </a:lnTo>
                  <a:lnTo>
                    <a:pt x="76839" y="612967"/>
                  </a:lnTo>
                  <a:lnTo>
                    <a:pt x="45068" y="642593"/>
                  </a:lnTo>
                  <a:lnTo>
                    <a:pt x="20851" y="678112"/>
                  </a:lnTo>
                  <a:lnTo>
                    <a:pt x="5418" y="718378"/>
                  </a:lnTo>
                  <a:lnTo>
                    <a:pt x="0" y="762241"/>
                  </a:lnTo>
                  <a:lnTo>
                    <a:pt x="0" y="2182329"/>
                  </a:lnTo>
                  <a:lnTo>
                    <a:pt x="5418" y="2226192"/>
                  </a:lnTo>
                  <a:lnTo>
                    <a:pt x="20851" y="2266458"/>
                  </a:lnTo>
                  <a:lnTo>
                    <a:pt x="45068" y="2301978"/>
                  </a:lnTo>
                  <a:lnTo>
                    <a:pt x="76839" y="2331603"/>
                  </a:lnTo>
                  <a:lnTo>
                    <a:pt x="114931" y="2354185"/>
                  </a:lnTo>
                  <a:lnTo>
                    <a:pt x="158113" y="2368577"/>
                  </a:lnTo>
                  <a:lnTo>
                    <a:pt x="205155" y="2373630"/>
                  </a:lnTo>
                  <a:lnTo>
                    <a:pt x="4087190" y="2373630"/>
                  </a:lnTo>
                  <a:lnTo>
                    <a:pt x="4134232" y="2368577"/>
                  </a:lnTo>
                  <a:lnTo>
                    <a:pt x="4177414" y="2354185"/>
                  </a:lnTo>
                  <a:lnTo>
                    <a:pt x="4215506" y="2331603"/>
                  </a:lnTo>
                  <a:lnTo>
                    <a:pt x="4247277" y="2301978"/>
                  </a:lnTo>
                  <a:lnTo>
                    <a:pt x="4271494" y="2266458"/>
                  </a:lnTo>
                  <a:lnTo>
                    <a:pt x="4286927" y="2226192"/>
                  </a:lnTo>
                  <a:lnTo>
                    <a:pt x="4292346" y="2182329"/>
                  </a:lnTo>
                  <a:lnTo>
                    <a:pt x="4292346" y="762241"/>
                  </a:lnTo>
                  <a:lnTo>
                    <a:pt x="4286927" y="718378"/>
                  </a:lnTo>
                  <a:lnTo>
                    <a:pt x="4271494" y="678112"/>
                  </a:lnTo>
                  <a:lnTo>
                    <a:pt x="4247277" y="642593"/>
                  </a:lnTo>
                  <a:lnTo>
                    <a:pt x="4215506" y="612967"/>
                  </a:lnTo>
                  <a:lnTo>
                    <a:pt x="4177414" y="590385"/>
                  </a:lnTo>
                  <a:lnTo>
                    <a:pt x="4134232" y="575993"/>
                  </a:lnTo>
                  <a:lnTo>
                    <a:pt x="4087190" y="570941"/>
                  </a:lnTo>
                  <a:lnTo>
                    <a:pt x="2331808" y="570941"/>
                  </a:lnTo>
                  <a:lnTo>
                    <a:pt x="2331808" y="346214"/>
                  </a:lnTo>
                  <a:lnTo>
                    <a:pt x="2517444" y="346214"/>
                  </a:lnTo>
                  <a:lnTo>
                    <a:pt x="2146173" y="0"/>
                  </a:lnTo>
                  <a:close/>
                </a:path>
              </a:pathLst>
            </a:custGeom>
            <a:solidFill>
              <a:srgbClr val="252525"/>
            </a:solidFill>
          </p:spPr>
          <p:txBody>
            <a:bodyPr wrap="square" lIns="0" tIns="0" rIns="0" bIns="0" rtlCol="0"/>
            <a:lstStyle/>
            <a:p>
              <a:endParaRPr/>
            </a:p>
          </p:txBody>
        </p:sp>
        <p:sp>
          <p:nvSpPr>
            <p:cNvPr id="7" name="object 7"/>
            <p:cNvSpPr/>
            <p:nvPr/>
          </p:nvSpPr>
          <p:spPr>
            <a:xfrm>
              <a:off x="4211954" y="4231004"/>
              <a:ext cx="4292600" cy="2373630"/>
            </a:xfrm>
            <a:custGeom>
              <a:avLst/>
              <a:gdLst/>
              <a:ahLst/>
              <a:cxnLst/>
              <a:rect l="l" t="t" r="r" b="b"/>
              <a:pathLst>
                <a:path w="4292600" h="2373629">
                  <a:moveTo>
                    <a:pt x="2146173" y="0"/>
                  </a:moveTo>
                  <a:lnTo>
                    <a:pt x="2517444" y="346214"/>
                  </a:lnTo>
                  <a:lnTo>
                    <a:pt x="2331808" y="346214"/>
                  </a:lnTo>
                  <a:lnTo>
                    <a:pt x="2331808" y="570941"/>
                  </a:lnTo>
                  <a:lnTo>
                    <a:pt x="4087190" y="570941"/>
                  </a:lnTo>
                  <a:lnTo>
                    <a:pt x="4134232" y="575993"/>
                  </a:lnTo>
                  <a:lnTo>
                    <a:pt x="4177414" y="590385"/>
                  </a:lnTo>
                  <a:lnTo>
                    <a:pt x="4215506" y="612967"/>
                  </a:lnTo>
                  <a:lnTo>
                    <a:pt x="4247277" y="642593"/>
                  </a:lnTo>
                  <a:lnTo>
                    <a:pt x="4271494" y="678112"/>
                  </a:lnTo>
                  <a:lnTo>
                    <a:pt x="4286927" y="718378"/>
                  </a:lnTo>
                  <a:lnTo>
                    <a:pt x="4292346" y="762241"/>
                  </a:lnTo>
                  <a:lnTo>
                    <a:pt x="4292346" y="2182329"/>
                  </a:lnTo>
                  <a:lnTo>
                    <a:pt x="4286927" y="2226192"/>
                  </a:lnTo>
                  <a:lnTo>
                    <a:pt x="4271494" y="2266458"/>
                  </a:lnTo>
                  <a:lnTo>
                    <a:pt x="4247277" y="2301978"/>
                  </a:lnTo>
                  <a:lnTo>
                    <a:pt x="4215506" y="2331603"/>
                  </a:lnTo>
                  <a:lnTo>
                    <a:pt x="4177414" y="2354185"/>
                  </a:lnTo>
                  <a:lnTo>
                    <a:pt x="4134232" y="2368577"/>
                  </a:lnTo>
                  <a:lnTo>
                    <a:pt x="4087190" y="2373630"/>
                  </a:lnTo>
                  <a:lnTo>
                    <a:pt x="205155" y="2373630"/>
                  </a:lnTo>
                  <a:lnTo>
                    <a:pt x="158113" y="2368577"/>
                  </a:lnTo>
                  <a:lnTo>
                    <a:pt x="114931" y="2354185"/>
                  </a:lnTo>
                  <a:lnTo>
                    <a:pt x="76839" y="2331603"/>
                  </a:lnTo>
                  <a:lnTo>
                    <a:pt x="45068" y="2301978"/>
                  </a:lnTo>
                  <a:lnTo>
                    <a:pt x="20851" y="2266458"/>
                  </a:lnTo>
                  <a:lnTo>
                    <a:pt x="5418" y="2226192"/>
                  </a:lnTo>
                  <a:lnTo>
                    <a:pt x="0" y="2182329"/>
                  </a:lnTo>
                  <a:lnTo>
                    <a:pt x="0" y="762241"/>
                  </a:lnTo>
                  <a:lnTo>
                    <a:pt x="5418" y="718378"/>
                  </a:lnTo>
                  <a:lnTo>
                    <a:pt x="20851" y="678112"/>
                  </a:lnTo>
                  <a:lnTo>
                    <a:pt x="45068" y="642593"/>
                  </a:lnTo>
                  <a:lnTo>
                    <a:pt x="76839" y="612967"/>
                  </a:lnTo>
                  <a:lnTo>
                    <a:pt x="114931" y="590385"/>
                  </a:lnTo>
                  <a:lnTo>
                    <a:pt x="158113" y="575993"/>
                  </a:lnTo>
                  <a:lnTo>
                    <a:pt x="205155" y="570941"/>
                  </a:lnTo>
                  <a:lnTo>
                    <a:pt x="1960537" y="570941"/>
                  </a:lnTo>
                  <a:lnTo>
                    <a:pt x="1960537" y="346214"/>
                  </a:lnTo>
                  <a:lnTo>
                    <a:pt x="1774901" y="346214"/>
                  </a:lnTo>
                  <a:lnTo>
                    <a:pt x="2146173" y="0"/>
                  </a:lnTo>
                  <a:close/>
                </a:path>
              </a:pathLst>
            </a:custGeom>
            <a:ln w="12700">
              <a:solidFill>
                <a:srgbClr val="606667"/>
              </a:solidFill>
            </a:ln>
          </p:spPr>
          <p:txBody>
            <a:bodyPr wrap="square" lIns="0" tIns="0" rIns="0" bIns="0" rtlCol="0"/>
            <a:lstStyle/>
            <a:p>
              <a:endParaRPr/>
            </a:p>
          </p:txBody>
        </p:sp>
      </p:grpSp>
      <p:sp>
        <p:nvSpPr>
          <p:cNvPr id="8" name="object 8"/>
          <p:cNvSpPr txBox="1">
            <a:spLocks noGrp="1"/>
          </p:cNvSpPr>
          <p:nvPr>
            <p:ph type="title"/>
          </p:nvPr>
        </p:nvSpPr>
        <p:spPr>
          <a:xfrm>
            <a:off x="2899981" y="842604"/>
            <a:ext cx="6391275" cy="695960"/>
          </a:xfrm>
          <a:prstGeom prst="rect">
            <a:avLst/>
          </a:prstGeom>
        </p:spPr>
        <p:txBody>
          <a:bodyPr vert="horz" wrap="square" lIns="0" tIns="12065" rIns="0" bIns="0" rtlCol="0">
            <a:spAutoFit/>
          </a:bodyPr>
          <a:lstStyle/>
          <a:p>
            <a:pPr marL="12700">
              <a:lnSpc>
                <a:spcPct val="100000"/>
              </a:lnSpc>
              <a:spcBef>
                <a:spcPts val="95"/>
              </a:spcBef>
            </a:pPr>
            <a:r>
              <a:rPr sz="4400" dirty="0">
                <a:solidFill>
                  <a:srgbClr val="F1F1F1"/>
                </a:solidFill>
              </a:rPr>
              <a:t>Three</a:t>
            </a:r>
            <a:r>
              <a:rPr sz="4400" spc="-100" dirty="0">
                <a:solidFill>
                  <a:srgbClr val="F1F1F1"/>
                </a:solidFill>
              </a:rPr>
              <a:t> </a:t>
            </a:r>
            <a:r>
              <a:rPr sz="4400" u="sng" dirty="0">
                <a:solidFill>
                  <a:srgbClr val="FFFFFF"/>
                </a:solidFill>
                <a:uFill>
                  <a:solidFill>
                    <a:srgbClr val="FFFFFF"/>
                  </a:solidFill>
                </a:uFill>
              </a:rPr>
              <a:t>PHASES</a:t>
            </a:r>
            <a:r>
              <a:rPr sz="4400" spc="-90" dirty="0">
                <a:solidFill>
                  <a:srgbClr val="FFFFFF"/>
                </a:solidFill>
              </a:rPr>
              <a:t> </a:t>
            </a:r>
            <a:r>
              <a:rPr sz="4400" dirty="0">
                <a:solidFill>
                  <a:srgbClr val="FFFFFF"/>
                </a:solidFill>
              </a:rPr>
              <a:t>of</a:t>
            </a:r>
            <a:r>
              <a:rPr sz="4400" spc="-105" dirty="0">
                <a:solidFill>
                  <a:srgbClr val="FFFFFF"/>
                </a:solidFill>
              </a:rPr>
              <a:t> </a:t>
            </a:r>
            <a:r>
              <a:rPr sz="4400" spc="-20" dirty="0">
                <a:solidFill>
                  <a:srgbClr val="FFFFFF"/>
                </a:solidFill>
              </a:rPr>
              <a:t>TCCC</a:t>
            </a:r>
            <a:endParaRPr sz="4400"/>
          </a:p>
        </p:txBody>
      </p:sp>
      <p:sp>
        <p:nvSpPr>
          <p:cNvPr id="9" name="object 9"/>
          <p:cNvSpPr/>
          <p:nvPr/>
        </p:nvSpPr>
        <p:spPr>
          <a:xfrm>
            <a:off x="286511" y="1883664"/>
            <a:ext cx="666115" cy="665480"/>
          </a:xfrm>
          <a:custGeom>
            <a:avLst/>
            <a:gdLst/>
            <a:ahLst/>
            <a:cxnLst/>
            <a:rect l="l" t="t" r="r" b="b"/>
            <a:pathLst>
              <a:path w="666115" h="665480">
                <a:moveTo>
                  <a:pt x="332994" y="0"/>
                </a:moveTo>
                <a:lnTo>
                  <a:pt x="283786" y="3606"/>
                </a:lnTo>
                <a:lnTo>
                  <a:pt x="236820" y="14082"/>
                </a:lnTo>
                <a:lnTo>
                  <a:pt x="192611" y="30914"/>
                </a:lnTo>
                <a:lnTo>
                  <a:pt x="151674" y="53587"/>
                </a:lnTo>
                <a:lnTo>
                  <a:pt x="114524" y="81585"/>
                </a:lnTo>
                <a:lnTo>
                  <a:pt x="81677" y="114396"/>
                </a:lnTo>
                <a:lnTo>
                  <a:pt x="53647" y="151503"/>
                </a:lnTo>
                <a:lnTo>
                  <a:pt x="30949" y="192393"/>
                </a:lnTo>
                <a:lnTo>
                  <a:pt x="14098" y="236551"/>
                </a:lnTo>
                <a:lnTo>
                  <a:pt x="3610" y="283462"/>
                </a:lnTo>
                <a:lnTo>
                  <a:pt x="0" y="332613"/>
                </a:lnTo>
                <a:lnTo>
                  <a:pt x="3610" y="381763"/>
                </a:lnTo>
                <a:lnTo>
                  <a:pt x="14098" y="428674"/>
                </a:lnTo>
                <a:lnTo>
                  <a:pt x="30949" y="472832"/>
                </a:lnTo>
                <a:lnTo>
                  <a:pt x="53647" y="513722"/>
                </a:lnTo>
                <a:lnTo>
                  <a:pt x="81677" y="550829"/>
                </a:lnTo>
                <a:lnTo>
                  <a:pt x="114524" y="583640"/>
                </a:lnTo>
                <a:lnTo>
                  <a:pt x="151674" y="611638"/>
                </a:lnTo>
                <a:lnTo>
                  <a:pt x="192611" y="634311"/>
                </a:lnTo>
                <a:lnTo>
                  <a:pt x="236820" y="651143"/>
                </a:lnTo>
                <a:lnTo>
                  <a:pt x="283786" y="661619"/>
                </a:lnTo>
                <a:lnTo>
                  <a:pt x="332994" y="665226"/>
                </a:lnTo>
                <a:lnTo>
                  <a:pt x="382201" y="661619"/>
                </a:lnTo>
                <a:lnTo>
                  <a:pt x="429167" y="651143"/>
                </a:lnTo>
                <a:lnTo>
                  <a:pt x="473376" y="634311"/>
                </a:lnTo>
                <a:lnTo>
                  <a:pt x="514313" y="611638"/>
                </a:lnTo>
                <a:lnTo>
                  <a:pt x="551463" y="583640"/>
                </a:lnTo>
                <a:lnTo>
                  <a:pt x="584310" y="550829"/>
                </a:lnTo>
                <a:lnTo>
                  <a:pt x="612340" y="513722"/>
                </a:lnTo>
                <a:lnTo>
                  <a:pt x="635038" y="472832"/>
                </a:lnTo>
                <a:lnTo>
                  <a:pt x="651889" y="428674"/>
                </a:lnTo>
                <a:lnTo>
                  <a:pt x="662377" y="381763"/>
                </a:lnTo>
                <a:lnTo>
                  <a:pt x="665988" y="332613"/>
                </a:lnTo>
                <a:lnTo>
                  <a:pt x="662377" y="283462"/>
                </a:lnTo>
                <a:lnTo>
                  <a:pt x="651889" y="236551"/>
                </a:lnTo>
                <a:lnTo>
                  <a:pt x="635038" y="192393"/>
                </a:lnTo>
                <a:lnTo>
                  <a:pt x="612340" y="151503"/>
                </a:lnTo>
                <a:lnTo>
                  <a:pt x="584310" y="114396"/>
                </a:lnTo>
                <a:lnTo>
                  <a:pt x="551463" y="81585"/>
                </a:lnTo>
                <a:lnTo>
                  <a:pt x="514313" y="53587"/>
                </a:lnTo>
                <a:lnTo>
                  <a:pt x="473376" y="30914"/>
                </a:lnTo>
                <a:lnTo>
                  <a:pt x="429167" y="14082"/>
                </a:lnTo>
                <a:lnTo>
                  <a:pt x="382201" y="3606"/>
                </a:lnTo>
                <a:lnTo>
                  <a:pt x="332994" y="0"/>
                </a:lnTo>
                <a:close/>
              </a:path>
            </a:pathLst>
          </a:custGeom>
          <a:solidFill>
            <a:srgbClr val="898B8B"/>
          </a:solidFill>
        </p:spPr>
        <p:txBody>
          <a:bodyPr wrap="square" lIns="0" tIns="0" rIns="0" bIns="0" rtlCol="0"/>
          <a:lstStyle/>
          <a:p>
            <a:endParaRPr/>
          </a:p>
        </p:txBody>
      </p:sp>
      <p:sp>
        <p:nvSpPr>
          <p:cNvPr id="10" name="object 10"/>
          <p:cNvSpPr txBox="1"/>
          <p:nvPr/>
        </p:nvSpPr>
        <p:spPr>
          <a:xfrm>
            <a:off x="470937" y="1937916"/>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1</a:t>
            </a:r>
            <a:endParaRPr sz="3200">
              <a:latin typeface="Arial Black"/>
              <a:cs typeface="Arial Black"/>
            </a:endParaRPr>
          </a:p>
        </p:txBody>
      </p:sp>
      <p:sp>
        <p:nvSpPr>
          <p:cNvPr id="11" name="object 11"/>
          <p:cNvSpPr txBox="1"/>
          <p:nvPr/>
        </p:nvSpPr>
        <p:spPr>
          <a:xfrm>
            <a:off x="1203624" y="1811198"/>
            <a:ext cx="2734945" cy="1391285"/>
          </a:xfrm>
          <a:prstGeom prst="rect">
            <a:avLst/>
          </a:prstGeom>
        </p:spPr>
        <p:txBody>
          <a:bodyPr vert="horz" wrap="square" lIns="0" tIns="67310" rIns="0" bIns="0" rtlCol="0">
            <a:spAutoFit/>
          </a:bodyPr>
          <a:lstStyle/>
          <a:p>
            <a:pPr marL="12700" marR="5080">
              <a:lnSpc>
                <a:spcPts val="3460"/>
              </a:lnSpc>
              <a:spcBef>
                <a:spcPts val="530"/>
              </a:spcBef>
            </a:pPr>
            <a:r>
              <a:rPr sz="3200" b="1" dirty="0">
                <a:solidFill>
                  <a:srgbClr val="FFFFFF"/>
                </a:solidFill>
                <a:latin typeface="Arial"/>
                <a:cs typeface="Arial"/>
              </a:rPr>
              <a:t>CARE</a:t>
            </a:r>
            <a:r>
              <a:rPr sz="3200" b="1" spc="-90" dirty="0">
                <a:solidFill>
                  <a:srgbClr val="FFFFFF"/>
                </a:solidFill>
                <a:latin typeface="Arial"/>
                <a:cs typeface="Arial"/>
              </a:rPr>
              <a:t> </a:t>
            </a:r>
            <a:r>
              <a:rPr sz="3200" b="1" spc="-10" dirty="0">
                <a:solidFill>
                  <a:srgbClr val="FFFFFF"/>
                </a:solidFill>
                <a:latin typeface="Arial"/>
                <a:cs typeface="Arial"/>
              </a:rPr>
              <a:t>UNDER </a:t>
            </a:r>
            <a:r>
              <a:rPr sz="3200" b="1" dirty="0">
                <a:solidFill>
                  <a:srgbClr val="FFFFFF"/>
                </a:solidFill>
                <a:latin typeface="Arial"/>
                <a:cs typeface="Arial"/>
              </a:rPr>
              <a:t>FIRE</a:t>
            </a:r>
            <a:r>
              <a:rPr sz="3200" b="1" spc="-55" dirty="0">
                <a:solidFill>
                  <a:srgbClr val="FFFFFF"/>
                </a:solidFill>
                <a:latin typeface="Arial"/>
                <a:cs typeface="Arial"/>
              </a:rPr>
              <a:t> </a:t>
            </a:r>
            <a:r>
              <a:rPr sz="3200" b="1" spc="-10" dirty="0">
                <a:solidFill>
                  <a:srgbClr val="FFFFFF"/>
                </a:solidFill>
                <a:latin typeface="Arial"/>
                <a:cs typeface="Arial"/>
              </a:rPr>
              <a:t>(CUF)</a:t>
            </a:r>
            <a:endParaRPr sz="3200">
              <a:latin typeface="Arial"/>
              <a:cs typeface="Arial"/>
            </a:endParaRPr>
          </a:p>
          <a:p>
            <a:pPr marL="12700">
              <a:lnSpc>
                <a:spcPts val="3400"/>
              </a:lnSpc>
            </a:pPr>
            <a:r>
              <a:rPr sz="3200" b="1" dirty="0">
                <a:solidFill>
                  <a:srgbClr val="FFFFFF"/>
                </a:solidFill>
                <a:latin typeface="Arial"/>
                <a:cs typeface="Arial"/>
              </a:rPr>
              <a:t>/ </a:t>
            </a:r>
            <a:r>
              <a:rPr sz="3200" b="1" spc="-10" dirty="0">
                <a:solidFill>
                  <a:srgbClr val="FFFFFF"/>
                </a:solidFill>
                <a:latin typeface="Arial"/>
                <a:cs typeface="Arial"/>
              </a:rPr>
              <a:t>THREAT</a:t>
            </a:r>
            <a:endParaRPr sz="3200">
              <a:latin typeface="Arial"/>
              <a:cs typeface="Arial"/>
            </a:endParaRPr>
          </a:p>
        </p:txBody>
      </p:sp>
      <p:sp>
        <p:nvSpPr>
          <p:cNvPr id="12" name="object 12"/>
          <p:cNvSpPr/>
          <p:nvPr/>
        </p:nvSpPr>
        <p:spPr>
          <a:xfrm>
            <a:off x="5048250" y="3445764"/>
            <a:ext cx="2943225" cy="720090"/>
          </a:xfrm>
          <a:custGeom>
            <a:avLst/>
            <a:gdLst/>
            <a:ahLst/>
            <a:cxnLst/>
            <a:rect l="l" t="t" r="r" b="b"/>
            <a:pathLst>
              <a:path w="2943225" h="720089">
                <a:moveTo>
                  <a:pt x="2582799"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90"/>
                </a:lnTo>
                <a:lnTo>
                  <a:pt x="2582799" y="720090"/>
                </a:lnTo>
                <a:lnTo>
                  <a:pt x="2631654" y="716803"/>
                </a:lnTo>
                <a:lnTo>
                  <a:pt x="2678512" y="707228"/>
                </a:lnTo>
                <a:lnTo>
                  <a:pt x="2722943" y="691795"/>
                </a:lnTo>
                <a:lnTo>
                  <a:pt x="2764519" y="670932"/>
                </a:lnTo>
                <a:lnTo>
                  <a:pt x="2802810" y="645069"/>
                </a:lnTo>
                <a:lnTo>
                  <a:pt x="2837387" y="614633"/>
                </a:lnTo>
                <a:lnTo>
                  <a:pt x="2867823" y="580056"/>
                </a:lnTo>
                <a:lnTo>
                  <a:pt x="2893686" y="541765"/>
                </a:lnTo>
                <a:lnTo>
                  <a:pt x="2914549" y="500189"/>
                </a:lnTo>
                <a:lnTo>
                  <a:pt x="2929982" y="455758"/>
                </a:lnTo>
                <a:lnTo>
                  <a:pt x="2939557" y="408900"/>
                </a:lnTo>
                <a:lnTo>
                  <a:pt x="2942844" y="360044"/>
                </a:lnTo>
                <a:lnTo>
                  <a:pt x="2939557" y="311189"/>
                </a:lnTo>
                <a:lnTo>
                  <a:pt x="2929982" y="264331"/>
                </a:lnTo>
                <a:lnTo>
                  <a:pt x="2914549" y="219900"/>
                </a:lnTo>
                <a:lnTo>
                  <a:pt x="2893686" y="178324"/>
                </a:lnTo>
                <a:lnTo>
                  <a:pt x="2867823" y="140033"/>
                </a:lnTo>
                <a:lnTo>
                  <a:pt x="2837387" y="105456"/>
                </a:lnTo>
                <a:lnTo>
                  <a:pt x="2802810" y="75020"/>
                </a:lnTo>
                <a:lnTo>
                  <a:pt x="2764519" y="49157"/>
                </a:lnTo>
                <a:lnTo>
                  <a:pt x="2722943" y="28294"/>
                </a:lnTo>
                <a:lnTo>
                  <a:pt x="2678512" y="12861"/>
                </a:lnTo>
                <a:lnTo>
                  <a:pt x="2631654" y="3286"/>
                </a:lnTo>
                <a:lnTo>
                  <a:pt x="2582799" y="0"/>
                </a:lnTo>
                <a:close/>
              </a:path>
            </a:pathLst>
          </a:custGeom>
          <a:solidFill>
            <a:srgbClr val="FFC000"/>
          </a:solidFill>
        </p:spPr>
        <p:txBody>
          <a:bodyPr wrap="square" lIns="0" tIns="0" rIns="0" bIns="0" rtlCol="0"/>
          <a:lstStyle/>
          <a:p>
            <a:endParaRPr/>
          </a:p>
        </p:txBody>
      </p:sp>
      <p:sp>
        <p:nvSpPr>
          <p:cNvPr id="13" name="object 13"/>
          <p:cNvSpPr txBox="1"/>
          <p:nvPr/>
        </p:nvSpPr>
        <p:spPr>
          <a:xfrm>
            <a:off x="5127270" y="1830893"/>
            <a:ext cx="2506345" cy="2220595"/>
          </a:xfrm>
          <a:prstGeom prst="rect">
            <a:avLst/>
          </a:prstGeom>
        </p:spPr>
        <p:txBody>
          <a:bodyPr vert="horz" wrap="square" lIns="0" tIns="67310" rIns="0" bIns="0" rtlCol="0">
            <a:spAutoFit/>
          </a:bodyPr>
          <a:lstStyle/>
          <a:p>
            <a:pPr marL="12700" marR="48260">
              <a:lnSpc>
                <a:spcPts val="3460"/>
              </a:lnSpc>
              <a:spcBef>
                <a:spcPts val="530"/>
              </a:spcBef>
            </a:pPr>
            <a:r>
              <a:rPr sz="3200" b="1" spc="-10" dirty="0">
                <a:solidFill>
                  <a:srgbClr val="FFFFFF"/>
                </a:solidFill>
                <a:latin typeface="Arial"/>
                <a:cs typeface="Arial"/>
              </a:rPr>
              <a:t>TACTICAL </a:t>
            </a:r>
            <a:r>
              <a:rPr sz="3200" b="1" dirty="0">
                <a:solidFill>
                  <a:srgbClr val="FFFFFF"/>
                </a:solidFill>
                <a:latin typeface="Arial"/>
                <a:cs typeface="Arial"/>
              </a:rPr>
              <a:t>FIELD</a:t>
            </a:r>
            <a:r>
              <a:rPr sz="3200" b="1" spc="-65" dirty="0">
                <a:solidFill>
                  <a:srgbClr val="FFFFFF"/>
                </a:solidFill>
                <a:latin typeface="Arial"/>
                <a:cs typeface="Arial"/>
              </a:rPr>
              <a:t> </a:t>
            </a:r>
            <a:r>
              <a:rPr sz="3200" b="1" spc="-20" dirty="0">
                <a:solidFill>
                  <a:srgbClr val="FFFFFF"/>
                </a:solidFill>
                <a:latin typeface="Arial"/>
                <a:cs typeface="Arial"/>
              </a:rPr>
              <a:t>CARE </a:t>
            </a:r>
            <a:r>
              <a:rPr sz="3200" b="1" spc="-10" dirty="0">
                <a:solidFill>
                  <a:srgbClr val="FFFFFF"/>
                </a:solidFill>
                <a:latin typeface="Arial"/>
                <a:cs typeface="Arial"/>
              </a:rPr>
              <a:t>(TFC)</a:t>
            </a:r>
            <a:endParaRPr sz="3200">
              <a:latin typeface="Arial"/>
              <a:cs typeface="Arial"/>
            </a:endParaRPr>
          </a:p>
          <a:p>
            <a:pPr marL="354965" marR="5080" indent="-62865">
              <a:lnSpc>
                <a:spcPts val="1880"/>
              </a:lnSpc>
              <a:spcBef>
                <a:spcPts val="2770"/>
              </a:spcBef>
            </a:pPr>
            <a:r>
              <a:rPr sz="1600" b="1" dirty="0">
                <a:latin typeface="Arial"/>
                <a:cs typeface="Arial"/>
              </a:rPr>
              <a:t>WORK</a:t>
            </a:r>
            <a:r>
              <a:rPr sz="1600" b="1" spc="-30" dirty="0">
                <a:latin typeface="Arial"/>
                <a:cs typeface="Arial"/>
              </a:rPr>
              <a:t> </a:t>
            </a:r>
            <a:r>
              <a:rPr sz="1600" b="1" dirty="0">
                <a:latin typeface="Arial"/>
                <a:cs typeface="Arial"/>
              </a:rPr>
              <a:t>UNDER</a:t>
            </a:r>
            <a:r>
              <a:rPr sz="1600" b="1" spc="-30" dirty="0">
                <a:latin typeface="Arial"/>
                <a:cs typeface="Arial"/>
              </a:rPr>
              <a:t> </a:t>
            </a:r>
            <a:r>
              <a:rPr sz="1600" b="1" spc="-20" dirty="0">
                <a:latin typeface="Arial"/>
                <a:cs typeface="Arial"/>
              </a:rPr>
              <a:t>COVER </a:t>
            </a:r>
            <a:r>
              <a:rPr sz="1600" b="1" dirty="0">
                <a:latin typeface="Arial"/>
                <a:cs typeface="Arial"/>
              </a:rPr>
              <a:t>AND</a:t>
            </a:r>
            <a:r>
              <a:rPr sz="1600" b="1" spc="-10" dirty="0">
                <a:latin typeface="Arial"/>
                <a:cs typeface="Arial"/>
              </a:rPr>
              <a:t> CONCEALMENT</a:t>
            </a:r>
            <a:endParaRPr sz="1600">
              <a:latin typeface="Arial"/>
              <a:cs typeface="Arial"/>
            </a:endParaRPr>
          </a:p>
        </p:txBody>
      </p:sp>
      <p:sp>
        <p:nvSpPr>
          <p:cNvPr id="14" name="object 14"/>
          <p:cNvSpPr txBox="1"/>
          <p:nvPr/>
        </p:nvSpPr>
        <p:spPr>
          <a:xfrm>
            <a:off x="9041208" y="1810993"/>
            <a:ext cx="2712720" cy="1830070"/>
          </a:xfrm>
          <a:prstGeom prst="rect">
            <a:avLst/>
          </a:prstGeom>
        </p:spPr>
        <p:txBody>
          <a:bodyPr vert="horz" wrap="square" lIns="0" tIns="67310" rIns="0" bIns="0" rtlCol="0">
            <a:spAutoFit/>
          </a:bodyPr>
          <a:lstStyle/>
          <a:p>
            <a:pPr marL="12700" marR="5080">
              <a:lnSpc>
                <a:spcPts val="3460"/>
              </a:lnSpc>
              <a:spcBef>
                <a:spcPts val="530"/>
              </a:spcBef>
            </a:pPr>
            <a:r>
              <a:rPr sz="3200" b="1" spc="-10" dirty="0">
                <a:solidFill>
                  <a:srgbClr val="FFFFFF"/>
                </a:solidFill>
                <a:latin typeface="Arial"/>
                <a:cs typeface="Arial"/>
              </a:rPr>
              <a:t>TACTICAL EVACUATION </a:t>
            </a:r>
            <a:r>
              <a:rPr sz="3200" b="1" spc="-20" dirty="0">
                <a:solidFill>
                  <a:srgbClr val="FFFFFF"/>
                </a:solidFill>
                <a:latin typeface="Arial"/>
                <a:cs typeface="Arial"/>
              </a:rPr>
              <a:t>CARE </a:t>
            </a:r>
            <a:r>
              <a:rPr sz="3200" b="1" spc="-10" dirty="0">
                <a:solidFill>
                  <a:srgbClr val="FFFFFF"/>
                </a:solidFill>
                <a:latin typeface="Arial"/>
                <a:cs typeface="Arial"/>
              </a:rPr>
              <a:t>(TACEVAC)</a:t>
            </a:r>
            <a:endParaRPr sz="3200">
              <a:latin typeface="Arial"/>
              <a:cs typeface="Arial"/>
            </a:endParaRPr>
          </a:p>
        </p:txBody>
      </p:sp>
      <p:sp>
        <p:nvSpPr>
          <p:cNvPr id="15" name="object 15"/>
          <p:cNvSpPr/>
          <p:nvPr/>
        </p:nvSpPr>
        <p:spPr>
          <a:xfrm>
            <a:off x="1123950" y="3457955"/>
            <a:ext cx="2943860" cy="720090"/>
          </a:xfrm>
          <a:custGeom>
            <a:avLst/>
            <a:gdLst/>
            <a:ahLst/>
            <a:cxnLst/>
            <a:rect l="l" t="t" r="r" b="b"/>
            <a:pathLst>
              <a:path w="2943860" h="720089">
                <a:moveTo>
                  <a:pt x="2583561"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5"/>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90"/>
                </a:lnTo>
                <a:lnTo>
                  <a:pt x="2583561" y="720090"/>
                </a:lnTo>
                <a:lnTo>
                  <a:pt x="2632416" y="716803"/>
                </a:lnTo>
                <a:lnTo>
                  <a:pt x="2679274" y="707228"/>
                </a:lnTo>
                <a:lnTo>
                  <a:pt x="2723705" y="691795"/>
                </a:lnTo>
                <a:lnTo>
                  <a:pt x="2765281" y="670932"/>
                </a:lnTo>
                <a:lnTo>
                  <a:pt x="2803572" y="645069"/>
                </a:lnTo>
                <a:lnTo>
                  <a:pt x="2838149" y="614633"/>
                </a:lnTo>
                <a:lnTo>
                  <a:pt x="2868585" y="580056"/>
                </a:lnTo>
                <a:lnTo>
                  <a:pt x="2894448" y="541765"/>
                </a:lnTo>
                <a:lnTo>
                  <a:pt x="2915311" y="500189"/>
                </a:lnTo>
                <a:lnTo>
                  <a:pt x="2930744" y="455758"/>
                </a:lnTo>
                <a:lnTo>
                  <a:pt x="2940319" y="408900"/>
                </a:lnTo>
                <a:lnTo>
                  <a:pt x="2943606" y="360045"/>
                </a:lnTo>
                <a:lnTo>
                  <a:pt x="2940319" y="311189"/>
                </a:lnTo>
                <a:lnTo>
                  <a:pt x="2930744" y="264331"/>
                </a:lnTo>
                <a:lnTo>
                  <a:pt x="2915311" y="219900"/>
                </a:lnTo>
                <a:lnTo>
                  <a:pt x="2894448" y="178324"/>
                </a:lnTo>
                <a:lnTo>
                  <a:pt x="2868585" y="140033"/>
                </a:lnTo>
                <a:lnTo>
                  <a:pt x="2838149" y="105456"/>
                </a:lnTo>
                <a:lnTo>
                  <a:pt x="2803572" y="75020"/>
                </a:lnTo>
                <a:lnTo>
                  <a:pt x="2765281" y="49157"/>
                </a:lnTo>
                <a:lnTo>
                  <a:pt x="2723705" y="28294"/>
                </a:lnTo>
                <a:lnTo>
                  <a:pt x="2679274" y="12861"/>
                </a:lnTo>
                <a:lnTo>
                  <a:pt x="2632416" y="3286"/>
                </a:lnTo>
                <a:lnTo>
                  <a:pt x="2583561" y="0"/>
                </a:lnTo>
                <a:close/>
              </a:path>
            </a:pathLst>
          </a:custGeom>
          <a:solidFill>
            <a:srgbClr val="D53944"/>
          </a:solidFill>
        </p:spPr>
        <p:txBody>
          <a:bodyPr wrap="square" lIns="0" tIns="0" rIns="0" bIns="0" rtlCol="0"/>
          <a:lstStyle/>
          <a:p>
            <a:endParaRPr/>
          </a:p>
        </p:txBody>
      </p:sp>
      <p:sp>
        <p:nvSpPr>
          <p:cNvPr id="16" name="object 16"/>
          <p:cNvSpPr txBox="1"/>
          <p:nvPr/>
        </p:nvSpPr>
        <p:spPr>
          <a:xfrm>
            <a:off x="1669557" y="3555371"/>
            <a:ext cx="1852930" cy="508000"/>
          </a:xfrm>
          <a:prstGeom prst="rect">
            <a:avLst/>
          </a:prstGeom>
        </p:spPr>
        <p:txBody>
          <a:bodyPr vert="horz" wrap="square" lIns="0" tIns="24765" rIns="0" bIns="0" rtlCol="0">
            <a:spAutoFit/>
          </a:bodyPr>
          <a:lstStyle/>
          <a:p>
            <a:pPr marL="12700" marR="5080" indent="230504">
              <a:lnSpc>
                <a:spcPts val="1880"/>
              </a:lnSpc>
              <a:spcBef>
                <a:spcPts val="195"/>
              </a:spcBef>
            </a:pPr>
            <a:r>
              <a:rPr sz="1600" b="1" dirty="0">
                <a:solidFill>
                  <a:srgbClr val="FFFFFF"/>
                </a:solidFill>
                <a:latin typeface="Arial"/>
                <a:cs typeface="Arial"/>
              </a:rPr>
              <a:t>RETURN</a:t>
            </a:r>
            <a:r>
              <a:rPr sz="1600" b="1" spc="-40" dirty="0">
                <a:solidFill>
                  <a:srgbClr val="FFFFFF"/>
                </a:solidFill>
                <a:latin typeface="Arial"/>
                <a:cs typeface="Arial"/>
              </a:rPr>
              <a:t> </a:t>
            </a:r>
            <a:r>
              <a:rPr sz="1600" b="1" spc="-20" dirty="0">
                <a:solidFill>
                  <a:srgbClr val="FFFFFF"/>
                </a:solidFill>
                <a:latin typeface="Arial"/>
                <a:cs typeface="Arial"/>
              </a:rPr>
              <a:t>FIRE </a:t>
            </a:r>
            <a:r>
              <a:rPr sz="1600" b="1" dirty="0">
                <a:solidFill>
                  <a:srgbClr val="FFFFFF"/>
                </a:solidFill>
                <a:latin typeface="Arial"/>
                <a:cs typeface="Arial"/>
              </a:rPr>
              <a:t>AND</a:t>
            </a:r>
            <a:r>
              <a:rPr sz="1600" b="1" spc="-20" dirty="0">
                <a:solidFill>
                  <a:srgbClr val="FFFFFF"/>
                </a:solidFill>
                <a:latin typeface="Arial"/>
                <a:cs typeface="Arial"/>
              </a:rPr>
              <a:t> </a:t>
            </a:r>
            <a:r>
              <a:rPr sz="1600" b="1" dirty="0">
                <a:solidFill>
                  <a:srgbClr val="FFFFFF"/>
                </a:solidFill>
                <a:latin typeface="Arial"/>
                <a:cs typeface="Arial"/>
              </a:rPr>
              <a:t>TAKE</a:t>
            </a:r>
            <a:r>
              <a:rPr sz="1600" b="1" spc="-15" dirty="0">
                <a:solidFill>
                  <a:srgbClr val="FFFFFF"/>
                </a:solidFill>
                <a:latin typeface="Arial"/>
                <a:cs typeface="Arial"/>
              </a:rPr>
              <a:t> </a:t>
            </a:r>
            <a:r>
              <a:rPr sz="1600" b="1" spc="-20" dirty="0">
                <a:solidFill>
                  <a:srgbClr val="FFFFFF"/>
                </a:solidFill>
                <a:latin typeface="Arial"/>
                <a:cs typeface="Arial"/>
              </a:rPr>
              <a:t>COVER</a:t>
            </a:r>
            <a:endParaRPr sz="1600">
              <a:latin typeface="Arial"/>
              <a:cs typeface="Arial"/>
            </a:endParaRPr>
          </a:p>
        </p:txBody>
      </p:sp>
      <p:sp>
        <p:nvSpPr>
          <p:cNvPr id="17" name="object 17"/>
          <p:cNvSpPr/>
          <p:nvPr/>
        </p:nvSpPr>
        <p:spPr>
          <a:xfrm>
            <a:off x="8971788" y="3885436"/>
            <a:ext cx="2943225" cy="1024255"/>
          </a:xfrm>
          <a:custGeom>
            <a:avLst/>
            <a:gdLst/>
            <a:ahLst/>
            <a:cxnLst/>
            <a:rect l="l" t="t" r="r" b="b"/>
            <a:pathLst>
              <a:path w="2943225" h="1024254">
                <a:moveTo>
                  <a:pt x="2579636" y="0"/>
                </a:moveTo>
                <a:lnTo>
                  <a:pt x="363207" y="0"/>
                </a:lnTo>
                <a:lnTo>
                  <a:pt x="313921" y="3315"/>
                </a:lnTo>
                <a:lnTo>
                  <a:pt x="266651" y="12973"/>
                </a:lnTo>
                <a:lnTo>
                  <a:pt x="221829" y="28542"/>
                </a:lnTo>
                <a:lnTo>
                  <a:pt x="179888" y="49587"/>
                </a:lnTo>
                <a:lnTo>
                  <a:pt x="141261" y="75677"/>
                </a:lnTo>
                <a:lnTo>
                  <a:pt x="106379" y="106379"/>
                </a:lnTo>
                <a:lnTo>
                  <a:pt x="75677" y="141261"/>
                </a:lnTo>
                <a:lnTo>
                  <a:pt x="49587" y="179888"/>
                </a:lnTo>
                <a:lnTo>
                  <a:pt x="28542" y="221829"/>
                </a:lnTo>
                <a:lnTo>
                  <a:pt x="12973" y="266651"/>
                </a:lnTo>
                <a:lnTo>
                  <a:pt x="3315" y="313921"/>
                </a:lnTo>
                <a:lnTo>
                  <a:pt x="0" y="363207"/>
                </a:lnTo>
                <a:lnTo>
                  <a:pt x="0" y="660920"/>
                </a:lnTo>
                <a:lnTo>
                  <a:pt x="3315" y="710206"/>
                </a:lnTo>
                <a:lnTo>
                  <a:pt x="12973" y="757476"/>
                </a:lnTo>
                <a:lnTo>
                  <a:pt x="28542" y="802298"/>
                </a:lnTo>
                <a:lnTo>
                  <a:pt x="49587" y="844239"/>
                </a:lnTo>
                <a:lnTo>
                  <a:pt x="75677" y="882866"/>
                </a:lnTo>
                <a:lnTo>
                  <a:pt x="106379" y="917748"/>
                </a:lnTo>
                <a:lnTo>
                  <a:pt x="141261" y="948450"/>
                </a:lnTo>
                <a:lnTo>
                  <a:pt x="179888" y="974540"/>
                </a:lnTo>
                <a:lnTo>
                  <a:pt x="221829" y="995585"/>
                </a:lnTo>
                <a:lnTo>
                  <a:pt x="266651" y="1011154"/>
                </a:lnTo>
                <a:lnTo>
                  <a:pt x="313921" y="1020812"/>
                </a:lnTo>
                <a:lnTo>
                  <a:pt x="363207" y="1024127"/>
                </a:lnTo>
                <a:lnTo>
                  <a:pt x="2579636" y="1024127"/>
                </a:lnTo>
                <a:lnTo>
                  <a:pt x="2628922" y="1020812"/>
                </a:lnTo>
                <a:lnTo>
                  <a:pt x="2676192" y="1011154"/>
                </a:lnTo>
                <a:lnTo>
                  <a:pt x="2721014" y="995585"/>
                </a:lnTo>
                <a:lnTo>
                  <a:pt x="2762955" y="974540"/>
                </a:lnTo>
                <a:lnTo>
                  <a:pt x="2801582" y="948450"/>
                </a:lnTo>
                <a:lnTo>
                  <a:pt x="2836464" y="917748"/>
                </a:lnTo>
                <a:lnTo>
                  <a:pt x="2867166" y="882866"/>
                </a:lnTo>
                <a:lnTo>
                  <a:pt x="2893256" y="844239"/>
                </a:lnTo>
                <a:lnTo>
                  <a:pt x="2914301" y="802298"/>
                </a:lnTo>
                <a:lnTo>
                  <a:pt x="2929870" y="757476"/>
                </a:lnTo>
                <a:lnTo>
                  <a:pt x="2939528" y="710206"/>
                </a:lnTo>
                <a:lnTo>
                  <a:pt x="2942844" y="660920"/>
                </a:lnTo>
                <a:lnTo>
                  <a:pt x="2942844" y="363207"/>
                </a:lnTo>
                <a:lnTo>
                  <a:pt x="2939528" y="313921"/>
                </a:lnTo>
                <a:lnTo>
                  <a:pt x="2929870" y="266651"/>
                </a:lnTo>
                <a:lnTo>
                  <a:pt x="2914301" y="221829"/>
                </a:lnTo>
                <a:lnTo>
                  <a:pt x="2893256" y="179888"/>
                </a:lnTo>
                <a:lnTo>
                  <a:pt x="2867166" y="141261"/>
                </a:lnTo>
                <a:lnTo>
                  <a:pt x="2836464" y="106379"/>
                </a:lnTo>
                <a:lnTo>
                  <a:pt x="2801582" y="75677"/>
                </a:lnTo>
                <a:lnTo>
                  <a:pt x="2762955" y="49587"/>
                </a:lnTo>
                <a:lnTo>
                  <a:pt x="2721014" y="28542"/>
                </a:lnTo>
                <a:lnTo>
                  <a:pt x="2676192" y="12973"/>
                </a:lnTo>
                <a:lnTo>
                  <a:pt x="2628922" y="3315"/>
                </a:lnTo>
                <a:lnTo>
                  <a:pt x="2579636" y="0"/>
                </a:lnTo>
                <a:close/>
              </a:path>
            </a:pathLst>
          </a:custGeom>
          <a:solidFill>
            <a:srgbClr val="FFC000"/>
          </a:solidFill>
        </p:spPr>
        <p:txBody>
          <a:bodyPr wrap="square" lIns="0" tIns="0" rIns="0" bIns="0" rtlCol="0"/>
          <a:lstStyle/>
          <a:p>
            <a:endParaRPr/>
          </a:p>
        </p:txBody>
      </p:sp>
      <p:sp>
        <p:nvSpPr>
          <p:cNvPr id="18" name="object 18"/>
          <p:cNvSpPr txBox="1"/>
          <p:nvPr/>
        </p:nvSpPr>
        <p:spPr>
          <a:xfrm>
            <a:off x="9100463" y="4036620"/>
            <a:ext cx="2685415" cy="711200"/>
          </a:xfrm>
          <a:prstGeom prst="rect">
            <a:avLst/>
          </a:prstGeom>
        </p:spPr>
        <p:txBody>
          <a:bodyPr vert="horz" wrap="square" lIns="0" tIns="12700" rIns="0" bIns="0" rtlCol="0">
            <a:spAutoFit/>
          </a:bodyPr>
          <a:lstStyle/>
          <a:p>
            <a:pPr marL="12065" marR="5080" algn="ctr">
              <a:lnSpc>
                <a:spcPct val="100000"/>
              </a:lnSpc>
              <a:spcBef>
                <a:spcPts val="100"/>
              </a:spcBef>
            </a:pPr>
            <a:r>
              <a:rPr sz="1500" b="1" dirty="0">
                <a:latin typeface="Arial"/>
                <a:cs typeface="Arial"/>
              </a:rPr>
              <a:t>MORE</a:t>
            </a:r>
            <a:r>
              <a:rPr sz="1500" b="1" spc="-40" dirty="0">
                <a:latin typeface="Arial"/>
                <a:cs typeface="Arial"/>
              </a:rPr>
              <a:t> </a:t>
            </a:r>
            <a:r>
              <a:rPr sz="1500" b="1" spc="-10" dirty="0">
                <a:latin typeface="Arial"/>
                <a:cs typeface="Arial"/>
              </a:rPr>
              <a:t>DELIBERATE </a:t>
            </a:r>
            <a:r>
              <a:rPr sz="1500" b="1" dirty="0">
                <a:latin typeface="Arial"/>
                <a:cs typeface="Arial"/>
              </a:rPr>
              <a:t>ASSESSMENT</a:t>
            </a:r>
            <a:r>
              <a:rPr sz="1500" b="1" spc="-50" dirty="0">
                <a:latin typeface="Arial"/>
                <a:cs typeface="Arial"/>
              </a:rPr>
              <a:t> </a:t>
            </a:r>
            <a:r>
              <a:rPr sz="1500" b="1" dirty="0">
                <a:latin typeface="Arial"/>
                <a:cs typeface="Arial"/>
              </a:rPr>
              <a:t>AND</a:t>
            </a:r>
            <a:r>
              <a:rPr sz="1500" b="1" spc="-35" dirty="0">
                <a:latin typeface="Arial"/>
                <a:cs typeface="Arial"/>
              </a:rPr>
              <a:t> </a:t>
            </a:r>
            <a:r>
              <a:rPr sz="1500" b="1" spc="-20" dirty="0">
                <a:latin typeface="Arial"/>
                <a:cs typeface="Arial"/>
              </a:rPr>
              <a:t>PRE- </a:t>
            </a:r>
            <a:r>
              <a:rPr sz="1500" b="1" dirty="0">
                <a:latin typeface="Arial"/>
                <a:cs typeface="Arial"/>
              </a:rPr>
              <a:t>EVACUATION</a:t>
            </a:r>
            <a:r>
              <a:rPr sz="1500" b="1" spc="-80" dirty="0">
                <a:latin typeface="Arial"/>
                <a:cs typeface="Arial"/>
              </a:rPr>
              <a:t> </a:t>
            </a:r>
            <a:r>
              <a:rPr sz="1500" b="1" spc="-10" dirty="0">
                <a:latin typeface="Arial"/>
                <a:cs typeface="Arial"/>
              </a:rPr>
              <a:t>PROCEDURES</a:t>
            </a:r>
            <a:endParaRPr sz="1500">
              <a:latin typeface="Arial"/>
              <a:cs typeface="Arial"/>
            </a:endParaRPr>
          </a:p>
        </p:txBody>
      </p:sp>
      <p:sp>
        <p:nvSpPr>
          <p:cNvPr id="19" name="object 19"/>
          <p:cNvSpPr/>
          <p:nvPr/>
        </p:nvSpPr>
        <p:spPr>
          <a:xfrm>
            <a:off x="4211573" y="1883664"/>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sp>
        <p:nvSpPr>
          <p:cNvPr id="20" name="object 20"/>
          <p:cNvSpPr txBox="1"/>
          <p:nvPr/>
        </p:nvSpPr>
        <p:spPr>
          <a:xfrm>
            <a:off x="4395452" y="1937916"/>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2</a:t>
            </a:r>
            <a:endParaRPr sz="3200">
              <a:latin typeface="Arial Black"/>
              <a:cs typeface="Arial Black"/>
            </a:endParaRPr>
          </a:p>
        </p:txBody>
      </p:sp>
      <p:sp>
        <p:nvSpPr>
          <p:cNvPr id="21" name="object 21"/>
          <p:cNvSpPr/>
          <p:nvPr/>
        </p:nvSpPr>
        <p:spPr>
          <a:xfrm>
            <a:off x="8154923" y="1883664"/>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sp>
        <p:nvSpPr>
          <p:cNvPr id="22" name="object 22"/>
          <p:cNvSpPr txBox="1"/>
          <p:nvPr/>
        </p:nvSpPr>
        <p:spPr>
          <a:xfrm>
            <a:off x="8339119" y="1937916"/>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3</a:t>
            </a:r>
            <a:endParaRPr sz="3200">
              <a:latin typeface="Arial Black"/>
              <a:cs typeface="Arial Black"/>
            </a:endParaRPr>
          </a:p>
        </p:txBody>
      </p:sp>
      <p:sp>
        <p:nvSpPr>
          <p:cNvPr id="23" name="object 23"/>
          <p:cNvSpPr txBox="1"/>
          <p:nvPr/>
        </p:nvSpPr>
        <p:spPr>
          <a:xfrm>
            <a:off x="5779465" y="5156187"/>
            <a:ext cx="2441575" cy="112268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Arial MT"/>
                <a:cs typeface="Arial MT"/>
              </a:rPr>
              <a:t>Additional</a:t>
            </a:r>
            <a:r>
              <a:rPr sz="1800" spc="-25" dirty="0">
                <a:solidFill>
                  <a:srgbClr val="FFFFFF"/>
                </a:solidFill>
                <a:latin typeface="Arial MT"/>
                <a:cs typeface="Arial MT"/>
              </a:rPr>
              <a:t> </a:t>
            </a:r>
            <a:r>
              <a:rPr sz="1800" spc="-10" dirty="0">
                <a:solidFill>
                  <a:srgbClr val="FFFFFF"/>
                </a:solidFill>
                <a:latin typeface="Arial MT"/>
                <a:cs typeface="Arial MT"/>
              </a:rPr>
              <a:t>Traumatic </a:t>
            </a:r>
            <a:r>
              <a:rPr sz="1800" dirty="0">
                <a:solidFill>
                  <a:srgbClr val="FFFFFF"/>
                </a:solidFill>
                <a:latin typeface="Arial MT"/>
                <a:cs typeface="Arial MT"/>
              </a:rPr>
              <a:t>Brain</a:t>
            </a:r>
            <a:r>
              <a:rPr sz="1800" spc="-20" dirty="0">
                <a:solidFill>
                  <a:srgbClr val="FFFFFF"/>
                </a:solidFill>
                <a:latin typeface="Arial MT"/>
                <a:cs typeface="Arial MT"/>
              </a:rPr>
              <a:t> </a:t>
            </a:r>
            <a:r>
              <a:rPr sz="1800" dirty="0">
                <a:solidFill>
                  <a:srgbClr val="FFFFFF"/>
                </a:solidFill>
                <a:latin typeface="Arial MT"/>
                <a:cs typeface="Arial MT"/>
              </a:rPr>
              <a:t>Injury</a:t>
            </a:r>
            <a:r>
              <a:rPr sz="1800" spc="-15" dirty="0">
                <a:solidFill>
                  <a:srgbClr val="FFFFFF"/>
                </a:solidFill>
                <a:latin typeface="Arial MT"/>
                <a:cs typeface="Arial MT"/>
              </a:rPr>
              <a:t> </a:t>
            </a:r>
            <a:r>
              <a:rPr sz="1800" spc="-10" dirty="0">
                <a:solidFill>
                  <a:srgbClr val="FFFFFF"/>
                </a:solidFill>
                <a:latin typeface="Arial MT"/>
                <a:cs typeface="Arial MT"/>
              </a:rPr>
              <a:t>guidance </a:t>
            </a:r>
            <a:r>
              <a:rPr sz="1800" dirty="0">
                <a:solidFill>
                  <a:srgbClr val="FFFFFF"/>
                </a:solidFill>
                <a:latin typeface="Arial MT"/>
                <a:cs typeface="Arial MT"/>
              </a:rPr>
              <a:t>outlined</a:t>
            </a:r>
            <a:r>
              <a:rPr sz="1800" spc="-30" dirty="0">
                <a:solidFill>
                  <a:srgbClr val="FFFFFF"/>
                </a:solidFill>
                <a:latin typeface="Arial MT"/>
                <a:cs typeface="Arial MT"/>
              </a:rPr>
              <a:t> </a:t>
            </a:r>
            <a:r>
              <a:rPr sz="1800" dirty="0">
                <a:solidFill>
                  <a:srgbClr val="FFFFFF"/>
                </a:solidFill>
                <a:latin typeface="Arial MT"/>
                <a:cs typeface="Arial MT"/>
              </a:rPr>
              <a:t>in</a:t>
            </a:r>
            <a:r>
              <a:rPr sz="1800" spc="-15" dirty="0">
                <a:solidFill>
                  <a:srgbClr val="FFFFFF"/>
                </a:solidFill>
                <a:latin typeface="Arial MT"/>
                <a:cs typeface="Arial MT"/>
              </a:rPr>
              <a:t> </a:t>
            </a:r>
            <a:r>
              <a:rPr sz="1800" dirty="0">
                <a:solidFill>
                  <a:srgbClr val="FFFFFF"/>
                </a:solidFill>
                <a:latin typeface="Arial MT"/>
                <a:cs typeface="Arial MT"/>
              </a:rPr>
              <a:t>TEC</a:t>
            </a:r>
            <a:r>
              <a:rPr sz="1800" spc="-15" dirty="0">
                <a:solidFill>
                  <a:srgbClr val="FFFFFF"/>
                </a:solidFill>
                <a:latin typeface="Arial MT"/>
                <a:cs typeface="Arial MT"/>
              </a:rPr>
              <a:t> </a:t>
            </a:r>
            <a:r>
              <a:rPr sz="1800" spc="-10" dirty="0">
                <a:solidFill>
                  <a:srgbClr val="FFFFFF"/>
                </a:solidFill>
                <a:latin typeface="Arial MT"/>
                <a:cs typeface="Arial MT"/>
              </a:rPr>
              <a:t>phase </a:t>
            </a:r>
            <a:r>
              <a:rPr sz="1800" dirty="0">
                <a:solidFill>
                  <a:srgbClr val="FFFFFF"/>
                </a:solidFill>
                <a:latin typeface="Arial MT"/>
                <a:cs typeface="Arial MT"/>
              </a:rPr>
              <a:t>of</a:t>
            </a:r>
            <a:r>
              <a:rPr sz="1800" spc="-25" dirty="0">
                <a:solidFill>
                  <a:srgbClr val="FFFFFF"/>
                </a:solidFill>
                <a:latin typeface="Arial MT"/>
                <a:cs typeface="Arial MT"/>
              </a:rPr>
              <a:t> </a:t>
            </a:r>
            <a:r>
              <a:rPr sz="1800" dirty="0">
                <a:solidFill>
                  <a:srgbClr val="FFFFFF"/>
                </a:solidFill>
                <a:latin typeface="Arial MT"/>
                <a:cs typeface="Arial MT"/>
              </a:rPr>
              <a:t>the</a:t>
            </a:r>
            <a:r>
              <a:rPr sz="1800" spc="-25" dirty="0">
                <a:solidFill>
                  <a:srgbClr val="FFFFFF"/>
                </a:solidFill>
                <a:latin typeface="Arial MT"/>
                <a:cs typeface="Arial MT"/>
              </a:rPr>
              <a:t> </a:t>
            </a:r>
            <a:r>
              <a:rPr sz="1800" dirty="0">
                <a:solidFill>
                  <a:srgbClr val="FFFFFF"/>
                </a:solidFill>
                <a:latin typeface="Arial MT"/>
                <a:cs typeface="Arial MT"/>
              </a:rPr>
              <a:t>TCCC</a:t>
            </a:r>
            <a:r>
              <a:rPr sz="1800" spc="-20" dirty="0">
                <a:solidFill>
                  <a:srgbClr val="FFFFFF"/>
                </a:solidFill>
                <a:latin typeface="Arial MT"/>
                <a:cs typeface="Arial MT"/>
              </a:rPr>
              <a:t> </a:t>
            </a:r>
            <a:r>
              <a:rPr sz="1800" spc="-10" dirty="0">
                <a:solidFill>
                  <a:srgbClr val="FFFFFF"/>
                </a:solidFill>
                <a:latin typeface="Arial MT"/>
                <a:cs typeface="Arial MT"/>
              </a:rPr>
              <a:t>Guidelines</a:t>
            </a:r>
            <a:endParaRPr sz="1800">
              <a:latin typeface="Arial MT"/>
              <a:cs typeface="Arial MT"/>
            </a:endParaRPr>
          </a:p>
        </p:txBody>
      </p:sp>
      <p:grpSp>
        <p:nvGrpSpPr>
          <p:cNvPr id="24" name="object 24"/>
          <p:cNvGrpSpPr/>
          <p:nvPr/>
        </p:nvGrpSpPr>
        <p:grpSpPr>
          <a:xfrm>
            <a:off x="4527803" y="5073396"/>
            <a:ext cx="980440" cy="1306830"/>
            <a:chOff x="4527803" y="5073396"/>
            <a:chExt cx="980440" cy="1306830"/>
          </a:xfrm>
        </p:grpSpPr>
        <p:pic>
          <p:nvPicPr>
            <p:cNvPr id="25" name="object 25"/>
            <p:cNvPicPr/>
            <p:nvPr/>
          </p:nvPicPr>
          <p:blipFill>
            <a:blip r:embed="rId4" cstate="print"/>
            <a:stretch>
              <a:fillRect/>
            </a:stretch>
          </p:blipFill>
          <p:spPr>
            <a:xfrm>
              <a:off x="4527803" y="5073396"/>
              <a:ext cx="979931" cy="1306829"/>
            </a:xfrm>
            <a:prstGeom prst="rect">
              <a:avLst/>
            </a:prstGeom>
          </p:spPr>
        </p:pic>
        <p:sp>
          <p:nvSpPr>
            <p:cNvPr id="26" name="object 26"/>
            <p:cNvSpPr/>
            <p:nvPr/>
          </p:nvSpPr>
          <p:spPr>
            <a:xfrm>
              <a:off x="5014721" y="6067044"/>
              <a:ext cx="415290" cy="138430"/>
            </a:xfrm>
            <a:custGeom>
              <a:avLst/>
              <a:gdLst/>
              <a:ahLst/>
              <a:cxnLst/>
              <a:rect l="l" t="t" r="r" b="b"/>
              <a:pathLst>
                <a:path w="415289" h="138429">
                  <a:moveTo>
                    <a:pt x="415289" y="0"/>
                  </a:moveTo>
                  <a:lnTo>
                    <a:pt x="0" y="0"/>
                  </a:lnTo>
                  <a:lnTo>
                    <a:pt x="0" y="137921"/>
                  </a:lnTo>
                  <a:lnTo>
                    <a:pt x="415289" y="137921"/>
                  </a:lnTo>
                  <a:lnTo>
                    <a:pt x="415289" y="0"/>
                  </a:lnTo>
                  <a:close/>
                </a:path>
              </a:pathLst>
            </a:custGeom>
            <a:solidFill>
              <a:srgbClr val="000000"/>
            </a:solidFill>
          </p:spPr>
          <p:txBody>
            <a:bodyPr wrap="square" lIns="0" tIns="0" rIns="0" bIns="0" rtlCol="0"/>
            <a:lstStyle/>
            <a:p>
              <a:endParaRPr/>
            </a:p>
          </p:txBody>
        </p:sp>
      </p:grpSp>
      <p:sp>
        <p:nvSpPr>
          <p:cNvPr id="27" name="object 27"/>
          <p:cNvSpPr txBox="1"/>
          <p:nvPr/>
        </p:nvSpPr>
        <p:spPr>
          <a:xfrm>
            <a:off x="5093285" y="6098966"/>
            <a:ext cx="257175" cy="71120"/>
          </a:xfrm>
          <a:prstGeom prst="rect">
            <a:avLst/>
          </a:prstGeom>
        </p:spPr>
        <p:txBody>
          <a:bodyPr vert="horz" wrap="square" lIns="0" tIns="12700" rIns="0" bIns="0" rtlCol="0">
            <a:spAutoFit/>
          </a:bodyPr>
          <a:lstStyle/>
          <a:p>
            <a:pPr marL="12700">
              <a:lnSpc>
                <a:spcPct val="100000"/>
              </a:lnSpc>
              <a:spcBef>
                <a:spcPts val="100"/>
              </a:spcBef>
            </a:pPr>
            <a:r>
              <a:rPr sz="300" b="1" dirty="0">
                <a:solidFill>
                  <a:srgbClr val="FFFFFF"/>
                </a:solidFill>
                <a:latin typeface="Arial"/>
                <a:cs typeface="Arial"/>
              </a:rPr>
              <a:t>05</a:t>
            </a:r>
            <a:r>
              <a:rPr sz="300" b="1" spc="-10" dirty="0">
                <a:solidFill>
                  <a:srgbClr val="FFFFFF"/>
                </a:solidFill>
                <a:latin typeface="Arial"/>
                <a:cs typeface="Arial"/>
              </a:rPr>
              <a:t> </a:t>
            </a:r>
            <a:r>
              <a:rPr sz="300" b="1" dirty="0">
                <a:solidFill>
                  <a:srgbClr val="FFFFFF"/>
                </a:solidFill>
                <a:latin typeface="Arial"/>
                <a:cs typeface="Arial"/>
              </a:rPr>
              <a:t>NOV </a:t>
            </a:r>
            <a:r>
              <a:rPr sz="300" b="1" spc="-20" dirty="0">
                <a:solidFill>
                  <a:srgbClr val="FFFFFF"/>
                </a:solidFill>
                <a:latin typeface="Arial"/>
                <a:cs typeface="Arial"/>
              </a:rPr>
              <a:t>2020</a:t>
            </a:r>
            <a:endParaRPr sz="300">
              <a:latin typeface="Arial"/>
              <a:cs typeface="Arial"/>
            </a:endParaRPr>
          </a:p>
        </p:txBody>
      </p:sp>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4</a:t>
            </a:fld>
            <a:endParaRPr spc="-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587397" y="302050"/>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sp>
        <p:nvSpPr>
          <p:cNvPr id="5" name="object 5"/>
          <p:cNvSpPr txBox="1">
            <a:spLocks noGrp="1"/>
          </p:cNvSpPr>
          <p:nvPr>
            <p:ph type="title"/>
          </p:nvPr>
        </p:nvSpPr>
        <p:spPr>
          <a:xfrm>
            <a:off x="4483100" y="715159"/>
            <a:ext cx="322643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MARCH</a:t>
            </a:r>
            <a:r>
              <a:rPr sz="3600" spc="-150" dirty="0">
                <a:solidFill>
                  <a:srgbClr val="FFFFFF"/>
                </a:solidFill>
              </a:rPr>
              <a:t> </a:t>
            </a:r>
            <a:r>
              <a:rPr sz="3600" spc="-20" dirty="0">
                <a:solidFill>
                  <a:srgbClr val="FFFFFF"/>
                </a:solidFill>
              </a:rPr>
              <a:t>PAWS</a:t>
            </a:r>
            <a:endParaRPr sz="3600"/>
          </a:p>
        </p:txBody>
      </p:sp>
      <p:sp>
        <p:nvSpPr>
          <p:cNvPr id="6" name="object 6"/>
          <p:cNvSpPr/>
          <p:nvPr/>
        </p:nvSpPr>
        <p:spPr>
          <a:xfrm>
            <a:off x="282702" y="5654040"/>
            <a:ext cx="389890" cy="451484"/>
          </a:xfrm>
          <a:custGeom>
            <a:avLst/>
            <a:gdLst/>
            <a:ahLst/>
            <a:cxnLst/>
            <a:rect l="l" t="t" r="r" b="b"/>
            <a:pathLst>
              <a:path w="389890" h="451485">
                <a:moveTo>
                  <a:pt x="0" y="0"/>
                </a:moveTo>
                <a:lnTo>
                  <a:pt x="0" y="451104"/>
                </a:lnTo>
                <a:lnTo>
                  <a:pt x="389382" y="225552"/>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795527" y="2935985"/>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8" name="object 8"/>
          <p:cNvSpPr txBox="1"/>
          <p:nvPr/>
        </p:nvSpPr>
        <p:spPr>
          <a:xfrm>
            <a:off x="1755552" y="3108129"/>
            <a:ext cx="12623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AIRWAY</a:t>
            </a:r>
            <a:endParaRPr sz="2400">
              <a:latin typeface="Arial"/>
              <a:cs typeface="Arial"/>
            </a:endParaRPr>
          </a:p>
        </p:txBody>
      </p:sp>
      <p:sp>
        <p:nvSpPr>
          <p:cNvPr id="9" name="object 9"/>
          <p:cNvSpPr/>
          <p:nvPr/>
        </p:nvSpPr>
        <p:spPr>
          <a:xfrm>
            <a:off x="795527" y="3794759"/>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0" name="object 10"/>
          <p:cNvSpPr txBox="1"/>
          <p:nvPr/>
        </p:nvSpPr>
        <p:spPr>
          <a:xfrm>
            <a:off x="1704191" y="3946424"/>
            <a:ext cx="3697604"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RESPIRATION</a:t>
            </a:r>
            <a:r>
              <a:rPr sz="2400" b="1" spc="-95" dirty="0">
                <a:solidFill>
                  <a:srgbClr val="FFFFFF"/>
                </a:solidFill>
                <a:latin typeface="Arial"/>
                <a:cs typeface="Arial"/>
              </a:rPr>
              <a:t> </a:t>
            </a:r>
            <a:r>
              <a:rPr sz="2400" i="1" spc="-10" dirty="0">
                <a:solidFill>
                  <a:srgbClr val="FFFFFF"/>
                </a:solidFill>
                <a:latin typeface="Arial"/>
                <a:cs typeface="Arial"/>
              </a:rPr>
              <a:t>(Breathing)</a:t>
            </a:r>
            <a:endParaRPr sz="2400">
              <a:latin typeface="Arial"/>
              <a:cs typeface="Arial"/>
            </a:endParaRPr>
          </a:p>
        </p:txBody>
      </p:sp>
      <p:sp>
        <p:nvSpPr>
          <p:cNvPr id="11" name="object 11"/>
          <p:cNvSpPr/>
          <p:nvPr/>
        </p:nvSpPr>
        <p:spPr>
          <a:xfrm>
            <a:off x="795527" y="4653534"/>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txBox="1"/>
          <p:nvPr/>
        </p:nvSpPr>
        <p:spPr>
          <a:xfrm>
            <a:off x="1712549" y="4828118"/>
            <a:ext cx="21247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CIRCULATION</a:t>
            </a:r>
            <a:endParaRPr sz="2400">
              <a:latin typeface="Arial"/>
              <a:cs typeface="Arial"/>
            </a:endParaRPr>
          </a:p>
        </p:txBody>
      </p:sp>
      <p:sp>
        <p:nvSpPr>
          <p:cNvPr id="13" name="object 13"/>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4" name="object 14"/>
          <p:cNvSpPr txBox="1"/>
          <p:nvPr/>
        </p:nvSpPr>
        <p:spPr>
          <a:xfrm>
            <a:off x="963387" y="5544054"/>
            <a:ext cx="448945" cy="635635"/>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H</a:t>
            </a:r>
            <a:endParaRPr sz="4000">
              <a:latin typeface="Arial Black"/>
              <a:cs typeface="Arial Black"/>
            </a:endParaRPr>
          </a:p>
        </p:txBody>
      </p:sp>
      <p:sp>
        <p:nvSpPr>
          <p:cNvPr id="15" name="object 15"/>
          <p:cNvSpPr txBox="1"/>
          <p:nvPr/>
        </p:nvSpPr>
        <p:spPr>
          <a:xfrm>
            <a:off x="1755552" y="5499628"/>
            <a:ext cx="2446655"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HYPOTHERMIA</a:t>
            </a:r>
            <a:r>
              <a:rPr sz="2400" b="1" spc="-114" dirty="0">
                <a:solidFill>
                  <a:srgbClr val="FFFFFF"/>
                </a:solidFill>
                <a:latin typeface="Arial"/>
                <a:cs typeface="Arial"/>
              </a:rPr>
              <a:t> </a:t>
            </a:r>
            <a:r>
              <a:rPr sz="2400" b="1" spc="-50" dirty="0">
                <a:solidFill>
                  <a:srgbClr val="FFFFFF"/>
                </a:solidFill>
                <a:latin typeface="Arial"/>
                <a:cs typeface="Arial"/>
              </a:rPr>
              <a:t>/ </a:t>
            </a:r>
            <a:r>
              <a:rPr sz="2400" b="1" dirty="0">
                <a:solidFill>
                  <a:srgbClr val="FFFFFF"/>
                </a:solidFill>
                <a:latin typeface="Arial"/>
                <a:cs typeface="Arial"/>
              </a:rPr>
              <a:t>HEAD</a:t>
            </a:r>
            <a:r>
              <a:rPr sz="2400" b="1" spc="-85" dirty="0">
                <a:solidFill>
                  <a:srgbClr val="FFFFFF"/>
                </a:solidFill>
                <a:latin typeface="Arial"/>
                <a:cs typeface="Arial"/>
              </a:rPr>
              <a:t> </a:t>
            </a:r>
            <a:r>
              <a:rPr sz="2400" b="1" spc="-10" dirty="0">
                <a:solidFill>
                  <a:srgbClr val="FFFFFF"/>
                </a:solidFill>
                <a:latin typeface="Arial"/>
                <a:cs typeface="Arial"/>
              </a:rPr>
              <a:t>INJURIES</a:t>
            </a:r>
            <a:endParaRPr sz="2400">
              <a:latin typeface="Arial"/>
              <a:cs typeface="Arial"/>
            </a:endParaRPr>
          </a:p>
        </p:txBody>
      </p:sp>
      <p:sp>
        <p:nvSpPr>
          <p:cNvPr id="16" name="object 16"/>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7" name="object 17"/>
          <p:cNvSpPr txBox="1"/>
          <p:nvPr/>
        </p:nvSpPr>
        <p:spPr>
          <a:xfrm>
            <a:off x="921130" y="1948815"/>
            <a:ext cx="505459" cy="3461385"/>
          </a:xfrm>
          <a:prstGeom prst="rect">
            <a:avLst/>
          </a:prstGeom>
        </p:spPr>
        <p:txBody>
          <a:bodyPr vert="horz" wrap="square" lIns="0" tIns="12700" rIns="0" bIns="0" rtlCol="0">
            <a:spAutoFit/>
          </a:bodyPr>
          <a:lstStyle/>
          <a:p>
            <a:pPr marL="54610" marR="5080" indent="-42545" algn="just">
              <a:lnSpc>
                <a:spcPct val="140900"/>
              </a:lnSpc>
              <a:spcBef>
                <a:spcPts val="100"/>
              </a:spcBef>
            </a:pPr>
            <a:r>
              <a:rPr sz="4000" spc="-50" dirty="0">
                <a:solidFill>
                  <a:srgbClr val="FFFFFF"/>
                </a:solidFill>
                <a:latin typeface="Arial Black"/>
                <a:cs typeface="Arial Black"/>
              </a:rPr>
              <a:t>M A R C</a:t>
            </a:r>
            <a:endParaRPr sz="4000" dirty="0">
              <a:latin typeface="Arial Black"/>
              <a:cs typeface="Arial Black"/>
            </a:endParaRPr>
          </a:p>
        </p:txBody>
      </p:sp>
      <p:sp>
        <p:nvSpPr>
          <p:cNvPr id="18" name="object 18"/>
          <p:cNvSpPr/>
          <p:nvPr/>
        </p:nvSpPr>
        <p:spPr>
          <a:xfrm>
            <a:off x="6714743" y="2977133"/>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9" name="object 19"/>
          <p:cNvSpPr/>
          <p:nvPr/>
        </p:nvSpPr>
        <p:spPr>
          <a:xfrm>
            <a:off x="6714743" y="3862578"/>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0" name="object 20"/>
          <p:cNvSpPr/>
          <p:nvPr/>
        </p:nvSpPr>
        <p:spPr>
          <a:xfrm>
            <a:off x="6714743" y="4748021"/>
            <a:ext cx="756285" cy="756920"/>
          </a:xfrm>
          <a:custGeom>
            <a:avLst/>
            <a:gdLst/>
            <a:ahLst/>
            <a:cxnLst/>
            <a:rect l="l" t="t" r="r" b="b"/>
            <a:pathLst>
              <a:path w="756284" h="756920">
                <a:moveTo>
                  <a:pt x="377952" y="0"/>
                </a:moveTo>
                <a:lnTo>
                  <a:pt x="330542" y="2947"/>
                </a:lnTo>
                <a:lnTo>
                  <a:pt x="284890" y="11554"/>
                </a:lnTo>
                <a:lnTo>
                  <a:pt x="241349" y="25465"/>
                </a:lnTo>
                <a:lnTo>
                  <a:pt x="200274" y="44326"/>
                </a:lnTo>
                <a:lnTo>
                  <a:pt x="162019" y="67783"/>
                </a:lnTo>
                <a:lnTo>
                  <a:pt x="126939" y="95480"/>
                </a:lnTo>
                <a:lnTo>
                  <a:pt x="95386" y="127064"/>
                </a:lnTo>
                <a:lnTo>
                  <a:pt x="67716" y="162180"/>
                </a:lnTo>
                <a:lnTo>
                  <a:pt x="44282" y="200474"/>
                </a:lnTo>
                <a:lnTo>
                  <a:pt x="25440" y="241590"/>
                </a:lnTo>
                <a:lnTo>
                  <a:pt x="11542" y="285175"/>
                </a:lnTo>
                <a:lnTo>
                  <a:pt x="2944" y="330874"/>
                </a:lnTo>
                <a:lnTo>
                  <a:pt x="0" y="378332"/>
                </a:lnTo>
                <a:lnTo>
                  <a:pt x="2944" y="425791"/>
                </a:lnTo>
                <a:lnTo>
                  <a:pt x="11542" y="471490"/>
                </a:lnTo>
                <a:lnTo>
                  <a:pt x="25440" y="515075"/>
                </a:lnTo>
                <a:lnTo>
                  <a:pt x="44282" y="556191"/>
                </a:lnTo>
                <a:lnTo>
                  <a:pt x="67716" y="594485"/>
                </a:lnTo>
                <a:lnTo>
                  <a:pt x="95386" y="629601"/>
                </a:lnTo>
                <a:lnTo>
                  <a:pt x="126939" y="661185"/>
                </a:lnTo>
                <a:lnTo>
                  <a:pt x="162019" y="688882"/>
                </a:lnTo>
                <a:lnTo>
                  <a:pt x="200274" y="712339"/>
                </a:lnTo>
                <a:lnTo>
                  <a:pt x="241349" y="731200"/>
                </a:lnTo>
                <a:lnTo>
                  <a:pt x="284890" y="745111"/>
                </a:lnTo>
                <a:lnTo>
                  <a:pt x="330542" y="753718"/>
                </a:lnTo>
                <a:lnTo>
                  <a:pt x="377952" y="756665"/>
                </a:lnTo>
                <a:lnTo>
                  <a:pt x="425361" y="753718"/>
                </a:lnTo>
                <a:lnTo>
                  <a:pt x="471013" y="745111"/>
                </a:lnTo>
                <a:lnTo>
                  <a:pt x="514554" y="731200"/>
                </a:lnTo>
                <a:lnTo>
                  <a:pt x="555629" y="712339"/>
                </a:lnTo>
                <a:lnTo>
                  <a:pt x="593884" y="688882"/>
                </a:lnTo>
                <a:lnTo>
                  <a:pt x="628964" y="661185"/>
                </a:lnTo>
                <a:lnTo>
                  <a:pt x="660517" y="629601"/>
                </a:lnTo>
                <a:lnTo>
                  <a:pt x="688187" y="594485"/>
                </a:lnTo>
                <a:lnTo>
                  <a:pt x="711621" y="556191"/>
                </a:lnTo>
                <a:lnTo>
                  <a:pt x="730463" y="515075"/>
                </a:lnTo>
                <a:lnTo>
                  <a:pt x="744361" y="471490"/>
                </a:lnTo>
                <a:lnTo>
                  <a:pt x="752959" y="425791"/>
                </a:lnTo>
                <a:lnTo>
                  <a:pt x="755904" y="378332"/>
                </a:lnTo>
                <a:lnTo>
                  <a:pt x="752959" y="330874"/>
                </a:lnTo>
                <a:lnTo>
                  <a:pt x="744361" y="285175"/>
                </a:lnTo>
                <a:lnTo>
                  <a:pt x="730463" y="241590"/>
                </a:lnTo>
                <a:lnTo>
                  <a:pt x="711621" y="200474"/>
                </a:lnTo>
                <a:lnTo>
                  <a:pt x="688187" y="162180"/>
                </a:lnTo>
                <a:lnTo>
                  <a:pt x="660517" y="127064"/>
                </a:lnTo>
                <a:lnTo>
                  <a:pt x="628964" y="95480"/>
                </a:lnTo>
                <a:lnTo>
                  <a:pt x="593884" y="67783"/>
                </a:lnTo>
                <a:lnTo>
                  <a:pt x="555629" y="44326"/>
                </a:lnTo>
                <a:lnTo>
                  <a:pt x="514554" y="25465"/>
                </a:lnTo>
                <a:lnTo>
                  <a:pt x="471013" y="11554"/>
                </a:lnTo>
                <a:lnTo>
                  <a:pt x="425361" y="2947"/>
                </a:lnTo>
                <a:lnTo>
                  <a:pt x="377952" y="0"/>
                </a:lnTo>
                <a:close/>
              </a:path>
            </a:pathLst>
          </a:custGeom>
          <a:solidFill>
            <a:srgbClr val="7E7E7E"/>
          </a:solidFill>
        </p:spPr>
        <p:txBody>
          <a:bodyPr wrap="square" lIns="0" tIns="0" rIns="0" bIns="0" rtlCol="0"/>
          <a:lstStyle/>
          <a:p>
            <a:endParaRPr/>
          </a:p>
        </p:txBody>
      </p:sp>
      <p:sp>
        <p:nvSpPr>
          <p:cNvPr id="21" name="object 21"/>
          <p:cNvSpPr/>
          <p:nvPr/>
        </p:nvSpPr>
        <p:spPr>
          <a:xfrm>
            <a:off x="6714743" y="2109977"/>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2" name="object 22"/>
          <p:cNvSpPr txBox="1"/>
          <p:nvPr/>
        </p:nvSpPr>
        <p:spPr>
          <a:xfrm>
            <a:off x="6823840" y="2010345"/>
            <a:ext cx="534035" cy="3531235"/>
          </a:xfrm>
          <a:prstGeom prst="rect">
            <a:avLst/>
          </a:prstGeom>
        </p:spPr>
        <p:txBody>
          <a:bodyPr vert="horz" wrap="square" lIns="0" tIns="0" rIns="0" bIns="0" rtlCol="0">
            <a:spAutoFit/>
          </a:bodyPr>
          <a:lstStyle/>
          <a:p>
            <a:pPr marL="12700" marR="5080" indent="70485" algn="ctr">
              <a:lnSpc>
                <a:spcPct val="144300"/>
              </a:lnSpc>
            </a:pPr>
            <a:r>
              <a:rPr sz="4000" spc="-50" dirty="0">
                <a:solidFill>
                  <a:srgbClr val="FFFFFF"/>
                </a:solidFill>
                <a:latin typeface="Arial Black"/>
                <a:cs typeface="Arial Black"/>
              </a:rPr>
              <a:t>P A W S</a:t>
            </a:r>
            <a:endParaRPr sz="4000" dirty="0">
              <a:latin typeface="Arial Black"/>
              <a:cs typeface="Arial Black"/>
            </a:endParaRPr>
          </a:p>
        </p:txBody>
      </p:sp>
      <p:sp>
        <p:nvSpPr>
          <p:cNvPr id="23" name="object 23"/>
          <p:cNvSpPr txBox="1"/>
          <p:nvPr/>
        </p:nvSpPr>
        <p:spPr>
          <a:xfrm>
            <a:off x="878561" y="1523867"/>
            <a:ext cx="2988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LIFE-THREATENING</a:t>
            </a:r>
            <a:endParaRPr sz="2400">
              <a:latin typeface="Arial"/>
              <a:cs typeface="Arial"/>
            </a:endParaRPr>
          </a:p>
        </p:txBody>
      </p:sp>
      <p:grpSp>
        <p:nvGrpSpPr>
          <p:cNvPr id="24" name="object 24"/>
          <p:cNvGrpSpPr/>
          <p:nvPr/>
        </p:nvGrpSpPr>
        <p:grpSpPr>
          <a:xfrm>
            <a:off x="3457955" y="1633727"/>
            <a:ext cx="2585085" cy="4808855"/>
            <a:chOff x="3457955" y="1633727"/>
            <a:chExt cx="2585085" cy="4808855"/>
          </a:xfrm>
        </p:grpSpPr>
        <p:sp>
          <p:nvSpPr>
            <p:cNvPr id="25" name="object 25"/>
            <p:cNvSpPr/>
            <p:nvPr/>
          </p:nvSpPr>
          <p:spPr>
            <a:xfrm>
              <a:off x="6023610"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6" name="object 26"/>
            <p:cNvSpPr/>
            <p:nvPr/>
          </p:nvSpPr>
          <p:spPr>
            <a:xfrm>
              <a:off x="3457955" y="2668524"/>
              <a:ext cx="1270000" cy="346075"/>
            </a:xfrm>
            <a:custGeom>
              <a:avLst/>
              <a:gdLst/>
              <a:ahLst/>
              <a:cxnLst/>
              <a:rect l="l" t="t" r="r" b="b"/>
              <a:pathLst>
                <a:path w="1270000" h="346075">
                  <a:moveTo>
                    <a:pt x="1096518"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096518" y="345948"/>
                  </a:lnTo>
                  <a:lnTo>
                    <a:pt x="1142500" y="339769"/>
                  </a:lnTo>
                  <a:lnTo>
                    <a:pt x="1183820" y="322331"/>
                  </a:lnTo>
                  <a:lnTo>
                    <a:pt x="1218828" y="295284"/>
                  </a:lnTo>
                  <a:lnTo>
                    <a:pt x="1245875" y="260276"/>
                  </a:lnTo>
                  <a:lnTo>
                    <a:pt x="1263313" y="218956"/>
                  </a:lnTo>
                  <a:lnTo>
                    <a:pt x="1269492" y="172974"/>
                  </a:lnTo>
                  <a:lnTo>
                    <a:pt x="1263313" y="126991"/>
                  </a:lnTo>
                  <a:lnTo>
                    <a:pt x="1245875" y="85671"/>
                  </a:lnTo>
                  <a:lnTo>
                    <a:pt x="1218828" y="50663"/>
                  </a:lnTo>
                  <a:lnTo>
                    <a:pt x="1183820" y="23616"/>
                  </a:lnTo>
                  <a:lnTo>
                    <a:pt x="1142500" y="6178"/>
                  </a:lnTo>
                  <a:lnTo>
                    <a:pt x="1096518" y="0"/>
                  </a:lnTo>
                  <a:close/>
                </a:path>
              </a:pathLst>
            </a:custGeom>
            <a:solidFill>
              <a:srgbClr val="D53439"/>
            </a:solidFill>
          </p:spPr>
          <p:txBody>
            <a:bodyPr wrap="square" lIns="0" tIns="0" rIns="0" bIns="0" rtlCol="0"/>
            <a:lstStyle/>
            <a:p>
              <a:endParaRPr/>
            </a:p>
          </p:txBody>
        </p:sp>
      </p:grpSp>
      <p:sp>
        <p:nvSpPr>
          <p:cNvPr id="27" name="object 27"/>
          <p:cNvSpPr txBox="1"/>
          <p:nvPr/>
        </p:nvSpPr>
        <p:spPr>
          <a:xfrm>
            <a:off x="1704191" y="2079403"/>
            <a:ext cx="3055620" cy="880744"/>
          </a:xfrm>
          <a:prstGeom prst="rect">
            <a:avLst/>
          </a:prstGeom>
        </p:spPr>
        <p:txBody>
          <a:bodyPr vert="horz" wrap="square" lIns="0" tIns="159385" rIns="0" bIns="0" rtlCol="0">
            <a:spAutoFit/>
          </a:bodyPr>
          <a:lstStyle/>
          <a:p>
            <a:pPr marL="12700">
              <a:lnSpc>
                <a:spcPct val="100000"/>
              </a:lnSpc>
              <a:spcBef>
                <a:spcPts val="1255"/>
              </a:spcBef>
            </a:pPr>
            <a:r>
              <a:rPr sz="2400" b="1" dirty="0">
                <a:solidFill>
                  <a:srgbClr val="FFFFFF"/>
                </a:solidFill>
                <a:latin typeface="Arial"/>
                <a:cs typeface="Arial"/>
              </a:rPr>
              <a:t>MASSIVE</a:t>
            </a:r>
            <a:r>
              <a:rPr sz="2400" b="1" spc="-45" dirty="0">
                <a:solidFill>
                  <a:srgbClr val="FFFFFF"/>
                </a:solidFill>
                <a:latin typeface="Arial"/>
                <a:cs typeface="Arial"/>
              </a:rPr>
              <a:t> </a:t>
            </a:r>
            <a:r>
              <a:rPr sz="2400" b="1" spc="-10" dirty="0">
                <a:solidFill>
                  <a:srgbClr val="FFFFFF"/>
                </a:solidFill>
                <a:latin typeface="Arial"/>
                <a:cs typeface="Arial"/>
              </a:rPr>
              <a:t>BLEEDING</a:t>
            </a:r>
            <a:endParaRPr sz="2400">
              <a:latin typeface="Arial"/>
              <a:cs typeface="Arial"/>
            </a:endParaRPr>
          </a:p>
          <a:p>
            <a:pPr marL="1889125">
              <a:lnSpc>
                <a:spcPct val="100000"/>
              </a:lnSpc>
              <a:spcBef>
                <a:spcPts val="775"/>
              </a:spcBef>
            </a:pPr>
            <a:r>
              <a:rPr sz="1600" b="1" dirty="0">
                <a:solidFill>
                  <a:srgbClr val="F1F1F1"/>
                </a:solidFill>
                <a:latin typeface="Arial"/>
                <a:cs typeface="Arial"/>
              </a:rPr>
              <a:t>#1</a:t>
            </a:r>
            <a:r>
              <a:rPr sz="1600" b="1" spc="-15" dirty="0">
                <a:solidFill>
                  <a:srgbClr val="F1F1F1"/>
                </a:solidFill>
                <a:latin typeface="Arial"/>
                <a:cs typeface="Arial"/>
              </a:rPr>
              <a:t> </a:t>
            </a:r>
            <a:r>
              <a:rPr sz="1600" b="1" spc="-10" dirty="0">
                <a:solidFill>
                  <a:srgbClr val="F1F1F1"/>
                </a:solidFill>
                <a:latin typeface="Arial"/>
                <a:cs typeface="Arial"/>
              </a:rPr>
              <a:t>Priority</a:t>
            </a:r>
            <a:endParaRPr sz="1600">
              <a:latin typeface="Arial"/>
              <a:cs typeface="Arial"/>
            </a:endParaRPr>
          </a:p>
        </p:txBody>
      </p:sp>
      <p:sp>
        <p:nvSpPr>
          <p:cNvPr id="29" name="object 29"/>
          <p:cNvSpPr txBox="1"/>
          <p:nvPr/>
        </p:nvSpPr>
        <p:spPr>
          <a:xfrm>
            <a:off x="6683126" y="1589712"/>
            <a:ext cx="4088129" cy="3728720"/>
          </a:xfrm>
          <a:prstGeom prst="rect">
            <a:avLst/>
          </a:prstGeom>
        </p:spPr>
        <p:txBody>
          <a:bodyPr vert="horz" wrap="square" lIns="0" tIns="12700" rIns="0" bIns="0" rtlCol="0">
            <a:spAutoFit/>
          </a:bodyPr>
          <a:lstStyle/>
          <a:p>
            <a:pPr marL="12700">
              <a:lnSpc>
                <a:spcPct val="100000"/>
              </a:lnSpc>
              <a:spcBef>
                <a:spcPts val="100"/>
              </a:spcBef>
            </a:pPr>
            <a:r>
              <a:rPr sz="2400" b="1" u="sng" dirty="0">
                <a:solidFill>
                  <a:srgbClr val="FFFFFF"/>
                </a:solidFill>
                <a:uFill>
                  <a:solidFill>
                    <a:srgbClr val="FFFFFF"/>
                  </a:solidFill>
                </a:uFill>
                <a:latin typeface="Arial"/>
                <a:cs typeface="Arial"/>
              </a:rPr>
              <a:t>AFTER</a:t>
            </a:r>
            <a:r>
              <a:rPr sz="2400" b="1" spc="-25" dirty="0">
                <a:solidFill>
                  <a:srgbClr val="FFFFFF"/>
                </a:solidFill>
                <a:latin typeface="Arial"/>
                <a:cs typeface="Arial"/>
              </a:rPr>
              <a:t> </a:t>
            </a:r>
            <a:r>
              <a:rPr sz="2400" b="1" spc="-10" dirty="0">
                <a:solidFill>
                  <a:srgbClr val="FFFFFF"/>
                </a:solidFill>
                <a:latin typeface="Arial"/>
                <a:cs typeface="Arial"/>
              </a:rPr>
              <a:t>LIFE-THREATENING</a:t>
            </a:r>
            <a:endParaRPr sz="2400" dirty="0">
              <a:latin typeface="Arial"/>
              <a:cs typeface="Arial"/>
            </a:endParaRPr>
          </a:p>
          <a:p>
            <a:pPr marL="1007110" marR="1126490">
              <a:lnSpc>
                <a:spcPts val="6530"/>
              </a:lnSpc>
              <a:spcBef>
                <a:spcPts val="345"/>
              </a:spcBef>
            </a:pPr>
            <a:r>
              <a:rPr sz="2400" b="1" spc="-20" dirty="0">
                <a:solidFill>
                  <a:srgbClr val="FFFFFF"/>
                </a:solidFill>
                <a:latin typeface="Arial"/>
                <a:cs typeface="Arial"/>
              </a:rPr>
              <a:t>PAIN </a:t>
            </a:r>
            <a:r>
              <a:rPr sz="2400" b="1" spc="-10" dirty="0">
                <a:solidFill>
                  <a:srgbClr val="FFFFFF"/>
                </a:solidFill>
                <a:latin typeface="Arial"/>
                <a:cs typeface="Arial"/>
              </a:rPr>
              <a:t>ANTIBIOTICS</a:t>
            </a:r>
            <a:endParaRPr sz="2400" dirty="0">
              <a:latin typeface="Arial"/>
              <a:cs typeface="Arial"/>
            </a:endParaRPr>
          </a:p>
          <a:p>
            <a:pPr marL="1007110" marR="1447800">
              <a:lnSpc>
                <a:spcPts val="6790"/>
              </a:lnSpc>
            </a:pPr>
            <a:r>
              <a:rPr sz="2400" b="1" spc="-10" dirty="0">
                <a:solidFill>
                  <a:srgbClr val="FFFFFF"/>
                </a:solidFill>
                <a:latin typeface="Arial"/>
                <a:cs typeface="Arial"/>
              </a:rPr>
              <a:t>WOUNDS SPLINTING</a:t>
            </a:r>
            <a:endParaRPr sz="2400" dirty="0">
              <a:latin typeface="Arial"/>
              <a:cs typeface="Arial"/>
            </a:endParaRPr>
          </a:p>
        </p:txBody>
      </p:sp>
      <p:sp>
        <p:nvSpPr>
          <p:cNvPr id="30" name="object 30"/>
          <p:cNvSpPr/>
          <p:nvPr/>
        </p:nvSpPr>
        <p:spPr>
          <a:xfrm>
            <a:off x="266943" y="1184832"/>
            <a:ext cx="5445760" cy="4256733"/>
          </a:xfrm>
          <a:custGeom>
            <a:avLst/>
            <a:gdLst/>
            <a:ahLst/>
            <a:cxnLst/>
            <a:rect l="l" t="t" r="r" b="b"/>
            <a:pathLst>
              <a:path w="5445759" h="4392295">
                <a:moveTo>
                  <a:pt x="5445252" y="0"/>
                </a:moveTo>
                <a:lnTo>
                  <a:pt x="0" y="0"/>
                </a:lnTo>
                <a:lnTo>
                  <a:pt x="0" y="4392168"/>
                </a:lnTo>
                <a:lnTo>
                  <a:pt x="5445252" y="4392168"/>
                </a:lnTo>
                <a:lnTo>
                  <a:pt x="5445252" y="0"/>
                </a:lnTo>
                <a:close/>
              </a:path>
            </a:pathLst>
          </a:custGeom>
          <a:solidFill>
            <a:srgbClr val="2D3334">
              <a:alpha val="49409"/>
            </a:srgbClr>
          </a:solidFill>
        </p:spPr>
        <p:txBody>
          <a:bodyPr wrap="square" lIns="0" tIns="0" rIns="0" bIns="0" rtlCol="0"/>
          <a:lstStyle/>
          <a:p>
            <a:endParaRPr/>
          </a:p>
        </p:txBody>
      </p:sp>
      <p:sp>
        <p:nvSpPr>
          <p:cNvPr id="32" name="object 3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5</a:t>
            </a:fld>
            <a:endParaRPr spc="-50" dirty="0"/>
          </a:p>
        </p:txBody>
      </p:sp>
      <p:sp>
        <p:nvSpPr>
          <p:cNvPr id="28" name="object 28"/>
          <p:cNvSpPr/>
          <p:nvPr/>
        </p:nvSpPr>
        <p:spPr>
          <a:xfrm>
            <a:off x="6113074" y="1613693"/>
            <a:ext cx="5549177" cy="3975761"/>
          </a:xfrm>
          <a:custGeom>
            <a:avLst/>
            <a:gdLst/>
            <a:ahLst/>
            <a:cxnLst/>
            <a:rect l="l" t="t" r="r" b="b"/>
            <a:pathLst>
              <a:path w="6356350" h="3403600">
                <a:moveTo>
                  <a:pt x="6355842" y="0"/>
                </a:moveTo>
                <a:lnTo>
                  <a:pt x="0" y="0"/>
                </a:lnTo>
                <a:lnTo>
                  <a:pt x="0" y="3403091"/>
                </a:lnTo>
                <a:lnTo>
                  <a:pt x="6355842" y="3403091"/>
                </a:lnTo>
                <a:lnTo>
                  <a:pt x="6355842" y="0"/>
                </a:lnTo>
                <a:close/>
              </a:path>
            </a:pathLst>
          </a:custGeom>
          <a:solidFill>
            <a:srgbClr val="2D3334">
              <a:alpha val="49409"/>
            </a:srgbClr>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0" y="1065275"/>
            <a:ext cx="6944995" cy="5100320"/>
            <a:chOff x="0" y="1065275"/>
            <a:chExt cx="6944995" cy="5100320"/>
          </a:xfrm>
        </p:grpSpPr>
        <p:pic>
          <p:nvPicPr>
            <p:cNvPr id="5" name="object 5"/>
            <p:cNvPicPr/>
            <p:nvPr/>
          </p:nvPicPr>
          <p:blipFill>
            <a:blip r:embed="rId4" cstate="print"/>
            <a:stretch>
              <a:fillRect/>
            </a:stretch>
          </p:blipFill>
          <p:spPr>
            <a:xfrm>
              <a:off x="0" y="1065275"/>
              <a:ext cx="6125717" cy="5100065"/>
            </a:xfrm>
            <a:prstGeom prst="rect">
              <a:avLst/>
            </a:prstGeom>
          </p:spPr>
        </p:pic>
        <p:pic>
          <p:nvPicPr>
            <p:cNvPr id="6" name="object 6"/>
            <p:cNvPicPr/>
            <p:nvPr/>
          </p:nvPicPr>
          <p:blipFill>
            <a:blip r:embed="rId5" cstate="print"/>
            <a:stretch>
              <a:fillRect/>
            </a:stretch>
          </p:blipFill>
          <p:spPr>
            <a:xfrm>
              <a:off x="175260" y="1259586"/>
              <a:ext cx="5558027" cy="4513326"/>
            </a:xfrm>
            <a:prstGeom prst="rect">
              <a:avLst/>
            </a:prstGeom>
          </p:spPr>
        </p:pic>
        <p:pic>
          <p:nvPicPr>
            <p:cNvPr id="7" name="object 7"/>
            <p:cNvPicPr/>
            <p:nvPr/>
          </p:nvPicPr>
          <p:blipFill>
            <a:blip r:embed="rId6" cstate="print"/>
            <a:stretch>
              <a:fillRect/>
            </a:stretch>
          </p:blipFill>
          <p:spPr>
            <a:xfrm>
              <a:off x="3988307" y="2057400"/>
              <a:ext cx="2956559" cy="2956559"/>
            </a:xfrm>
            <a:prstGeom prst="rect">
              <a:avLst/>
            </a:prstGeom>
          </p:spPr>
        </p:pic>
        <p:pic>
          <p:nvPicPr>
            <p:cNvPr id="8" name="object 8"/>
            <p:cNvPicPr/>
            <p:nvPr/>
          </p:nvPicPr>
          <p:blipFill>
            <a:blip r:embed="rId7" cstate="print"/>
            <a:stretch>
              <a:fillRect/>
            </a:stretch>
          </p:blipFill>
          <p:spPr>
            <a:xfrm>
              <a:off x="4182617" y="2251709"/>
              <a:ext cx="2369819" cy="2369819"/>
            </a:xfrm>
            <a:prstGeom prst="rect">
              <a:avLst/>
            </a:prstGeom>
          </p:spPr>
        </p:pic>
      </p:grpSp>
      <p:sp>
        <p:nvSpPr>
          <p:cNvPr id="9" name="object 9"/>
          <p:cNvSpPr txBox="1">
            <a:spLocks noGrp="1"/>
          </p:cNvSpPr>
          <p:nvPr>
            <p:ph type="title"/>
          </p:nvPr>
        </p:nvSpPr>
        <p:spPr>
          <a:xfrm>
            <a:off x="2779540" y="586765"/>
            <a:ext cx="6656070" cy="1068070"/>
          </a:xfrm>
          <a:prstGeom prst="rect">
            <a:avLst/>
          </a:prstGeom>
        </p:spPr>
        <p:txBody>
          <a:bodyPr vert="horz" wrap="square" lIns="0" tIns="74295" rIns="0" bIns="0" rtlCol="0">
            <a:spAutoFit/>
          </a:bodyPr>
          <a:lstStyle/>
          <a:p>
            <a:pPr marL="1700530" marR="5080" indent="-1688464">
              <a:lnSpc>
                <a:spcPts val="3890"/>
              </a:lnSpc>
              <a:spcBef>
                <a:spcPts val="585"/>
              </a:spcBef>
            </a:pPr>
            <a:r>
              <a:rPr sz="3600" dirty="0">
                <a:solidFill>
                  <a:srgbClr val="000000"/>
                </a:solidFill>
              </a:rPr>
              <a:t>HEAD</a:t>
            </a:r>
            <a:r>
              <a:rPr sz="3600" spc="-5" dirty="0">
                <a:solidFill>
                  <a:srgbClr val="000000"/>
                </a:solidFill>
              </a:rPr>
              <a:t> </a:t>
            </a:r>
            <a:r>
              <a:rPr sz="3600" dirty="0">
                <a:solidFill>
                  <a:srgbClr val="000000"/>
                </a:solidFill>
              </a:rPr>
              <a:t>INJURIES</a:t>
            </a:r>
            <a:r>
              <a:rPr sz="3600" spc="-15" dirty="0">
                <a:solidFill>
                  <a:srgbClr val="000000"/>
                </a:solidFill>
              </a:rPr>
              <a:t> </a:t>
            </a:r>
            <a:r>
              <a:rPr sz="3600" dirty="0">
                <a:solidFill>
                  <a:srgbClr val="000000"/>
                </a:solidFill>
              </a:rPr>
              <a:t>/</a:t>
            </a:r>
            <a:r>
              <a:rPr sz="3600" spc="-10" dirty="0">
                <a:solidFill>
                  <a:srgbClr val="000000"/>
                </a:solidFill>
              </a:rPr>
              <a:t> TRAUMATIC </a:t>
            </a:r>
            <a:r>
              <a:rPr sz="3600" dirty="0">
                <a:solidFill>
                  <a:srgbClr val="000000"/>
                </a:solidFill>
              </a:rPr>
              <a:t>BRAIN</a:t>
            </a:r>
            <a:r>
              <a:rPr sz="3600" spc="-15" dirty="0">
                <a:solidFill>
                  <a:srgbClr val="000000"/>
                </a:solidFill>
              </a:rPr>
              <a:t> </a:t>
            </a:r>
            <a:r>
              <a:rPr sz="3600" spc="-10" dirty="0">
                <a:solidFill>
                  <a:srgbClr val="000000"/>
                </a:solidFill>
              </a:rPr>
              <a:t>INJURY</a:t>
            </a:r>
            <a:endParaRPr sz="3600"/>
          </a:p>
        </p:txBody>
      </p:sp>
      <p:sp>
        <p:nvSpPr>
          <p:cNvPr id="10" name="object 10"/>
          <p:cNvSpPr txBox="1"/>
          <p:nvPr/>
        </p:nvSpPr>
        <p:spPr>
          <a:xfrm>
            <a:off x="1067476" y="1769784"/>
            <a:ext cx="10443210" cy="248031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HEAD</a:t>
            </a:r>
            <a:r>
              <a:rPr sz="2400" b="1" spc="-60" dirty="0">
                <a:latin typeface="Arial"/>
                <a:cs typeface="Arial"/>
              </a:rPr>
              <a:t> </a:t>
            </a:r>
            <a:r>
              <a:rPr sz="2400" b="1" dirty="0">
                <a:latin typeface="Arial"/>
                <a:cs typeface="Arial"/>
              </a:rPr>
              <a:t>INJURY</a:t>
            </a:r>
            <a:r>
              <a:rPr sz="2400" b="1" spc="-50" dirty="0">
                <a:latin typeface="Arial"/>
                <a:cs typeface="Arial"/>
              </a:rPr>
              <a:t> </a:t>
            </a:r>
            <a:r>
              <a:rPr sz="2400" b="1" dirty="0">
                <a:latin typeface="Arial"/>
                <a:cs typeface="Arial"/>
              </a:rPr>
              <a:t>IS</a:t>
            </a:r>
            <a:r>
              <a:rPr sz="2400" b="1" spc="-65" dirty="0">
                <a:latin typeface="Arial"/>
                <a:cs typeface="Arial"/>
              </a:rPr>
              <a:t> </a:t>
            </a:r>
            <a:r>
              <a:rPr sz="2400" b="1" dirty="0">
                <a:latin typeface="Arial"/>
                <a:cs typeface="Arial"/>
              </a:rPr>
              <a:t>TRAUMA</a:t>
            </a:r>
            <a:r>
              <a:rPr sz="2400" b="1" spc="-55" dirty="0">
                <a:latin typeface="Arial"/>
                <a:cs typeface="Arial"/>
              </a:rPr>
              <a:t> </a:t>
            </a:r>
            <a:r>
              <a:rPr sz="2400" b="1" dirty="0">
                <a:latin typeface="Arial"/>
                <a:cs typeface="Arial"/>
              </a:rPr>
              <a:t>TO</a:t>
            </a:r>
            <a:r>
              <a:rPr sz="2400" b="1" spc="-70" dirty="0">
                <a:latin typeface="Arial"/>
                <a:cs typeface="Arial"/>
              </a:rPr>
              <a:t> </a:t>
            </a:r>
            <a:r>
              <a:rPr sz="2400" b="1" dirty="0">
                <a:latin typeface="Arial"/>
                <a:cs typeface="Arial"/>
              </a:rPr>
              <a:t>THE</a:t>
            </a:r>
            <a:r>
              <a:rPr sz="2400" b="1" spc="-65" dirty="0">
                <a:latin typeface="Arial"/>
                <a:cs typeface="Arial"/>
              </a:rPr>
              <a:t> </a:t>
            </a:r>
            <a:r>
              <a:rPr sz="2400" b="1" dirty="0">
                <a:latin typeface="Arial"/>
                <a:cs typeface="Arial"/>
              </a:rPr>
              <a:t>SCALP,</a:t>
            </a:r>
            <a:r>
              <a:rPr sz="2400" b="1" spc="-65" dirty="0">
                <a:latin typeface="Arial"/>
                <a:cs typeface="Arial"/>
              </a:rPr>
              <a:t> </a:t>
            </a:r>
            <a:r>
              <a:rPr sz="2400" b="1" dirty="0">
                <a:latin typeface="Arial"/>
                <a:cs typeface="Arial"/>
              </a:rPr>
              <a:t>SKULL,</a:t>
            </a:r>
            <a:r>
              <a:rPr sz="2400" b="1" spc="-60" dirty="0">
                <a:latin typeface="Arial"/>
                <a:cs typeface="Arial"/>
              </a:rPr>
              <a:t> </a:t>
            </a:r>
            <a:r>
              <a:rPr sz="2400" b="1" dirty="0">
                <a:latin typeface="Arial"/>
                <a:cs typeface="Arial"/>
              </a:rPr>
              <a:t>FACE,</a:t>
            </a:r>
            <a:r>
              <a:rPr sz="2400" b="1" spc="-65" dirty="0">
                <a:latin typeface="Arial"/>
                <a:cs typeface="Arial"/>
              </a:rPr>
              <a:t> </a:t>
            </a:r>
            <a:r>
              <a:rPr sz="2400" b="1" dirty="0">
                <a:latin typeface="Arial"/>
                <a:cs typeface="Arial"/>
              </a:rPr>
              <a:t>OR</a:t>
            </a:r>
            <a:r>
              <a:rPr sz="2400" b="1" spc="-65" dirty="0">
                <a:latin typeface="Arial"/>
                <a:cs typeface="Arial"/>
              </a:rPr>
              <a:t> </a:t>
            </a:r>
            <a:r>
              <a:rPr sz="2400" b="1" spc="-10" dirty="0">
                <a:latin typeface="Arial"/>
                <a:cs typeface="Arial"/>
              </a:rPr>
              <a:t>BRAIN</a:t>
            </a:r>
            <a:endParaRPr sz="2400">
              <a:latin typeface="Arial"/>
              <a:cs typeface="Arial"/>
            </a:endParaRPr>
          </a:p>
          <a:p>
            <a:pPr marL="5575935">
              <a:lnSpc>
                <a:spcPct val="100000"/>
              </a:lnSpc>
              <a:spcBef>
                <a:spcPts val="2490"/>
              </a:spcBef>
            </a:pPr>
            <a:r>
              <a:rPr sz="1800" b="1" dirty="0">
                <a:latin typeface="Arial"/>
                <a:cs typeface="Arial"/>
              </a:rPr>
              <a:t>Penetrating</a:t>
            </a:r>
            <a:r>
              <a:rPr sz="1800" b="1" spc="-45" dirty="0">
                <a:latin typeface="Arial"/>
                <a:cs typeface="Arial"/>
              </a:rPr>
              <a:t> </a:t>
            </a:r>
            <a:r>
              <a:rPr sz="1800" b="1" dirty="0">
                <a:latin typeface="Arial"/>
                <a:cs typeface="Arial"/>
              </a:rPr>
              <a:t>TBI/open</a:t>
            </a:r>
            <a:r>
              <a:rPr sz="1800" b="1" spc="-35" dirty="0">
                <a:latin typeface="Arial"/>
                <a:cs typeface="Arial"/>
              </a:rPr>
              <a:t> </a:t>
            </a:r>
            <a:r>
              <a:rPr sz="1800" b="1" dirty="0">
                <a:latin typeface="Arial"/>
                <a:cs typeface="Arial"/>
              </a:rPr>
              <a:t>head</a:t>
            </a:r>
            <a:r>
              <a:rPr sz="1800" b="1" spc="-45" dirty="0">
                <a:latin typeface="Arial"/>
                <a:cs typeface="Arial"/>
              </a:rPr>
              <a:t> </a:t>
            </a:r>
            <a:r>
              <a:rPr sz="1800" b="1" dirty="0">
                <a:latin typeface="Arial"/>
                <a:cs typeface="Arial"/>
              </a:rPr>
              <a:t>injury</a:t>
            </a:r>
            <a:r>
              <a:rPr sz="1800" b="1" spc="-30" dirty="0">
                <a:latin typeface="Arial"/>
                <a:cs typeface="Arial"/>
              </a:rPr>
              <a:t> </a:t>
            </a:r>
            <a:r>
              <a:rPr sz="1800" b="1" spc="-50" dirty="0">
                <a:latin typeface="Arial"/>
                <a:cs typeface="Arial"/>
              </a:rPr>
              <a:t>-</a:t>
            </a:r>
            <a:endParaRPr sz="1800">
              <a:latin typeface="Arial"/>
              <a:cs typeface="Arial"/>
            </a:endParaRPr>
          </a:p>
          <a:p>
            <a:pPr marL="5575935" marR="499745">
              <a:lnSpc>
                <a:spcPct val="100000"/>
              </a:lnSpc>
            </a:pPr>
            <a:r>
              <a:rPr sz="1800" dirty="0">
                <a:latin typeface="Arial MT"/>
                <a:cs typeface="Arial MT"/>
              </a:rPr>
              <a:t>Skin</a:t>
            </a:r>
            <a:r>
              <a:rPr sz="1800" spc="-5" dirty="0">
                <a:latin typeface="Arial MT"/>
                <a:cs typeface="Arial MT"/>
              </a:rPr>
              <a:t> </a:t>
            </a:r>
            <a:r>
              <a:rPr sz="1800" dirty="0">
                <a:latin typeface="Arial MT"/>
                <a:cs typeface="Arial MT"/>
              </a:rPr>
              <a:t>is</a:t>
            </a:r>
            <a:r>
              <a:rPr sz="1800" spc="-10" dirty="0">
                <a:latin typeface="Arial MT"/>
                <a:cs typeface="Arial MT"/>
              </a:rPr>
              <a:t> </a:t>
            </a:r>
            <a:r>
              <a:rPr sz="1800" dirty="0">
                <a:latin typeface="Arial MT"/>
                <a:cs typeface="Arial MT"/>
              </a:rPr>
              <a:t>broken</a:t>
            </a:r>
            <a:r>
              <a:rPr sz="1800" spc="-1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often</a:t>
            </a:r>
            <a:r>
              <a:rPr sz="1800" spc="-5" dirty="0">
                <a:latin typeface="Arial MT"/>
                <a:cs typeface="Arial MT"/>
              </a:rPr>
              <a:t> </a:t>
            </a:r>
            <a:r>
              <a:rPr sz="1800" dirty="0">
                <a:latin typeface="Arial MT"/>
                <a:cs typeface="Arial MT"/>
              </a:rPr>
              <a:t>the skull</a:t>
            </a:r>
            <a:r>
              <a:rPr sz="1800" spc="-15" dirty="0">
                <a:latin typeface="Arial MT"/>
                <a:cs typeface="Arial MT"/>
              </a:rPr>
              <a:t> </a:t>
            </a:r>
            <a:r>
              <a:rPr sz="1800" dirty="0">
                <a:latin typeface="Arial MT"/>
                <a:cs typeface="Arial MT"/>
              </a:rPr>
              <a:t>has</a:t>
            </a:r>
            <a:r>
              <a:rPr sz="1800" spc="-5" dirty="0">
                <a:latin typeface="Arial MT"/>
                <a:cs typeface="Arial MT"/>
              </a:rPr>
              <a:t> </a:t>
            </a:r>
            <a:r>
              <a:rPr sz="1800" spc="-20" dirty="0">
                <a:latin typeface="Arial MT"/>
                <a:cs typeface="Arial MT"/>
              </a:rPr>
              <a:t>been </a:t>
            </a:r>
            <a:r>
              <a:rPr sz="1800" spc="-10" dirty="0">
                <a:latin typeface="Arial MT"/>
                <a:cs typeface="Arial MT"/>
              </a:rPr>
              <a:t>penetrated</a:t>
            </a:r>
            <a:endParaRPr sz="1800">
              <a:latin typeface="Arial MT"/>
              <a:cs typeface="Arial MT"/>
            </a:endParaRPr>
          </a:p>
          <a:p>
            <a:pPr marL="5575935">
              <a:lnSpc>
                <a:spcPct val="100000"/>
              </a:lnSpc>
              <a:spcBef>
                <a:spcPts val="994"/>
              </a:spcBef>
            </a:pPr>
            <a:r>
              <a:rPr sz="1800" b="1" dirty="0">
                <a:latin typeface="Arial"/>
                <a:cs typeface="Arial"/>
              </a:rPr>
              <a:t>Blunt</a:t>
            </a:r>
            <a:r>
              <a:rPr sz="1800" b="1" spc="-40" dirty="0">
                <a:latin typeface="Arial"/>
                <a:cs typeface="Arial"/>
              </a:rPr>
              <a:t> </a:t>
            </a:r>
            <a:r>
              <a:rPr sz="1800" b="1" dirty="0">
                <a:latin typeface="Arial"/>
                <a:cs typeface="Arial"/>
              </a:rPr>
              <a:t>TBI/closed</a:t>
            </a:r>
            <a:r>
              <a:rPr sz="1800" b="1" spc="-40" dirty="0">
                <a:latin typeface="Arial"/>
                <a:cs typeface="Arial"/>
              </a:rPr>
              <a:t> </a:t>
            </a:r>
            <a:r>
              <a:rPr sz="1800" b="1" dirty="0">
                <a:latin typeface="Arial"/>
                <a:cs typeface="Arial"/>
              </a:rPr>
              <a:t>head</a:t>
            </a:r>
            <a:r>
              <a:rPr sz="1800" b="1" spc="-45" dirty="0">
                <a:latin typeface="Arial"/>
                <a:cs typeface="Arial"/>
              </a:rPr>
              <a:t> </a:t>
            </a:r>
            <a:r>
              <a:rPr sz="1800" b="1" dirty="0">
                <a:latin typeface="Arial"/>
                <a:cs typeface="Arial"/>
              </a:rPr>
              <a:t>injury</a:t>
            </a:r>
            <a:r>
              <a:rPr sz="1800" b="1" spc="-40" dirty="0">
                <a:latin typeface="Arial"/>
                <a:cs typeface="Arial"/>
              </a:rPr>
              <a:t> </a:t>
            </a:r>
            <a:r>
              <a:rPr sz="1800" b="1" spc="-50" dirty="0">
                <a:latin typeface="Arial"/>
                <a:cs typeface="Arial"/>
              </a:rPr>
              <a:t>-</a:t>
            </a:r>
            <a:endParaRPr sz="1800">
              <a:latin typeface="Arial"/>
              <a:cs typeface="Arial"/>
            </a:endParaRPr>
          </a:p>
          <a:p>
            <a:pPr marL="5575935" marR="5080">
              <a:lnSpc>
                <a:spcPct val="100000"/>
              </a:lnSpc>
            </a:pPr>
            <a:r>
              <a:rPr sz="1800" dirty="0">
                <a:latin typeface="Arial MT"/>
                <a:cs typeface="Arial MT"/>
              </a:rPr>
              <a:t>Skin</a:t>
            </a:r>
            <a:r>
              <a:rPr sz="1800" spc="-5" dirty="0">
                <a:latin typeface="Arial MT"/>
                <a:cs typeface="Arial MT"/>
              </a:rPr>
              <a:t> </a:t>
            </a:r>
            <a:r>
              <a:rPr sz="1800" dirty="0">
                <a:latin typeface="Arial MT"/>
                <a:cs typeface="Arial MT"/>
              </a:rPr>
              <a:t>is</a:t>
            </a:r>
            <a:r>
              <a:rPr sz="1800" spc="-5" dirty="0">
                <a:latin typeface="Arial MT"/>
                <a:cs typeface="Arial MT"/>
              </a:rPr>
              <a:t> </a:t>
            </a:r>
            <a:r>
              <a:rPr sz="1800" dirty="0">
                <a:latin typeface="Arial MT"/>
                <a:cs typeface="Arial MT"/>
              </a:rPr>
              <a:t>not</a:t>
            </a:r>
            <a:r>
              <a:rPr sz="1800" spc="-10" dirty="0">
                <a:latin typeface="Arial MT"/>
                <a:cs typeface="Arial MT"/>
              </a:rPr>
              <a:t> </a:t>
            </a:r>
            <a:r>
              <a:rPr sz="1800" dirty="0">
                <a:latin typeface="Arial MT"/>
                <a:cs typeface="Arial MT"/>
              </a:rPr>
              <a:t>broken</a:t>
            </a:r>
            <a:r>
              <a:rPr sz="1800" spc="-10"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no</a:t>
            </a:r>
            <a:r>
              <a:rPr sz="1800" spc="-5" dirty="0">
                <a:latin typeface="Arial MT"/>
                <a:cs typeface="Arial MT"/>
              </a:rPr>
              <a:t> </a:t>
            </a:r>
            <a:r>
              <a:rPr sz="1800" dirty="0">
                <a:latin typeface="Arial MT"/>
                <a:cs typeface="Arial MT"/>
              </a:rPr>
              <a:t>damage</a:t>
            </a:r>
            <a:r>
              <a:rPr sz="1800" spc="-15" dirty="0">
                <a:latin typeface="Arial MT"/>
                <a:cs typeface="Arial MT"/>
              </a:rPr>
              <a:t> </a:t>
            </a:r>
            <a:r>
              <a:rPr sz="1800" dirty="0">
                <a:latin typeface="Arial MT"/>
                <a:cs typeface="Arial MT"/>
              </a:rPr>
              <a:t>to the skull</a:t>
            </a:r>
            <a:r>
              <a:rPr sz="1800" spc="-10" dirty="0">
                <a:latin typeface="Arial MT"/>
                <a:cs typeface="Arial MT"/>
              </a:rPr>
              <a:t> </a:t>
            </a:r>
            <a:r>
              <a:rPr sz="1800" spc="-25" dirty="0">
                <a:latin typeface="Arial MT"/>
                <a:cs typeface="Arial MT"/>
              </a:rPr>
              <a:t>is </a:t>
            </a:r>
            <a:r>
              <a:rPr sz="1800" spc="-10" dirty="0">
                <a:latin typeface="Arial MT"/>
                <a:cs typeface="Arial MT"/>
              </a:rPr>
              <a:t>noted</a:t>
            </a:r>
            <a:endParaRPr sz="1800">
              <a:latin typeface="Arial MT"/>
              <a:cs typeface="Arial MT"/>
            </a:endParaRPr>
          </a:p>
        </p:txBody>
      </p:sp>
      <p:grpSp>
        <p:nvGrpSpPr>
          <p:cNvPr id="11" name="object 11"/>
          <p:cNvGrpSpPr/>
          <p:nvPr/>
        </p:nvGrpSpPr>
        <p:grpSpPr>
          <a:xfrm>
            <a:off x="679704" y="2232659"/>
            <a:ext cx="5842000" cy="4370070"/>
            <a:chOff x="679704" y="2232659"/>
            <a:chExt cx="5842000" cy="4370070"/>
          </a:xfrm>
        </p:grpSpPr>
        <p:sp>
          <p:nvSpPr>
            <p:cNvPr id="12" name="object 12"/>
            <p:cNvSpPr/>
            <p:nvPr/>
          </p:nvSpPr>
          <p:spPr>
            <a:xfrm>
              <a:off x="6406895" y="2507739"/>
              <a:ext cx="114300" cy="753110"/>
            </a:xfrm>
            <a:custGeom>
              <a:avLst/>
              <a:gdLst/>
              <a:ahLst/>
              <a:cxnLst/>
              <a:rect l="l" t="t" r="r" b="b"/>
              <a:pathLst>
                <a:path w="114300" h="753110">
                  <a:moveTo>
                    <a:pt x="0" y="752805"/>
                  </a:moveTo>
                  <a:lnTo>
                    <a:pt x="114300" y="752805"/>
                  </a:lnTo>
                  <a:lnTo>
                    <a:pt x="114300" y="0"/>
                  </a:lnTo>
                  <a:lnTo>
                    <a:pt x="0" y="0"/>
                  </a:lnTo>
                  <a:lnTo>
                    <a:pt x="0" y="752805"/>
                  </a:lnTo>
                  <a:close/>
                </a:path>
              </a:pathLst>
            </a:custGeom>
            <a:solidFill>
              <a:srgbClr val="BB8542"/>
            </a:solidFill>
          </p:spPr>
          <p:txBody>
            <a:bodyPr wrap="square" lIns="0" tIns="0" rIns="0" bIns="0" rtlCol="0"/>
            <a:lstStyle/>
            <a:p>
              <a:endParaRPr/>
            </a:p>
          </p:txBody>
        </p:sp>
        <p:pic>
          <p:nvPicPr>
            <p:cNvPr id="13" name="object 13"/>
            <p:cNvPicPr/>
            <p:nvPr/>
          </p:nvPicPr>
          <p:blipFill>
            <a:blip r:embed="rId8" cstate="print"/>
            <a:stretch>
              <a:fillRect/>
            </a:stretch>
          </p:blipFill>
          <p:spPr>
            <a:xfrm>
              <a:off x="2125979" y="2232659"/>
              <a:ext cx="2781299" cy="2781299"/>
            </a:xfrm>
            <a:prstGeom prst="rect">
              <a:avLst/>
            </a:prstGeom>
          </p:spPr>
        </p:pic>
        <p:pic>
          <p:nvPicPr>
            <p:cNvPr id="14" name="object 14"/>
            <p:cNvPicPr/>
            <p:nvPr/>
          </p:nvPicPr>
          <p:blipFill>
            <a:blip r:embed="rId9" cstate="print"/>
            <a:stretch>
              <a:fillRect/>
            </a:stretch>
          </p:blipFill>
          <p:spPr>
            <a:xfrm>
              <a:off x="2320290" y="2426970"/>
              <a:ext cx="2194559" cy="2194558"/>
            </a:xfrm>
            <a:prstGeom prst="rect">
              <a:avLst/>
            </a:prstGeom>
          </p:spPr>
        </p:pic>
        <p:sp>
          <p:nvSpPr>
            <p:cNvPr id="15" name="object 15"/>
            <p:cNvSpPr/>
            <p:nvPr/>
          </p:nvSpPr>
          <p:spPr>
            <a:xfrm>
              <a:off x="689229" y="5884546"/>
              <a:ext cx="5273040" cy="708660"/>
            </a:xfrm>
            <a:custGeom>
              <a:avLst/>
              <a:gdLst/>
              <a:ahLst/>
              <a:cxnLst/>
              <a:rect l="l" t="t" r="r" b="b"/>
              <a:pathLst>
                <a:path w="5273040" h="708659">
                  <a:moveTo>
                    <a:pt x="5202567" y="0"/>
                  </a:moveTo>
                  <a:lnTo>
                    <a:pt x="70472" y="0"/>
                  </a:lnTo>
                  <a:lnTo>
                    <a:pt x="43039" y="5537"/>
                  </a:lnTo>
                  <a:lnTo>
                    <a:pt x="20639" y="20639"/>
                  </a:lnTo>
                  <a:lnTo>
                    <a:pt x="5537" y="43039"/>
                  </a:lnTo>
                  <a:lnTo>
                    <a:pt x="0" y="70472"/>
                  </a:lnTo>
                  <a:lnTo>
                    <a:pt x="0" y="638187"/>
                  </a:lnTo>
                  <a:lnTo>
                    <a:pt x="5537" y="665615"/>
                  </a:lnTo>
                  <a:lnTo>
                    <a:pt x="20639" y="688016"/>
                  </a:lnTo>
                  <a:lnTo>
                    <a:pt x="43039" y="703120"/>
                  </a:lnTo>
                  <a:lnTo>
                    <a:pt x="70472" y="708660"/>
                  </a:lnTo>
                  <a:lnTo>
                    <a:pt x="5202567" y="708660"/>
                  </a:lnTo>
                  <a:lnTo>
                    <a:pt x="5230000" y="703120"/>
                  </a:lnTo>
                  <a:lnTo>
                    <a:pt x="5252400" y="688016"/>
                  </a:lnTo>
                  <a:lnTo>
                    <a:pt x="5267502" y="665615"/>
                  </a:lnTo>
                  <a:lnTo>
                    <a:pt x="5273040" y="638187"/>
                  </a:lnTo>
                  <a:lnTo>
                    <a:pt x="5273040" y="70472"/>
                  </a:lnTo>
                  <a:lnTo>
                    <a:pt x="5267502" y="43039"/>
                  </a:lnTo>
                  <a:lnTo>
                    <a:pt x="5252400" y="20639"/>
                  </a:lnTo>
                  <a:lnTo>
                    <a:pt x="5230000" y="5537"/>
                  </a:lnTo>
                  <a:lnTo>
                    <a:pt x="5202567" y="0"/>
                  </a:lnTo>
                  <a:close/>
                </a:path>
              </a:pathLst>
            </a:custGeom>
            <a:solidFill>
              <a:srgbClr val="FFF4D2"/>
            </a:solidFill>
          </p:spPr>
          <p:txBody>
            <a:bodyPr wrap="square" lIns="0" tIns="0" rIns="0" bIns="0" rtlCol="0"/>
            <a:lstStyle/>
            <a:p>
              <a:endParaRPr/>
            </a:p>
          </p:txBody>
        </p:sp>
        <p:sp>
          <p:nvSpPr>
            <p:cNvPr id="16" name="object 16"/>
            <p:cNvSpPr/>
            <p:nvPr/>
          </p:nvSpPr>
          <p:spPr>
            <a:xfrm>
              <a:off x="689229" y="5884546"/>
              <a:ext cx="5273040" cy="708660"/>
            </a:xfrm>
            <a:custGeom>
              <a:avLst/>
              <a:gdLst/>
              <a:ahLst/>
              <a:cxnLst/>
              <a:rect l="l" t="t" r="r" b="b"/>
              <a:pathLst>
                <a:path w="5273040" h="708659">
                  <a:moveTo>
                    <a:pt x="0" y="70472"/>
                  </a:moveTo>
                  <a:lnTo>
                    <a:pt x="5537" y="43039"/>
                  </a:lnTo>
                  <a:lnTo>
                    <a:pt x="20639" y="20639"/>
                  </a:lnTo>
                  <a:lnTo>
                    <a:pt x="43039" y="5537"/>
                  </a:lnTo>
                  <a:lnTo>
                    <a:pt x="70472" y="0"/>
                  </a:lnTo>
                  <a:lnTo>
                    <a:pt x="5202567" y="0"/>
                  </a:lnTo>
                  <a:lnTo>
                    <a:pt x="5230000" y="5537"/>
                  </a:lnTo>
                  <a:lnTo>
                    <a:pt x="5252400" y="20639"/>
                  </a:lnTo>
                  <a:lnTo>
                    <a:pt x="5267502" y="43039"/>
                  </a:lnTo>
                  <a:lnTo>
                    <a:pt x="5273040" y="70472"/>
                  </a:lnTo>
                  <a:lnTo>
                    <a:pt x="5273040" y="638187"/>
                  </a:lnTo>
                  <a:lnTo>
                    <a:pt x="5267502" y="665615"/>
                  </a:lnTo>
                  <a:lnTo>
                    <a:pt x="5252400" y="688016"/>
                  </a:lnTo>
                  <a:lnTo>
                    <a:pt x="5230000" y="703120"/>
                  </a:lnTo>
                  <a:lnTo>
                    <a:pt x="5202567" y="708660"/>
                  </a:lnTo>
                  <a:lnTo>
                    <a:pt x="70472" y="708660"/>
                  </a:lnTo>
                  <a:lnTo>
                    <a:pt x="43039" y="703120"/>
                  </a:lnTo>
                  <a:lnTo>
                    <a:pt x="20639" y="688016"/>
                  </a:lnTo>
                  <a:lnTo>
                    <a:pt x="5537" y="665615"/>
                  </a:lnTo>
                  <a:lnTo>
                    <a:pt x="0" y="638187"/>
                  </a:lnTo>
                  <a:lnTo>
                    <a:pt x="0" y="70472"/>
                  </a:lnTo>
                  <a:close/>
                </a:path>
              </a:pathLst>
            </a:custGeom>
            <a:ln w="19049">
              <a:solidFill>
                <a:srgbClr val="BB8542"/>
              </a:solidFill>
            </a:ln>
          </p:spPr>
          <p:txBody>
            <a:bodyPr wrap="square" lIns="0" tIns="0" rIns="0" bIns="0" rtlCol="0"/>
            <a:lstStyle/>
            <a:p>
              <a:endParaRPr/>
            </a:p>
          </p:txBody>
        </p:sp>
        <p:pic>
          <p:nvPicPr>
            <p:cNvPr id="17" name="object 17"/>
            <p:cNvPicPr/>
            <p:nvPr/>
          </p:nvPicPr>
          <p:blipFill>
            <a:blip r:embed="rId10" cstate="print"/>
            <a:stretch>
              <a:fillRect/>
            </a:stretch>
          </p:blipFill>
          <p:spPr>
            <a:xfrm>
              <a:off x="835152" y="6013703"/>
              <a:ext cx="518159" cy="445769"/>
            </a:xfrm>
            <a:prstGeom prst="rect">
              <a:avLst/>
            </a:prstGeom>
          </p:spPr>
        </p:pic>
      </p:grpSp>
      <p:sp>
        <p:nvSpPr>
          <p:cNvPr id="18" name="object 18"/>
          <p:cNvSpPr txBox="1"/>
          <p:nvPr/>
        </p:nvSpPr>
        <p:spPr>
          <a:xfrm>
            <a:off x="1436164" y="5950698"/>
            <a:ext cx="4331970" cy="57404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Open</a:t>
            </a:r>
            <a:r>
              <a:rPr sz="1800" b="1" spc="-15" dirty="0">
                <a:latin typeface="Arial"/>
                <a:cs typeface="Arial"/>
              </a:rPr>
              <a:t> </a:t>
            </a:r>
            <a:r>
              <a:rPr sz="1800" b="1" dirty="0">
                <a:latin typeface="Arial"/>
                <a:cs typeface="Arial"/>
              </a:rPr>
              <a:t>head</a:t>
            </a:r>
            <a:r>
              <a:rPr sz="1800" b="1" spc="-20" dirty="0">
                <a:latin typeface="Arial"/>
                <a:cs typeface="Arial"/>
              </a:rPr>
              <a:t> </a:t>
            </a:r>
            <a:r>
              <a:rPr sz="1800" b="1" dirty="0">
                <a:latin typeface="Arial"/>
                <a:cs typeface="Arial"/>
              </a:rPr>
              <a:t>injuries</a:t>
            </a:r>
            <a:r>
              <a:rPr sz="1800" b="1" spc="-5" dirty="0">
                <a:latin typeface="Arial"/>
                <a:cs typeface="Arial"/>
              </a:rPr>
              <a:t> </a:t>
            </a:r>
            <a:r>
              <a:rPr sz="1800" dirty="0">
                <a:latin typeface="Arial MT"/>
                <a:cs typeface="Arial MT"/>
              </a:rPr>
              <a:t>may</a:t>
            </a:r>
            <a:r>
              <a:rPr sz="1800" spc="-20" dirty="0">
                <a:latin typeface="Arial MT"/>
                <a:cs typeface="Arial MT"/>
              </a:rPr>
              <a:t> </a:t>
            </a:r>
            <a:r>
              <a:rPr sz="1800" dirty="0">
                <a:latin typeface="Arial MT"/>
                <a:cs typeface="Arial MT"/>
              </a:rPr>
              <a:t>be</a:t>
            </a:r>
            <a:r>
              <a:rPr sz="1800" spc="-10" dirty="0">
                <a:latin typeface="Arial MT"/>
                <a:cs typeface="Arial MT"/>
              </a:rPr>
              <a:t> </a:t>
            </a:r>
            <a:r>
              <a:rPr sz="1800" dirty="0">
                <a:latin typeface="Arial MT"/>
                <a:cs typeface="Arial MT"/>
              </a:rPr>
              <a:t>obvious</a:t>
            </a:r>
            <a:r>
              <a:rPr sz="1800" spc="-25" dirty="0">
                <a:latin typeface="Arial MT"/>
                <a:cs typeface="Arial MT"/>
              </a:rPr>
              <a:t> </a:t>
            </a:r>
            <a:r>
              <a:rPr sz="1800" spc="-10" dirty="0">
                <a:latin typeface="Arial MT"/>
                <a:cs typeface="Arial MT"/>
              </a:rPr>
              <a:t>while</a:t>
            </a:r>
            <a:endParaRPr sz="1800">
              <a:latin typeface="Arial MT"/>
              <a:cs typeface="Arial MT"/>
            </a:endParaRPr>
          </a:p>
          <a:p>
            <a:pPr marL="12700">
              <a:lnSpc>
                <a:spcPct val="100000"/>
              </a:lnSpc>
            </a:pPr>
            <a:r>
              <a:rPr sz="1800" b="1" dirty="0">
                <a:latin typeface="Arial"/>
                <a:cs typeface="Arial"/>
              </a:rPr>
              <a:t>Closed</a:t>
            </a:r>
            <a:r>
              <a:rPr sz="1800" b="1" spc="-30" dirty="0">
                <a:latin typeface="Arial"/>
                <a:cs typeface="Arial"/>
              </a:rPr>
              <a:t> </a:t>
            </a:r>
            <a:r>
              <a:rPr sz="1800" b="1" dirty="0">
                <a:latin typeface="Arial"/>
                <a:cs typeface="Arial"/>
              </a:rPr>
              <a:t>head</a:t>
            </a:r>
            <a:r>
              <a:rPr sz="1800" b="1" spc="-20" dirty="0">
                <a:latin typeface="Arial"/>
                <a:cs typeface="Arial"/>
              </a:rPr>
              <a:t> </a:t>
            </a:r>
            <a:r>
              <a:rPr sz="1800" b="1" dirty="0">
                <a:latin typeface="Arial"/>
                <a:cs typeface="Arial"/>
              </a:rPr>
              <a:t>injuries</a:t>
            </a:r>
            <a:r>
              <a:rPr sz="1800" b="1" spc="-20" dirty="0">
                <a:latin typeface="Arial"/>
                <a:cs typeface="Arial"/>
              </a:rPr>
              <a:t> </a:t>
            </a:r>
            <a:r>
              <a:rPr sz="1800" dirty="0">
                <a:latin typeface="Arial MT"/>
                <a:cs typeface="Arial MT"/>
              </a:rPr>
              <a:t>may</a:t>
            </a:r>
            <a:r>
              <a:rPr sz="1800" spc="-25" dirty="0">
                <a:latin typeface="Arial MT"/>
                <a:cs typeface="Arial MT"/>
              </a:rPr>
              <a:t> </a:t>
            </a:r>
            <a:r>
              <a:rPr sz="1800" spc="-10" dirty="0">
                <a:latin typeface="Arial MT"/>
                <a:cs typeface="Arial MT"/>
              </a:rPr>
              <a:t>subtle</a:t>
            </a:r>
            <a:endParaRPr sz="1800">
              <a:latin typeface="Arial MT"/>
              <a:cs typeface="Arial MT"/>
            </a:endParaRPr>
          </a:p>
        </p:txBody>
      </p:sp>
      <p:sp>
        <p:nvSpPr>
          <p:cNvPr id="19" name="object 19"/>
          <p:cNvSpPr txBox="1"/>
          <p:nvPr/>
        </p:nvSpPr>
        <p:spPr>
          <a:xfrm>
            <a:off x="6630870" y="4444681"/>
            <a:ext cx="4942205" cy="17983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Primary</a:t>
            </a:r>
            <a:r>
              <a:rPr sz="1800" b="1" spc="-40" dirty="0">
                <a:latin typeface="Arial"/>
                <a:cs typeface="Arial"/>
              </a:rPr>
              <a:t> </a:t>
            </a:r>
            <a:r>
              <a:rPr sz="1800" b="1" dirty="0">
                <a:latin typeface="Arial"/>
                <a:cs typeface="Arial"/>
              </a:rPr>
              <a:t>injuries</a:t>
            </a:r>
            <a:r>
              <a:rPr sz="1800" b="1" spc="-30" dirty="0">
                <a:latin typeface="Arial"/>
                <a:cs typeface="Arial"/>
              </a:rPr>
              <a:t> </a:t>
            </a:r>
            <a:r>
              <a:rPr sz="1800" b="1" spc="-50" dirty="0">
                <a:latin typeface="Arial"/>
                <a:cs typeface="Arial"/>
              </a:rPr>
              <a:t>-</a:t>
            </a:r>
            <a:endParaRPr sz="1800">
              <a:latin typeface="Arial"/>
              <a:cs typeface="Arial"/>
            </a:endParaRPr>
          </a:p>
          <a:p>
            <a:pPr marL="12700" marR="5080">
              <a:lnSpc>
                <a:spcPct val="100000"/>
              </a:lnSpc>
            </a:pPr>
            <a:r>
              <a:rPr sz="1800" dirty="0">
                <a:latin typeface="Arial MT"/>
                <a:cs typeface="Arial MT"/>
              </a:rPr>
              <a:t>Direct</a:t>
            </a:r>
            <a:r>
              <a:rPr sz="1800" spc="5" dirty="0">
                <a:latin typeface="Arial MT"/>
                <a:cs typeface="Arial MT"/>
              </a:rPr>
              <a:t> </a:t>
            </a:r>
            <a:r>
              <a:rPr sz="1800" dirty="0">
                <a:latin typeface="Arial MT"/>
                <a:cs typeface="Arial MT"/>
              </a:rPr>
              <a:t>impact,</a:t>
            </a:r>
            <a:r>
              <a:rPr sz="1800" spc="5" dirty="0">
                <a:latin typeface="Arial MT"/>
                <a:cs typeface="Arial MT"/>
              </a:rPr>
              <a:t> </a:t>
            </a:r>
            <a:r>
              <a:rPr sz="1800" dirty="0">
                <a:latin typeface="Arial MT"/>
                <a:cs typeface="Arial MT"/>
              </a:rPr>
              <a:t>rapid </a:t>
            </a:r>
            <a:r>
              <a:rPr sz="1800" spc="-10" dirty="0">
                <a:latin typeface="Arial MT"/>
                <a:cs typeface="Arial MT"/>
              </a:rPr>
              <a:t>acceleration-</a:t>
            </a:r>
            <a:r>
              <a:rPr sz="1800" dirty="0">
                <a:latin typeface="Arial MT"/>
                <a:cs typeface="Arial MT"/>
              </a:rPr>
              <a:t>deceleration,</a:t>
            </a:r>
            <a:r>
              <a:rPr sz="1800" spc="-15" dirty="0">
                <a:latin typeface="Arial MT"/>
                <a:cs typeface="Arial MT"/>
              </a:rPr>
              <a:t> </a:t>
            </a:r>
            <a:r>
              <a:rPr sz="1800" spc="-25" dirty="0">
                <a:latin typeface="Arial MT"/>
                <a:cs typeface="Arial MT"/>
              </a:rPr>
              <a:t>or </a:t>
            </a:r>
            <a:r>
              <a:rPr sz="1800" spc="-10" dirty="0">
                <a:latin typeface="Arial MT"/>
                <a:cs typeface="Arial MT"/>
              </a:rPr>
              <a:t>penetration</a:t>
            </a:r>
            <a:endParaRPr sz="1800">
              <a:latin typeface="Arial MT"/>
              <a:cs typeface="Arial MT"/>
            </a:endParaRPr>
          </a:p>
          <a:p>
            <a:pPr marL="12700">
              <a:lnSpc>
                <a:spcPct val="100000"/>
              </a:lnSpc>
              <a:spcBef>
                <a:spcPts val="994"/>
              </a:spcBef>
            </a:pPr>
            <a:r>
              <a:rPr sz="1800" b="1" dirty="0">
                <a:latin typeface="Arial"/>
                <a:cs typeface="Arial"/>
              </a:rPr>
              <a:t>Secondary</a:t>
            </a:r>
            <a:r>
              <a:rPr sz="1800" b="1" spc="-50" dirty="0">
                <a:latin typeface="Arial"/>
                <a:cs typeface="Arial"/>
              </a:rPr>
              <a:t> </a:t>
            </a:r>
            <a:r>
              <a:rPr sz="1800" b="1" dirty="0">
                <a:latin typeface="Arial"/>
                <a:cs typeface="Arial"/>
              </a:rPr>
              <a:t>Injuries</a:t>
            </a:r>
            <a:r>
              <a:rPr sz="1800" b="1" spc="-40" dirty="0">
                <a:latin typeface="Arial"/>
                <a:cs typeface="Arial"/>
              </a:rPr>
              <a:t> </a:t>
            </a:r>
            <a:r>
              <a:rPr sz="1800" b="1" spc="-50" dirty="0">
                <a:latin typeface="Arial"/>
                <a:cs typeface="Arial"/>
              </a:rPr>
              <a:t>-</a:t>
            </a:r>
            <a:endParaRPr sz="1800">
              <a:latin typeface="Arial"/>
              <a:cs typeface="Arial"/>
            </a:endParaRPr>
          </a:p>
          <a:p>
            <a:pPr marL="12700" marR="29845">
              <a:lnSpc>
                <a:spcPct val="100000"/>
              </a:lnSpc>
            </a:pPr>
            <a:r>
              <a:rPr sz="1800" dirty="0">
                <a:latin typeface="Arial MT"/>
                <a:cs typeface="Arial MT"/>
              </a:rPr>
              <a:t>Systemic</a:t>
            </a:r>
            <a:r>
              <a:rPr sz="1800" spc="-20" dirty="0">
                <a:latin typeface="Arial MT"/>
                <a:cs typeface="Arial MT"/>
              </a:rPr>
              <a:t> </a:t>
            </a:r>
            <a:r>
              <a:rPr sz="1800" dirty="0">
                <a:latin typeface="Arial MT"/>
                <a:cs typeface="Arial MT"/>
              </a:rPr>
              <a:t>hypotension,</a:t>
            </a:r>
            <a:r>
              <a:rPr sz="1800" spc="-25" dirty="0">
                <a:latin typeface="Arial MT"/>
                <a:cs typeface="Arial MT"/>
              </a:rPr>
              <a:t> </a:t>
            </a:r>
            <a:r>
              <a:rPr sz="1800" dirty="0">
                <a:latin typeface="Arial MT"/>
                <a:cs typeface="Arial MT"/>
              </a:rPr>
              <a:t>hypoxia</a:t>
            </a:r>
            <a:r>
              <a:rPr sz="1800" spc="-15"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an</a:t>
            </a:r>
            <a:r>
              <a:rPr sz="1800" spc="-5" dirty="0">
                <a:latin typeface="Arial MT"/>
                <a:cs typeface="Arial MT"/>
              </a:rPr>
              <a:t> </a:t>
            </a:r>
            <a:r>
              <a:rPr sz="1800" dirty="0">
                <a:latin typeface="Arial MT"/>
                <a:cs typeface="Arial MT"/>
              </a:rPr>
              <a:t>increase</a:t>
            </a:r>
            <a:r>
              <a:rPr sz="1800" spc="-20" dirty="0">
                <a:latin typeface="Arial MT"/>
                <a:cs typeface="Arial MT"/>
              </a:rPr>
              <a:t> </a:t>
            </a:r>
            <a:r>
              <a:rPr sz="1800" spc="-25" dirty="0">
                <a:latin typeface="Arial MT"/>
                <a:cs typeface="Arial MT"/>
              </a:rPr>
              <a:t>in </a:t>
            </a:r>
            <a:r>
              <a:rPr sz="1800" dirty="0">
                <a:latin typeface="Arial MT"/>
                <a:cs typeface="Arial MT"/>
              </a:rPr>
              <a:t>intracerebral</a:t>
            </a:r>
            <a:r>
              <a:rPr sz="1800" spc="-25" dirty="0">
                <a:latin typeface="Arial MT"/>
                <a:cs typeface="Arial MT"/>
              </a:rPr>
              <a:t> </a:t>
            </a:r>
            <a:r>
              <a:rPr sz="1800" dirty="0">
                <a:latin typeface="Arial MT"/>
                <a:cs typeface="Arial MT"/>
              </a:rPr>
              <a:t>pressure</a:t>
            </a:r>
            <a:r>
              <a:rPr sz="1800" spc="-15" dirty="0">
                <a:latin typeface="Arial MT"/>
                <a:cs typeface="Arial MT"/>
              </a:rPr>
              <a:t> </a:t>
            </a:r>
            <a:r>
              <a:rPr sz="1800" dirty="0">
                <a:latin typeface="Arial MT"/>
                <a:cs typeface="Arial MT"/>
              </a:rPr>
              <a:t>after</a:t>
            </a:r>
            <a:r>
              <a:rPr sz="1800" spc="-10" dirty="0">
                <a:latin typeface="Arial MT"/>
                <a:cs typeface="Arial MT"/>
              </a:rPr>
              <a:t> </a:t>
            </a:r>
            <a:r>
              <a:rPr sz="1800" dirty="0">
                <a:latin typeface="Arial MT"/>
                <a:cs typeface="Arial MT"/>
              </a:rPr>
              <a:t>initial</a:t>
            </a:r>
            <a:r>
              <a:rPr sz="1800" spc="-20" dirty="0">
                <a:latin typeface="Arial MT"/>
                <a:cs typeface="Arial MT"/>
              </a:rPr>
              <a:t> </a:t>
            </a:r>
            <a:r>
              <a:rPr sz="1800" spc="-10" dirty="0">
                <a:latin typeface="Arial MT"/>
                <a:cs typeface="Arial MT"/>
              </a:rPr>
              <a:t>insult</a:t>
            </a:r>
            <a:endParaRPr sz="1800">
              <a:latin typeface="Arial MT"/>
              <a:cs typeface="Arial MT"/>
            </a:endParaRPr>
          </a:p>
        </p:txBody>
      </p:sp>
      <p:sp>
        <p:nvSpPr>
          <p:cNvPr id="20" name="object 20"/>
          <p:cNvSpPr/>
          <p:nvPr/>
        </p:nvSpPr>
        <p:spPr>
          <a:xfrm>
            <a:off x="6406896" y="3473195"/>
            <a:ext cx="114300" cy="2731135"/>
          </a:xfrm>
          <a:custGeom>
            <a:avLst/>
            <a:gdLst/>
            <a:ahLst/>
            <a:cxnLst/>
            <a:rect l="l" t="t" r="r" b="b"/>
            <a:pathLst>
              <a:path w="114300" h="2731135">
                <a:moveTo>
                  <a:pt x="114300" y="1978152"/>
                </a:moveTo>
                <a:lnTo>
                  <a:pt x="0" y="1978152"/>
                </a:lnTo>
                <a:lnTo>
                  <a:pt x="0" y="2730957"/>
                </a:lnTo>
                <a:lnTo>
                  <a:pt x="114300" y="2730957"/>
                </a:lnTo>
                <a:lnTo>
                  <a:pt x="114300" y="1978152"/>
                </a:lnTo>
                <a:close/>
              </a:path>
              <a:path w="114300" h="2731135">
                <a:moveTo>
                  <a:pt x="114300" y="1027938"/>
                </a:moveTo>
                <a:lnTo>
                  <a:pt x="0" y="1027938"/>
                </a:lnTo>
                <a:lnTo>
                  <a:pt x="0" y="1780743"/>
                </a:lnTo>
                <a:lnTo>
                  <a:pt x="114300" y="1780743"/>
                </a:lnTo>
                <a:lnTo>
                  <a:pt x="114300" y="1027938"/>
                </a:lnTo>
                <a:close/>
              </a:path>
              <a:path w="114300" h="2731135">
                <a:moveTo>
                  <a:pt x="114300" y="0"/>
                </a:moveTo>
                <a:lnTo>
                  <a:pt x="0" y="0"/>
                </a:lnTo>
                <a:lnTo>
                  <a:pt x="0" y="752805"/>
                </a:lnTo>
                <a:lnTo>
                  <a:pt x="114300" y="752805"/>
                </a:lnTo>
                <a:lnTo>
                  <a:pt x="114300" y="0"/>
                </a:lnTo>
                <a:close/>
              </a:path>
            </a:pathLst>
          </a:custGeom>
          <a:solidFill>
            <a:srgbClr val="BB8542"/>
          </a:solidFill>
        </p:spPr>
        <p:txBody>
          <a:bodyPr wrap="square" lIns="0" tIns="0" rIns="0" bIns="0" rtlCol="0"/>
          <a:lstStyle/>
          <a:p>
            <a:endParaRPr/>
          </a:p>
        </p:txBody>
      </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6</a:t>
            </a:fld>
            <a:endParaRPr spc="-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3284219" y="809269"/>
            <a:ext cx="3211830" cy="3004185"/>
            <a:chOff x="3284219" y="809269"/>
            <a:chExt cx="3211830" cy="3004185"/>
          </a:xfrm>
        </p:grpSpPr>
        <p:pic>
          <p:nvPicPr>
            <p:cNvPr id="5" name="object 5"/>
            <p:cNvPicPr/>
            <p:nvPr/>
          </p:nvPicPr>
          <p:blipFill>
            <a:blip r:embed="rId4" cstate="print"/>
            <a:stretch>
              <a:fillRect/>
            </a:stretch>
          </p:blipFill>
          <p:spPr>
            <a:xfrm>
              <a:off x="3284219" y="809269"/>
              <a:ext cx="3211804" cy="3003765"/>
            </a:xfrm>
            <a:prstGeom prst="rect">
              <a:avLst/>
            </a:prstGeom>
          </p:spPr>
        </p:pic>
        <p:pic>
          <p:nvPicPr>
            <p:cNvPr id="6" name="object 6"/>
            <p:cNvPicPr/>
            <p:nvPr/>
          </p:nvPicPr>
          <p:blipFill>
            <a:blip r:embed="rId5" cstate="print"/>
            <a:stretch>
              <a:fillRect/>
            </a:stretch>
          </p:blipFill>
          <p:spPr>
            <a:xfrm>
              <a:off x="3478529" y="1003554"/>
              <a:ext cx="2625089" cy="2417063"/>
            </a:xfrm>
            <a:prstGeom prst="rect">
              <a:avLst/>
            </a:prstGeom>
          </p:spPr>
        </p:pic>
      </p:grpSp>
      <p:sp>
        <p:nvSpPr>
          <p:cNvPr id="7" name="object 7"/>
          <p:cNvSpPr txBox="1"/>
          <p:nvPr/>
        </p:nvSpPr>
        <p:spPr>
          <a:xfrm>
            <a:off x="6268027" y="1784078"/>
            <a:ext cx="3367404" cy="1492250"/>
          </a:xfrm>
          <a:prstGeom prst="rect">
            <a:avLst/>
          </a:prstGeom>
        </p:spPr>
        <p:txBody>
          <a:bodyPr vert="horz" wrap="square" lIns="0" tIns="197485" rIns="0" bIns="0" rtlCol="0">
            <a:spAutoFit/>
          </a:bodyPr>
          <a:lstStyle/>
          <a:p>
            <a:pPr marL="12700">
              <a:lnSpc>
                <a:spcPct val="100000"/>
              </a:lnSpc>
              <a:spcBef>
                <a:spcPts val="1555"/>
              </a:spcBef>
            </a:pPr>
            <a:r>
              <a:rPr sz="2400" b="1" spc="-10" dirty="0">
                <a:solidFill>
                  <a:srgbClr val="BB8542"/>
                </a:solidFill>
                <a:latin typeface="Arial"/>
                <a:cs typeface="Arial"/>
              </a:rPr>
              <a:t>PENETRATING</a:t>
            </a:r>
            <a:endParaRPr sz="2400">
              <a:latin typeface="Arial"/>
              <a:cs typeface="Arial"/>
            </a:endParaRPr>
          </a:p>
          <a:p>
            <a:pPr marL="239395" marR="5080">
              <a:lnSpc>
                <a:spcPct val="150000"/>
              </a:lnSpc>
              <a:spcBef>
                <a:spcPts val="10"/>
              </a:spcBef>
            </a:pPr>
            <a:r>
              <a:rPr sz="2000" dirty="0">
                <a:latin typeface="Arial MT"/>
                <a:cs typeface="Arial MT"/>
              </a:rPr>
              <a:t>Gunshot</a:t>
            </a:r>
            <a:r>
              <a:rPr sz="2000" spc="-75" dirty="0">
                <a:latin typeface="Arial MT"/>
                <a:cs typeface="Arial MT"/>
              </a:rPr>
              <a:t> </a:t>
            </a:r>
            <a:r>
              <a:rPr sz="2000" dirty="0">
                <a:latin typeface="Arial MT"/>
                <a:cs typeface="Arial MT"/>
              </a:rPr>
              <a:t>or</a:t>
            </a:r>
            <a:r>
              <a:rPr sz="2000" spc="-65" dirty="0">
                <a:latin typeface="Arial MT"/>
                <a:cs typeface="Arial MT"/>
              </a:rPr>
              <a:t> </a:t>
            </a:r>
            <a:r>
              <a:rPr sz="2000" dirty="0">
                <a:latin typeface="Arial MT"/>
                <a:cs typeface="Arial MT"/>
              </a:rPr>
              <a:t>shrapnel</a:t>
            </a:r>
            <a:r>
              <a:rPr sz="2000" spc="-60" dirty="0">
                <a:latin typeface="Arial MT"/>
                <a:cs typeface="Arial MT"/>
              </a:rPr>
              <a:t> </a:t>
            </a:r>
            <a:r>
              <a:rPr sz="2000" spc="-20" dirty="0">
                <a:latin typeface="Arial MT"/>
                <a:cs typeface="Arial MT"/>
              </a:rPr>
              <a:t>wound </a:t>
            </a:r>
            <a:r>
              <a:rPr sz="2000" dirty="0">
                <a:latin typeface="Arial MT"/>
                <a:cs typeface="Arial MT"/>
              </a:rPr>
              <a:t>Falls,</a:t>
            </a:r>
            <a:r>
              <a:rPr sz="2000" spc="-70" dirty="0">
                <a:latin typeface="Arial MT"/>
                <a:cs typeface="Arial MT"/>
              </a:rPr>
              <a:t> </a:t>
            </a:r>
            <a:r>
              <a:rPr sz="2000" dirty="0">
                <a:latin typeface="Arial MT"/>
                <a:cs typeface="Arial MT"/>
              </a:rPr>
              <a:t>accidents,</a:t>
            </a:r>
            <a:r>
              <a:rPr sz="2000" spc="-90" dirty="0">
                <a:latin typeface="Arial MT"/>
                <a:cs typeface="Arial MT"/>
              </a:rPr>
              <a:t> </a:t>
            </a:r>
            <a:r>
              <a:rPr sz="2000" spc="-10" dirty="0">
                <a:latin typeface="Arial MT"/>
                <a:cs typeface="Arial MT"/>
              </a:rPr>
              <a:t>assault</a:t>
            </a:r>
            <a:endParaRPr sz="2000">
              <a:latin typeface="Arial MT"/>
              <a:cs typeface="Arial MT"/>
            </a:endParaRPr>
          </a:p>
        </p:txBody>
      </p:sp>
      <p:pic>
        <p:nvPicPr>
          <p:cNvPr id="8" name="object 8"/>
          <p:cNvPicPr/>
          <p:nvPr/>
        </p:nvPicPr>
        <p:blipFill>
          <a:blip r:embed="rId6" cstate="print"/>
          <a:stretch>
            <a:fillRect/>
          </a:stretch>
        </p:blipFill>
        <p:spPr>
          <a:xfrm>
            <a:off x="188214" y="1138427"/>
            <a:ext cx="3375659" cy="2473451"/>
          </a:xfrm>
          <a:prstGeom prst="rect">
            <a:avLst/>
          </a:prstGeom>
        </p:spPr>
      </p:pic>
      <p:sp>
        <p:nvSpPr>
          <p:cNvPr id="9" name="object 9"/>
          <p:cNvSpPr txBox="1"/>
          <p:nvPr/>
        </p:nvSpPr>
        <p:spPr>
          <a:xfrm>
            <a:off x="1052490" y="5864642"/>
            <a:ext cx="1492250" cy="665480"/>
          </a:xfrm>
          <a:prstGeom prst="rect">
            <a:avLst/>
          </a:prstGeom>
        </p:spPr>
        <p:txBody>
          <a:bodyPr vert="horz" wrap="square" lIns="0" tIns="12700" rIns="0" bIns="0" rtlCol="0">
            <a:spAutoFit/>
          </a:bodyPr>
          <a:lstStyle/>
          <a:p>
            <a:pPr marL="17780" marR="5080" indent="-5715">
              <a:lnSpc>
                <a:spcPct val="100000"/>
              </a:lnSpc>
              <a:spcBef>
                <a:spcPts val="100"/>
              </a:spcBef>
            </a:pPr>
            <a:r>
              <a:rPr sz="2100" b="1" i="1" dirty="0">
                <a:latin typeface="Arial"/>
                <a:cs typeface="Arial"/>
              </a:rPr>
              <a:t>Direct</a:t>
            </a:r>
            <a:r>
              <a:rPr sz="2100" b="1" i="1" spc="-35" dirty="0">
                <a:latin typeface="Arial"/>
                <a:cs typeface="Arial"/>
              </a:rPr>
              <a:t> </a:t>
            </a:r>
            <a:r>
              <a:rPr sz="2100" b="1" i="1" spc="-20" dirty="0">
                <a:latin typeface="Arial"/>
                <a:cs typeface="Arial"/>
              </a:rPr>
              <a:t>Blow </a:t>
            </a:r>
            <a:r>
              <a:rPr sz="2100" b="1" i="1" dirty="0">
                <a:latin typeface="Arial"/>
                <a:cs typeface="Arial"/>
              </a:rPr>
              <a:t>to</a:t>
            </a:r>
            <a:r>
              <a:rPr sz="2100" b="1" i="1" spc="-15" dirty="0">
                <a:latin typeface="Arial"/>
                <a:cs typeface="Arial"/>
              </a:rPr>
              <a:t> </a:t>
            </a:r>
            <a:r>
              <a:rPr sz="2100" b="1" i="1" dirty="0">
                <a:latin typeface="Arial"/>
                <a:cs typeface="Arial"/>
              </a:rPr>
              <a:t>the</a:t>
            </a:r>
            <a:r>
              <a:rPr sz="2100" b="1" i="1" spc="-20" dirty="0">
                <a:latin typeface="Arial"/>
                <a:cs typeface="Arial"/>
              </a:rPr>
              <a:t> Head</a:t>
            </a:r>
            <a:endParaRPr sz="2100">
              <a:latin typeface="Arial"/>
              <a:cs typeface="Arial"/>
            </a:endParaRPr>
          </a:p>
        </p:txBody>
      </p:sp>
      <p:grpSp>
        <p:nvGrpSpPr>
          <p:cNvPr id="10" name="object 10"/>
          <p:cNvGrpSpPr/>
          <p:nvPr/>
        </p:nvGrpSpPr>
        <p:grpSpPr>
          <a:xfrm>
            <a:off x="831341" y="3666756"/>
            <a:ext cx="2051050" cy="2593340"/>
            <a:chOff x="831341" y="3666756"/>
            <a:chExt cx="2051050" cy="2593340"/>
          </a:xfrm>
        </p:grpSpPr>
        <p:pic>
          <p:nvPicPr>
            <p:cNvPr id="11" name="object 11"/>
            <p:cNvPicPr/>
            <p:nvPr/>
          </p:nvPicPr>
          <p:blipFill>
            <a:blip r:embed="rId7" cstate="print"/>
            <a:stretch>
              <a:fillRect/>
            </a:stretch>
          </p:blipFill>
          <p:spPr>
            <a:xfrm>
              <a:off x="831341" y="3666756"/>
              <a:ext cx="2050541" cy="2593073"/>
            </a:xfrm>
            <a:prstGeom prst="rect">
              <a:avLst/>
            </a:prstGeom>
          </p:spPr>
        </p:pic>
        <p:pic>
          <p:nvPicPr>
            <p:cNvPr id="12" name="object 12"/>
            <p:cNvPicPr/>
            <p:nvPr/>
          </p:nvPicPr>
          <p:blipFill>
            <a:blip r:embed="rId8" cstate="print"/>
            <a:stretch>
              <a:fillRect/>
            </a:stretch>
          </p:blipFill>
          <p:spPr>
            <a:xfrm>
              <a:off x="1025652" y="3861054"/>
              <a:ext cx="1463801" cy="2006345"/>
            </a:xfrm>
            <a:prstGeom prst="rect">
              <a:avLst/>
            </a:prstGeom>
          </p:spPr>
        </p:pic>
      </p:grpSp>
      <p:sp>
        <p:nvSpPr>
          <p:cNvPr id="13" name="object 13"/>
          <p:cNvSpPr txBox="1"/>
          <p:nvPr/>
        </p:nvSpPr>
        <p:spPr>
          <a:xfrm>
            <a:off x="3986213" y="5864642"/>
            <a:ext cx="1197610" cy="665480"/>
          </a:xfrm>
          <a:prstGeom prst="rect">
            <a:avLst/>
          </a:prstGeom>
        </p:spPr>
        <p:txBody>
          <a:bodyPr vert="horz" wrap="square" lIns="0" tIns="12700" rIns="0" bIns="0" rtlCol="0">
            <a:spAutoFit/>
          </a:bodyPr>
          <a:lstStyle/>
          <a:p>
            <a:pPr marL="26670" marR="5080" indent="-14604">
              <a:lnSpc>
                <a:spcPct val="100000"/>
              </a:lnSpc>
              <a:spcBef>
                <a:spcPts val="100"/>
              </a:spcBef>
            </a:pPr>
            <a:r>
              <a:rPr sz="2100" b="1" i="1" spc="-10" dirty="0">
                <a:latin typeface="Arial"/>
                <a:cs typeface="Arial"/>
              </a:rPr>
              <a:t>Gunshot/ Shrapnel</a:t>
            </a:r>
            <a:endParaRPr sz="2100">
              <a:latin typeface="Arial"/>
              <a:cs typeface="Arial"/>
            </a:endParaRPr>
          </a:p>
        </p:txBody>
      </p:sp>
      <p:sp>
        <p:nvSpPr>
          <p:cNvPr id="14" name="object 14"/>
          <p:cNvSpPr txBox="1">
            <a:spLocks noGrp="1"/>
          </p:cNvSpPr>
          <p:nvPr>
            <p:ph type="title"/>
          </p:nvPr>
        </p:nvSpPr>
        <p:spPr>
          <a:xfrm>
            <a:off x="1714309" y="676197"/>
            <a:ext cx="876490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BB8542"/>
                </a:solidFill>
              </a:rPr>
              <a:t>EXTERNAL</a:t>
            </a:r>
            <a:r>
              <a:rPr sz="3600" spc="-55" dirty="0">
                <a:solidFill>
                  <a:srgbClr val="BB8542"/>
                </a:solidFill>
              </a:rPr>
              <a:t> </a:t>
            </a:r>
            <a:r>
              <a:rPr sz="3600" dirty="0">
                <a:solidFill>
                  <a:srgbClr val="BB8542"/>
                </a:solidFill>
              </a:rPr>
              <a:t>FORCES</a:t>
            </a:r>
            <a:r>
              <a:rPr sz="3600" spc="-55" dirty="0">
                <a:solidFill>
                  <a:srgbClr val="BB8542"/>
                </a:solidFill>
              </a:rPr>
              <a:t> </a:t>
            </a:r>
            <a:r>
              <a:rPr sz="3600" dirty="0">
                <a:solidFill>
                  <a:srgbClr val="000000"/>
                </a:solidFill>
              </a:rPr>
              <a:t>IN</a:t>
            </a:r>
            <a:r>
              <a:rPr sz="3600" spc="-45" dirty="0">
                <a:solidFill>
                  <a:srgbClr val="000000"/>
                </a:solidFill>
              </a:rPr>
              <a:t> </a:t>
            </a:r>
            <a:r>
              <a:rPr sz="3600" dirty="0">
                <a:solidFill>
                  <a:srgbClr val="000000"/>
                </a:solidFill>
              </a:rPr>
              <a:t>HEAD</a:t>
            </a:r>
            <a:r>
              <a:rPr sz="3600" spc="-40" dirty="0">
                <a:solidFill>
                  <a:srgbClr val="000000"/>
                </a:solidFill>
              </a:rPr>
              <a:t> </a:t>
            </a:r>
            <a:r>
              <a:rPr sz="3600" spc="-10" dirty="0">
                <a:solidFill>
                  <a:srgbClr val="000000"/>
                </a:solidFill>
              </a:rPr>
              <a:t>INJURIES</a:t>
            </a:r>
            <a:endParaRPr sz="3600"/>
          </a:p>
        </p:txBody>
      </p:sp>
      <p:sp>
        <p:nvSpPr>
          <p:cNvPr id="15" name="object 15"/>
          <p:cNvSpPr txBox="1"/>
          <p:nvPr/>
        </p:nvSpPr>
        <p:spPr>
          <a:xfrm>
            <a:off x="1414103" y="3417441"/>
            <a:ext cx="827405" cy="345440"/>
          </a:xfrm>
          <a:prstGeom prst="rect">
            <a:avLst/>
          </a:prstGeom>
        </p:spPr>
        <p:txBody>
          <a:bodyPr vert="horz" wrap="square" lIns="0" tIns="12700" rIns="0" bIns="0" rtlCol="0">
            <a:spAutoFit/>
          </a:bodyPr>
          <a:lstStyle/>
          <a:p>
            <a:pPr marL="12700">
              <a:lnSpc>
                <a:spcPct val="100000"/>
              </a:lnSpc>
              <a:spcBef>
                <a:spcPts val="100"/>
              </a:spcBef>
            </a:pPr>
            <a:r>
              <a:rPr sz="2100" b="1" i="1" spc="-10" dirty="0">
                <a:latin typeface="Arial"/>
                <a:cs typeface="Arial"/>
              </a:rPr>
              <a:t>Blasts</a:t>
            </a:r>
            <a:endParaRPr sz="2100">
              <a:latin typeface="Arial"/>
              <a:cs typeface="Arial"/>
            </a:endParaRPr>
          </a:p>
        </p:txBody>
      </p:sp>
      <p:sp>
        <p:nvSpPr>
          <p:cNvPr id="16" name="object 16"/>
          <p:cNvSpPr txBox="1"/>
          <p:nvPr/>
        </p:nvSpPr>
        <p:spPr>
          <a:xfrm>
            <a:off x="4282728" y="3445712"/>
            <a:ext cx="767080" cy="345440"/>
          </a:xfrm>
          <a:prstGeom prst="rect">
            <a:avLst/>
          </a:prstGeom>
        </p:spPr>
        <p:txBody>
          <a:bodyPr vert="horz" wrap="square" lIns="0" tIns="12700" rIns="0" bIns="0" rtlCol="0">
            <a:spAutoFit/>
          </a:bodyPr>
          <a:lstStyle/>
          <a:p>
            <a:pPr marL="12700">
              <a:lnSpc>
                <a:spcPct val="100000"/>
              </a:lnSpc>
              <a:spcBef>
                <a:spcPts val="100"/>
              </a:spcBef>
            </a:pPr>
            <a:r>
              <a:rPr sz="2100" b="1" i="1" spc="-20" dirty="0">
                <a:latin typeface="Arial"/>
                <a:cs typeface="Arial"/>
              </a:rPr>
              <a:t>MVAs</a:t>
            </a:r>
            <a:endParaRPr sz="2100">
              <a:latin typeface="Arial"/>
              <a:cs typeface="Arial"/>
            </a:endParaRPr>
          </a:p>
        </p:txBody>
      </p:sp>
      <p:sp>
        <p:nvSpPr>
          <p:cNvPr id="17" name="object 17"/>
          <p:cNvSpPr txBox="1"/>
          <p:nvPr/>
        </p:nvSpPr>
        <p:spPr>
          <a:xfrm>
            <a:off x="6495140" y="4304237"/>
            <a:ext cx="2112010" cy="2160270"/>
          </a:xfrm>
          <a:prstGeom prst="rect">
            <a:avLst/>
          </a:prstGeom>
        </p:spPr>
        <p:txBody>
          <a:bodyPr vert="horz" wrap="square" lIns="0" tIns="114935" rIns="0" bIns="0" rtlCol="0">
            <a:spAutoFit/>
          </a:bodyPr>
          <a:lstStyle/>
          <a:p>
            <a:pPr marL="12700">
              <a:lnSpc>
                <a:spcPct val="100000"/>
              </a:lnSpc>
              <a:spcBef>
                <a:spcPts val="905"/>
              </a:spcBef>
            </a:pPr>
            <a:r>
              <a:rPr sz="2000" spc="-10" dirty="0">
                <a:latin typeface="Arial MT"/>
                <a:cs typeface="Arial MT"/>
              </a:rPr>
              <a:t>MVA/rollover</a:t>
            </a:r>
            <a:endParaRPr sz="2000">
              <a:latin typeface="Arial MT"/>
              <a:cs typeface="Arial MT"/>
            </a:endParaRPr>
          </a:p>
          <a:p>
            <a:pPr marL="12700" marR="5080">
              <a:lnSpc>
                <a:spcPct val="100000"/>
              </a:lnSpc>
              <a:spcBef>
                <a:spcPts val="805"/>
              </a:spcBef>
            </a:pPr>
            <a:r>
              <a:rPr sz="2000" dirty="0">
                <a:latin typeface="Arial MT"/>
                <a:cs typeface="Arial MT"/>
              </a:rPr>
              <a:t>Direct</a:t>
            </a:r>
            <a:r>
              <a:rPr sz="2000" spc="-35" dirty="0">
                <a:latin typeface="Arial MT"/>
                <a:cs typeface="Arial MT"/>
              </a:rPr>
              <a:t> </a:t>
            </a:r>
            <a:r>
              <a:rPr sz="2000" dirty="0">
                <a:latin typeface="Arial MT"/>
                <a:cs typeface="Arial MT"/>
              </a:rPr>
              <a:t>blow</a:t>
            </a:r>
            <a:r>
              <a:rPr sz="2000" spc="-30" dirty="0">
                <a:latin typeface="Arial MT"/>
                <a:cs typeface="Arial MT"/>
              </a:rPr>
              <a:t> </a:t>
            </a:r>
            <a:r>
              <a:rPr sz="2000" dirty="0">
                <a:latin typeface="Arial MT"/>
                <a:cs typeface="Arial MT"/>
              </a:rPr>
              <a:t>to</a:t>
            </a:r>
            <a:r>
              <a:rPr sz="2000" spc="-60" dirty="0">
                <a:latin typeface="Arial MT"/>
                <a:cs typeface="Arial MT"/>
              </a:rPr>
              <a:t> </a:t>
            </a:r>
            <a:r>
              <a:rPr sz="2000" spc="-25" dirty="0">
                <a:latin typeface="Arial MT"/>
                <a:cs typeface="Arial MT"/>
              </a:rPr>
              <a:t>the </a:t>
            </a:r>
            <a:r>
              <a:rPr sz="2000" dirty="0">
                <a:latin typeface="Arial MT"/>
                <a:cs typeface="Arial MT"/>
              </a:rPr>
              <a:t>head</a:t>
            </a:r>
            <a:r>
              <a:rPr sz="2000" spc="-60" dirty="0">
                <a:latin typeface="Arial MT"/>
                <a:cs typeface="Arial MT"/>
              </a:rPr>
              <a:t> </a:t>
            </a:r>
            <a:r>
              <a:rPr sz="2000" spc="-10" dirty="0">
                <a:latin typeface="Arial MT"/>
                <a:cs typeface="Arial MT"/>
              </a:rPr>
              <a:t>without </a:t>
            </a:r>
            <a:r>
              <a:rPr sz="2000" dirty="0">
                <a:latin typeface="Arial MT"/>
                <a:cs typeface="Arial MT"/>
              </a:rPr>
              <a:t>penetrating</a:t>
            </a:r>
            <a:r>
              <a:rPr sz="2000" spc="-120" dirty="0">
                <a:latin typeface="Arial MT"/>
                <a:cs typeface="Arial MT"/>
              </a:rPr>
              <a:t> </a:t>
            </a:r>
            <a:r>
              <a:rPr sz="2000" spc="-10" dirty="0">
                <a:latin typeface="Arial MT"/>
                <a:cs typeface="Arial MT"/>
              </a:rPr>
              <a:t>wound</a:t>
            </a:r>
            <a:endParaRPr sz="2000">
              <a:latin typeface="Arial MT"/>
              <a:cs typeface="Arial MT"/>
            </a:endParaRPr>
          </a:p>
          <a:p>
            <a:pPr marL="12700" marR="102235">
              <a:lnSpc>
                <a:spcPct val="100000"/>
              </a:lnSpc>
              <a:spcBef>
                <a:spcPts val="795"/>
              </a:spcBef>
            </a:pPr>
            <a:r>
              <a:rPr sz="2000" dirty="0">
                <a:latin typeface="Arial MT"/>
                <a:cs typeface="Arial MT"/>
              </a:rPr>
              <a:t>Witnessed</a:t>
            </a:r>
            <a:r>
              <a:rPr sz="2000" spc="-80" dirty="0">
                <a:latin typeface="Arial MT"/>
                <a:cs typeface="Arial MT"/>
              </a:rPr>
              <a:t> </a:t>
            </a:r>
            <a:r>
              <a:rPr sz="2000" dirty="0">
                <a:latin typeface="Arial MT"/>
                <a:cs typeface="Arial MT"/>
              </a:rPr>
              <a:t>loss</a:t>
            </a:r>
            <a:r>
              <a:rPr sz="2000" spc="-80" dirty="0">
                <a:latin typeface="Arial MT"/>
                <a:cs typeface="Arial MT"/>
              </a:rPr>
              <a:t> </a:t>
            </a:r>
            <a:r>
              <a:rPr sz="2000" spc="-25" dirty="0">
                <a:latin typeface="Arial MT"/>
                <a:cs typeface="Arial MT"/>
              </a:rPr>
              <a:t>of </a:t>
            </a:r>
            <a:r>
              <a:rPr sz="2000" spc="-10" dirty="0">
                <a:latin typeface="Arial MT"/>
                <a:cs typeface="Arial MT"/>
              </a:rPr>
              <a:t>consciousness</a:t>
            </a:r>
            <a:endParaRPr sz="2000">
              <a:latin typeface="Arial MT"/>
              <a:cs typeface="Arial MT"/>
            </a:endParaRPr>
          </a:p>
        </p:txBody>
      </p:sp>
      <p:sp>
        <p:nvSpPr>
          <p:cNvPr id="18" name="object 18"/>
          <p:cNvSpPr txBox="1"/>
          <p:nvPr/>
        </p:nvSpPr>
        <p:spPr>
          <a:xfrm>
            <a:off x="6268026" y="3634759"/>
            <a:ext cx="1295400" cy="695960"/>
          </a:xfrm>
          <a:prstGeom prst="rect">
            <a:avLst/>
          </a:prstGeom>
        </p:spPr>
        <p:txBody>
          <a:bodyPr vert="horz" wrap="square" lIns="0" tIns="12700" rIns="0" bIns="0" rtlCol="0">
            <a:spAutoFit/>
          </a:bodyPr>
          <a:lstStyle/>
          <a:p>
            <a:pPr marL="12700">
              <a:lnSpc>
                <a:spcPts val="2880"/>
              </a:lnSpc>
              <a:spcBef>
                <a:spcPts val="100"/>
              </a:spcBef>
            </a:pPr>
            <a:r>
              <a:rPr sz="2400" b="1" spc="-10" dirty="0">
                <a:solidFill>
                  <a:srgbClr val="BB8542"/>
                </a:solidFill>
                <a:latin typeface="Arial"/>
                <a:cs typeface="Arial"/>
              </a:rPr>
              <a:t>CLOSED</a:t>
            </a:r>
            <a:endParaRPr sz="2400">
              <a:latin typeface="Arial"/>
              <a:cs typeface="Arial"/>
            </a:endParaRPr>
          </a:p>
          <a:p>
            <a:pPr marL="22225">
              <a:lnSpc>
                <a:spcPts val="2400"/>
              </a:lnSpc>
            </a:pPr>
            <a:r>
              <a:rPr sz="2000" b="1" spc="-10" dirty="0">
                <a:latin typeface="Arial"/>
                <a:cs typeface="Arial"/>
              </a:rPr>
              <a:t>Blunt</a:t>
            </a:r>
            <a:endParaRPr sz="2000">
              <a:latin typeface="Arial"/>
              <a:cs typeface="Arial"/>
            </a:endParaRPr>
          </a:p>
        </p:txBody>
      </p:sp>
      <p:sp>
        <p:nvSpPr>
          <p:cNvPr id="19" name="object 19"/>
          <p:cNvSpPr txBox="1"/>
          <p:nvPr/>
        </p:nvSpPr>
        <p:spPr>
          <a:xfrm>
            <a:off x="9213521" y="4000757"/>
            <a:ext cx="645795" cy="330200"/>
          </a:xfrm>
          <a:prstGeom prst="rect">
            <a:avLst/>
          </a:prstGeom>
        </p:spPr>
        <p:txBody>
          <a:bodyPr vert="horz" wrap="square" lIns="0" tIns="12065" rIns="0" bIns="0" rtlCol="0">
            <a:spAutoFit/>
          </a:bodyPr>
          <a:lstStyle/>
          <a:p>
            <a:pPr marL="12700">
              <a:lnSpc>
                <a:spcPct val="100000"/>
              </a:lnSpc>
              <a:spcBef>
                <a:spcPts val="95"/>
              </a:spcBef>
            </a:pPr>
            <a:r>
              <a:rPr sz="2000" b="1" spc="-10" dirty="0">
                <a:latin typeface="Arial"/>
                <a:cs typeface="Arial"/>
              </a:rPr>
              <a:t>Blast</a:t>
            </a:r>
            <a:endParaRPr sz="2000">
              <a:latin typeface="Arial"/>
              <a:cs typeface="Arial"/>
            </a:endParaRPr>
          </a:p>
        </p:txBody>
      </p:sp>
      <p:sp>
        <p:nvSpPr>
          <p:cNvPr id="20" name="object 20"/>
          <p:cNvSpPr txBox="1"/>
          <p:nvPr/>
        </p:nvSpPr>
        <p:spPr>
          <a:xfrm>
            <a:off x="9430728" y="4407005"/>
            <a:ext cx="2309495" cy="1651635"/>
          </a:xfrm>
          <a:prstGeom prst="rect">
            <a:avLst/>
          </a:prstGeom>
        </p:spPr>
        <p:txBody>
          <a:bodyPr vert="horz" wrap="square" lIns="0" tIns="12065" rIns="0" bIns="0" rtlCol="0">
            <a:spAutoFit/>
          </a:bodyPr>
          <a:lstStyle/>
          <a:p>
            <a:pPr marL="12700" marR="90805">
              <a:lnSpc>
                <a:spcPct val="100000"/>
              </a:lnSpc>
              <a:spcBef>
                <a:spcPts val="95"/>
              </a:spcBef>
            </a:pPr>
            <a:r>
              <a:rPr sz="2000" dirty="0">
                <a:latin typeface="Arial MT"/>
                <a:cs typeface="Arial MT"/>
              </a:rPr>
              <a:t>Presence</a:t>
            </a:r>
            <a:r>
              <a:rPr sz="2000" spc="-80" dirty="0">
                <a:latin typeface="Arial MT"/>
                <a:cs typeface="Arial MT"/>
              </a:rPr>
              <a:t> </a:t>
            </a:r>
            <a:r>
              <a:rPr sz="2000" dirty="0">
                <a:latin typeface="Arial MT"/>
                <a:cs typeface="Arial MT"/>
              </a:rPr>
              <a:t>within</a:t>
            </a:r>
            <a:r>
              <a:rPr sz="2000" spc="-70" dirty="0">
                <a:latin typeface="Arial MT"/>
                <a:cs typeface="Arial MT"/>
              </a:rPr>
              <a:t> </a:t>
            </a:r>
            <a:r>
              <a:rPr sz="2000" b="1" spc="-25" dirty="0">
                <a:solidFill>
                  <a:srgbClr val="BB8542"/>
                </a:solidFill>
                <a:latin typeface="Arial"/>
                <a:cs typeface="Arial"/>
              </a:rPr>
              <a:t>50 </a:t>
            </a:r>
            <a:r>
              <a:rPr sz="2000" b="1" dirty="0">
                <a:solidFill>
                  <a:srgbClr val="BB8542"/>
                </a:solidFill>
                <a:latin typeface="Arial"/>
                <a:cs typeface="Arial"/>
              </a:rPr>
              <a:t>meters</a:t>
            </a:r>
            <a:r>
              <a:rPr sz="2000" b="1" spc="-40" dirty="0">
                <a:solidFill>
                  <a:srgbClr val="BB8542"/>
                </a:solidFill>
                <a:latin typeface="Arial"/>
                <a:cs typeface="Arial"/>
              </a:rPr>
              <a:t> </a:t>
            </a:r>
            <a:r>
              <a:rPr sz="2000" dirty="0">
                <a:latin typeface="Arial MT"/>
                <a:cs typeface="Arial MT"/>
              </a:rPr>
              <a:t>of</a:t>
            </a:r>
            <a:r>
              <a:rPr sz="2000" spc="-40" dirty="0">
                <a:latin typeface="Arial MT"/>
                <a:cs typeface="Arial MT"/>
              </a:rPr>
              <a:t> </a:t>
            </a:r>
            <a:r>
              <a:rPr sz="2000" dirty="0">
                <a:latin typeface="Arial MT"/>
                <a:cs typeface="Arial MT"/>
              </a:rPr>
              <a:t>a</a:t>
            </a:r>
            <a:r>
              <a:rPr sz="2000" spc="-30" dirty="0">
                <a:latin typeface="Arial MT"/>
                <a:cs typeface="Arial MT"/>
              </a:rPr>
              <a:t> </a:t>
            </a:r>
            <a:r>
              <a:rPr sz="2000" b="1" spc="-20" dirty="0">
                <a:latin typeface="Arial"/>
                <a:cs typeface="Arial"/>
              </a:rPr>
              <a:t>blast </a:t>
            </a:r>
            <a:r>
              <a:rPr sz="2000" dirty="0">
                <a:latin typeface="Arial MT"/>
                <a:cs typeface="Arial MT"/>
              </a:rPr>
              <a:t>(</a:t>
            </a:r>
            <a:r>
              <a:rPr sz="2000" b="1" dirty="0">
                <a:solidFill>
                  <a:srgbClr val="BB8542"/>
                </a:solidFill>
                <a:latin typeface="Arial"/>
                <a:cs typeface="Arial"/>
              </a:rPr>
              <a:t>inside</a:t>
            </a:r>
            <a:r>
              <a:rPr sz="2000" b="1" spc="-55" dirty="0">
                <a:solidFill>
                  <a:srgbClr val="BB8542"/>
                </a:solidFill>
                <a:latin typeface="Arial"/>
                <a:cs typeface="Arial"/>
              </a:rPr>
              <a:t> </a:t>
            </a:r>
            <a:r>
              <a:rPr sz="2000" b="1" dirty="0">
                <a:solidFill>
                  <a:srgbClr val="BB8542"/>
                </a:solidFill>
                <a:latin typeface="Arial"/>
                <a:cs typeface="Arial"/>
              </a:rPr>
              <a:t>or</a:t>
            </a:r>
            <a:r>
              <a:rPr sz="2000" b="1" spc="-50" dirty="0">
                <a:solidFill>
                  <a:srgbClr val="BB8542"/>
                </a:solidFill>
                <a:latin typeface="Arial"/>
                <a:cs typeface="Arial"/>
              </a:rPr>
              <a:t> </a:t>
            </a:r>
            <a:r>
              <a:rPr sz="2000" b="1" spc="-10" dirty="0">
                <a:solidFill>
                  <a:srgbClr val="BB8542"/>
                </a:solidFill>
                <a:latin typeface="Arial"/>
                <a:cs typeface="Arial"/>
              </a:rPr>
              <a:t>outside</a:t>
            </a:r>
            <a:r>
              <a:rPr sz="2000" spc="-10" dirty="0">
                <a:latin typeface="Arial MT"/>
                <a:cs typeface="Arial MT"/>
              </a:rPr>
              <a:t>)</a:t>
            </a:r>
            <a:endParaRPr sz="2000">
              <a:latin typeface="Arial MT"/>
              <a:cs typeface="Arial MT"/>
            </a:endParaRPr>
          </a:p>
          <a:p>
            <a:pPr marL="12700" marR="5080">
              <a:lnSpc>
                <a:spcPct val="100000"/>
              </a:lnSpc>
              <a:spcBef>
                <a:spcPts val="805"/>
              </a:spcBef>
            </a:pPr>
            <a:r>
              <a:rPr sz="2000" dirty="0">
                <a:latin typeface="Arial MT"/>
                <a:cs typeface="Arial MT"/>
              </a:rPr>
              <a:t>Exposure</a:t>
            </a:r>
            <a:r>
              <a:rPr sz="2000" spc="-60" dirty="0">
                <a:latin typeface="Arial MT"/>
                <a:cs typeface="Arial MT"/>
              </a:rPr>
              <a:t> </a:t>
            </a:r>
            <a:r>
              <a:rPr sz="2000" dirty="0">
                <a:latin typeface="Arial MT"/>
                <a:cs typeface="Arial MT"/>
              </a:rPr>
              <a:t>to</a:t>
            </a:r>
            <a:r>
              <a:rPr sz="2000" spc="-65" dirty="0">
                <a:latin typeface="Arial MT"/>
                <a:cs typeface="Arial MT"/>
              </a:rPr>
              <a:t> </a:t>
            </a:r>
            <a:r>
              <a:rPr sz="2000" spc="-20" dirty="0">
                <a:latin typeface="Arial MT"/>
                <a:cs typeface="Arial MT"/>
              </a:rPr>
              <a:t>more </a:t>
            </a:r>
            <a:r>
              <a:rPr sz="2000" dirty="0">
                <a:latin typeface="Arial MT"/>
                <a:cs typeface="Arial MT"/>
              </a:rPr>
              <a:t>than</a:t>
            </a:r>
            <a:r>
              <a:rPr sz="2000" spc="-55" dirty="0">
                <a:latin typeface="Arial MT"/>
                <a:cs typeface="Arial MT"/>
              </a:rPr>
              <a:t> </a:t>
            </a:r>
            <a:r>
              <a:rPr sz="2000" dirty="0">
                <a:latin typeface="Arial MT"/>
                <a:cs typeface="Arial MT"/>
              </a:rPr>
              <a:t>one</a:t>
            </a:r>
            <a:r>
              <a:rPr sz="2000" spc="-45" dirty="0">
                <a:latin typeface="Arial MT"/>
                <a:cs typeface="Arial MT"/>
              </a:rPr>
              <a:t> </a:t>
            </a:r>
            <a:r>
              <a:rPr sz="2000" dirty="0">
                <a:latin typeface="Arial MT"/>
                <a:cs typeface="Arial MT"/>
              </a:rPr>
              <a:t>blast</a:t>
            </a:r>
            <a:r>
              <a:rPr sz="2000" spc="-55" dirty="0">
                <a:latin typeface="Arial MT"/>
                <a:cs typeface="Arial MT"/>
              </a:rPr>
              <a:t> </a:t>
            </a:r>
            <a:r>
              <a:rPr sz="2000" spc="-20" dirty="0">
                <a:latin typeface="Arial MT"/>
                <a:cs typeface="Arial MT"/>
              </a:rPr>
              <a:t>event</a:t>
            </a:r>
            <a:endParaRPr sz="2000">
              <a:latin typeface="Arial MT"/>
              <a:cs typeface="Arial MT"/>
            </a:endParaRPr>
          </a:p>
        </p:txBody>
      </p:sp>
      <p:sp>
        <p:nvSpPr>
          <p:cNvPr id="21" name="object 21"/>
          <p:cNvSpPr/>
          <p:nvPr/>
        </p:nvSpPr>
        <p:spPr>
          <a:xfrm>
            <a:off x="6297168" y="2478036"/>
            <a:ext cx="114300" cy="3927475"/>
          </a:xfrm>
          <a:custGeom>
            <a:avLst/>
            <a:gdLst/>
            <a:ahLst/>
            <a:cxnLst/>
            <a:rect l="l" t="t" r="r" b="b"/>
            <a:pathLst>
              <a:path w="114300" h="3927475">
                <a:moveTo>
                  <a:pt x="114300" y="3389363"/>
                </a:moveTo>
                <a:lnTo>
                  <a:pt x="0" y="3389363"/>
                </a:lnTo>
                <a:lnTo>
                  <a:pt x="0" y="3926852"/>
                </a:lnTo>
                <a:lnTo>
                  <a:pt x="114300" y="3926852"/>
                </a:lnTo>
                <a:lnTo>
                  <a:pt x="114300" y="3389363"/>
                </a:lnTo>
                <a:close/>
              </a:path>
              <a:path w="114300" h="3927475">
                <a:moveTo>
                  <a:pt x="114300" y="2431529"/>
                </a:moveTo>
                <a:lnTo>
                  <a:pt x="0" y="2431529"/>
                </a:lnTo>
                <a:lnTo>
                  <a:pt x="0" y="3254489"/>
                </a:lnTo>
                <a:lnTo>
                  <a:pt x="114300" y="3254489"/>
                </a:lnTo>
                <a:lnTo>
                  <a:pt x="114300" y="2431529"/>
                </a:lnTo>
                <a:close/>
              </a:path>
              <a:path w="114300" h="3927475">
                <a:moveTo>
                  <a:pt x="114300" y="1969770"/>
                </a:moveTo>
                <a:lnTo>
                  <a:pt x="0" y="1969770"/>
                </a:lnTo>
                <a:lnTo>
                  <a:pt x="0" y="2246350"/>
                </a:lnTo>
                <a:lnTo>
                  <a:pt x="114300" y="2246350"/>
                </a:lnTo>
                <a:lnTo>
                  <a:pt x="114300" y="1969770"/>
                </a:lnTo>
                <a:close/>
              </a:path>
              <a:path w="114300" h="3927475">
                <a:moveTo>
                  <a:pt x="114300" y="457200"/>
                </a:moveTo>
                <a:lnTo>
                  <a:pt x="0" y="457200"/>
                </a:lnTo>
                <a:lnTo>
                  <a:pt x="0" y="733780"/>
                </a:lnTo>
                <a:lnTo>
                  <a:pt x="114300" y="733780"/>
                </a:lnTo>
                <a:lnTo>
                  <a:pt x="114300" y="457200"/>
                </a:lnTo>
                <a:close/>
              </a:path>
              <a:path w="114300" h="3927475">
                <a:moveTo>
                  <a:pt x="114300" y="0"/>
                </a:moveTo>
                <a:lnTo>
                  <a:pt x="0" y="0"/>
                </a:lnTo>
                <a:lnTo>
                  <a:pt x="0" y="276580"/>
                </a:lnTo>
                <a:lnTo>
                  <a:pt x="114300" y="276580"/>
                </a:lnTo>
                <a:lnTo>
                  <a:pt x="114300" y="0"/>
                </a:lnTo>
                <a:close/>
              </a:path>
            </a:pathLst>
          </a:custGeom>
          <a:solidFill>
            <a:srgbClr val="BB8542"/>
          </a:solidFill>
        </p:spPr>
        <p:txBody>
          <a:bodyPr wrap="square" lIns="0" tIns="0" rIns="0" bIns="0" rtlCol="0"/>
          <a:lstStyle/>
          <a:p>
            <a:endParaRPr/>
          </a:p>
        </p:txBody>
      </p:sp>
      <p:sp>
        <p:nvSpPr>
          <p:cNvPr id="22" name="object 22"/>
          <p:cNvSpPr/>
          <p:nvPr/>
        </p:nvSpPr>
        <p:spPr>
          <a:xfrm>
            <a:off x="9225533" y="4469896"/>
            <a:ext cx="114300" cy="851535"/>
          </a:xfrm>
          <a:custGeom>
            <a:avLst/>
            <a:gdLst/>
            <a:ahLst/>
            <a:cxnLst/>
            <a:rect l="l" t="t" r="r" b="b"/>
            <a:pathLst>
              <a:path w="114300" h="851535">
                <a:moveTo>
                  <a:pt x="0" y="851115"/>
                </a:moveTo>
                <a:lnTo>
                  <a:pt x="114300" y="851115"/>
                </a:lnTo>
                <a:lnTo>
                  <a:pt x="114300" y="0"/>
                </a:lnTo>
                <a:lnTo>
                  <a:pt x="0" y="0"/>
                </a:lnTo>
                <a:lnTo>
                  <a:pt x="0" y="851115"/>
                </a:lnTo>
                <a:close/>
              </a:path>
            </a:pathLst>
          </a:custGeom>
          <a:solidFill>
            <a:srgbClr val="BB8542"/>
          </a:solidFill>
        </p:spPr>
        <p:txBody>
          <a:bodyPr wrap="square" lIns="0" tIns="0" rIns="0" bIns="0" rtlCol="0"/>
          <a:lstStyle/>
          <a:p>
            <a:endParaRPr/>
          </a:p>
        </p:txBody>
      </p:sp>
      <p:sp>
        <p:nvSpPr>
          <p:cNvPr id="23" name="object 23"/>
          <p:cNvSpPr/>
          <p:nvPr/>
        </p:nvSpPr>
        <p:spPr>
          <a:xfrm>
            <a:off x="9225533" y="5481060"/>
            <a:ext cx="114300" cy="537845"/>
          </a:xfrm>
          <a:custGeom>
            <a:avLst/>
            <a:gdLst/>
            <a:ahLst/>
            <a:cxnLst/>
            <a:rect l="l" t="t" r="r" b="b"/>
            <a:pathLst>
              <a:path w="114300" h="537845">
                <a:moveTo>
                  <a:pt x="0" y="537489"/>
                </a:moveTo>
                <a:lnTo>
                  <a:pt x="114300" y="537489"/>
                </a:lnTo>
                <a:lnTo>
                  <a:pt x="114300" y="0"/>
                </a:lnTo>
                <a:lnTo>
                  <a:pt x="0" y="0"/>
                </a:lnTo>
                <a:lnTo>
                  <a:pt x="0" y="537489"/>
                </a:lnTo>
                <a:close/>
              </a:path>
            </a:pathLst>
          </a:custGeom>
          <a:solidFill>
            <a:srgbClr val="BB8542"/>
          </a:solidFill>
        </p:spPr>
        <p:txBody>
          <a:bodyPr wrap="square" lIns="0" tIns="0" rIns="0" bIns="0" rtlCol="0"/>
          <a:lstStyle/>
          <a:p>
            <a:endParaRPr/>
          </a:p>
        </p:txBody>
      </p:sp>
      <p:grpSp>
        <p:nvGrpSpPr>
          <p:cNvPr id="24" name="object 24"/>
          <p:cNvGrpSpPr/>
          <p:nvPr/>
        </p:nvGrpSpPr>
        <p:grpSpPr>
          <a:xfrm>
            <a:off x="3402342" y="3579876"/>
            <a:ext cx="2689225" cy="2689860"/>
            <a:chOff x="3402342" y="3579876"/>
            <a:chExt cx="2689225" cy="2689860"/>
          </a:xfrm>
        </p:grpSpPr>
        <p:pic>
          <p:nvPicPr>
            <p:cNvPr id="25" name="object 25"/>
            <p:cNvPicPr/>
            <p:nvPr/>
          </p:nvPicPr>
          <p:blipFill>
            <a:blip r:embed="rId9" cstate="print"/>
            <a:stretch>
              <a:fillRect/>
            </a:stretch>
          </p:blipFill>
          <p:spPr>
            <a:xfrm>
              <a:off x="3402342" y="3579876"/>
              <a:ext cx="2689085" cy="2689859"/>
            </a:xfrm>
            <a:prstGeom prst="rect">
              <a:avLst/>
            </a:prstGeom>
          </p:spPr>
        </p:pic>
        <p:pic>
          <p:nvPicPr>
            <p:cNvPr id="26" name="object 26"/>
            <p:cNvPicPr/>
            <p:nvPr/>
          </p:nvPicPr>
          <p:blipFill>
            <a:blip r:embed="rId10" cstate="print"/>
            <a:stretch>
              <a:fillRect/>
            </a:stretch>
          </p:blipFill>
          <p:spPr>
            <a:xfrm>
              <a:off x="3596640" y="3774186"/>
              <a:ext cx="2101861" cy="2103119"/>
            </a:xfrm>
            <a:prstGeom prst="rect">
              <a:avLst/>
            </a:prstGeom>
          </p:spPr>
        </p:pic>
      </p:gr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7</a:t>
            </a:fld>
            <a:endParaRPr spc="-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7399" y="289778"/>
            <a:ext cx="30168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606667"/>
                </a:solidFill>
                <a:latin typeface="Arial"/>
                <a:cs typeface="Arial"/>
              </a:rPr>
              <a:t>Module</a:t>
            </a:r>
            <a:r>
              <a:rPr sz="2000" b="1" spc="-60" dirty="0">
                <a:solidFill>
                  <a:srgbClr val="606667"/>
                </a:solidFill>
                <a:latin typeface="Arial"/>
                <a:cs typeface="Arial"/>
              </a:rPr>
              <a:t> </a:t>
            </a:r>
            <a:r>
              <a:rPr sz="2000" b="1" dirty="0">
                <a:solidFill>
                  <a:srgbClr val="606667"/>
                </a:solidFill>
                <a:latin typeface="Arial"/>
                <a:cs typeface="Arial"/>
              </a:rPr>
              <a:t>13:</a:t>
            </a:r>
            <a:r>
              <a:rPr sz="2000" b="1" spc="-65" dirty="0">
                <a:solidFill>
                  <a:srgbClr val="606667"/>
                </a:solidFill>
                <a:latin typeface="Arial"/>
                <a:cs typeface="Arial"/>
              </a:rPr>
              <a:t> </a:t>
            </a:r>
            <a:r>
              <a:rPr sz="2000" b="1" dirty="0">
                <a:solidFill>
                  <a:srgbClr val="606667"/>
                </a:solidFill>
                <a:latin typeface="Arial"/>
                <a:cs typeface="Arial"/>
              </a:rPr>
              <a:t>Head</a:t>
            </a:r>
            <a:r>
              <a:rPr sz="2000" b="1" spc="-50" dirty="0">
                <a:solidFill>
                  <a:srgbClr val="606667"/>
                </a:solidFill>
                <a:latin typeface="Arial"/>
                <a:cs typeface="Arial"/>
              </a:rPr>
              <a:t> </a:t>
            </a:r>
            <a:r>
              <a:rPr sz="2000" b="1" spc="-10" dirty="0">
                <a:solidFill>
                  <a:srgbClr val="606667"/>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8846248" y="4076132"/>
            <a:ext cx="2886075" cy="1577340"/>
            <a:chOff x="8846248" y="4076132"/>
            <a:chExt cx="2886075" cy="1577340"/>
          </a:xfrm>
        </p:grpSpPr>
        <p:pic>
          <p:nvPicPr>
            <p:cNvPr id="5" name="object 5"/>
            <p:cNvPicPr/>
            <p:nvPr/>
          </p:nvPicPr>
          <p:blipFill>
            <a:blip r:embed="rId4" cstate="print"/>
            <a:stretch>
              <a:fillRect/>
            </a:stretch>
          </p:blipFill>
          <p:spPr>
            <a:xfrm>
              <a:off x="8851010" y="4080890"/>
              <a:ext cx="2876549" cy="1567433"/>
            </a:xfrm>
            <a:prstGeom prst="rect">
              <a:avLst/>
            </a:prstGeom>
          </p:spPr>
        </p:pic>
        <p:sp>
          <p:nvSpPr>
            <p:cNvPr id="6" name="object 6"/>
            <p:cNvSpPr/>
            <p:nvPr/>
          </p:nvSpPr>
          <p:spPr>
            <a:xfrm>
              <a:off x="8851010" y="4080894"/>
              <a:ext cx="2876550" cy="1567815"/>
            </a:xfrm>
            <a:custGeom>
              <a:avLst/>
              <a:gdLst/>
              <a:ahLst/>
              <a:cxnLst/>
              <a:rect l="l" t="t" r="r" b="b"/>
              <a:pathLst>
                <a:path w="2876550" h="1567814">
                  <a:moveTo>
                    <a:pt x="0" y="261239"/>
                  </a:moveTo>
                  <a:lnTo>
                    <a:pt x="4209" y="214279"/>
                  </a:lnTo>
                  <a:lnTo>
                    <a:pt x="16344" y="170081"/>
                  </a:lnTo>
                  <a:lnTo>
                    <a:pt x="35668" y="129383"/>
                  </a:lnTo>
                  <a:lnTo>
                    <a:pt x="61442" y="92923"/>
                  </a:lnTo>
                  <a:lnTo>
                    <a:pt x="92928" y="61438"/>
                  </a:lnTo>
                  <a:lnTo>
                    <a:pt x="129389" y="35665"/>
                  </a:lnTo>
                  <a:lnTo>
                    <a:pt x="170086" y="16343"/>
                  </a:lnTo>
                  <a:lnTo>
                    <a:pt x="214282" y="4208"/>
                  </a:lnTo>
                  <a:lnTo>
                    <a:pt x="261239" y="0"/>
                  </a:lnTo>
                  <a:lnTo>
                    <a:pt x="2615311" y="0"/>
                  </a:lnTo>
                  <a:lnTo>
                    <a:pt x="2662267" y="4208"/>
                  </a:lnTo>
                  <a:lnTo>
                    <a:pt x="2706463" y="16343"/>
                  </a:lnTo>
                  <a:lnTo>
                    <a:pt x="2747160" y="35665"/>
                  </a:lnTo>
                  <a:lnTo>
                    <a:pt x="2783621" y="61438"/>
                  </a:lnTo>
                  <a:lnTo>
                    <a:pt x="2815107" y="92923"/>
                  </a:lnTo>
                  <a:lnTo>
                    <a:pt x="2840881" y="129383"/>
                  </a:lnTo>
                  <a:lnTo>
                    <a:pt x="2860205" y="170081"/>
                  </a:lnTo>
                  <a:lnTo>
                    <a:pt x="2872340" y="214279"/>
                  </a:lnTo>
                  <a:lnTo>
                    <a:pt x="2876550" y="261239"/>
                  </a:lnTo>
                  <a:lnTo>
                    <a:pt x="2876550" y="1306182"/>
                  </a:lnTo>
                  <a:lnTo>
                    <a:pt x="2872340" y="1353142"/>
                  </a:lnTo>
                  <a:lnTo>
                    <a:pt x="2860205" y="1397341"/>
                  </a:lnTo>
                  <a:lnTo>
                    <a:pt x="2840881" y="1438040"/>
                  </a:lnTo>
                  <a:lnTo>
                    <a:pt x="2815107" y="1474503"/>
                  </a:lnTo>
                  <a:lnTo>
                    <a:pt x="2783621" y="1505990"/>
                  </a:lnTo>
                  <a:lnTo>
                    <a:pt x="2747160" y="1531765"/>
                  </a:lnTo>
                  <a:lnTo>
                    <a:pt x="2706463" y="1551089"/>
                  </a:lnTo>
                  <a:lnTo>
                    <a:pt x="2662267" y="1563224"/>
                  </a:lnTo>
                  <a:lnTo>
                    <a:pt x="2615311" y="1567434"/>
                  </a:lnTo>
                  <a:lnTo>
                    <a:pt x="261239" y="1567434"/>
                  </a:lnTo>
                  <a:lnTo>
                    <a:pt x="214282" y="1563224"/>
                  </a:lnTo>
                  <a:lnTo>
                    <a:pt x="170086" y="1551089"/>
                  </a:lnTo>
                  <a:lnTo>
                    <a:pt x="129389" y="1531765"/>
                  </a:lnTo>
                  <a:lnTo>
                    <a:pt x="92928" y="1505990"/>
                  </a:lnTo>
                  <a:lnTo>
                    <a:pt x="61442" y="1474503"/>
                  </a:lnTo>
                  <a:lnTo>
                    <a:pt x="35668" y="1438040"/>
                  </a:lnTo>
                  <a:lnTo>
                    <a:pt x="16344" y="1397341"/>
                  </a:lnTo>
                  <a:lnTo>
                    <a:pt x="4209" y="1353142"/>
                  </a:lnTo>
                  <a:lnTo>
                    <a:pt x="0" y="1306182"/>
                  </a:lnTo>
                  <a:lnTo>
                    <a:pt x="0" y="261239"/>
                  </a:lnTo>
                  <a:close/>
                </a:path>
              </a:pathLst>
            </a:custGeom>
            <a:ln w="9525">
              <a:solidFill>
                <a:srgbClr val="FFC000"/>
              </a:solidFill>
            </a:ln>
          </p:spPr>
          <p:txBody>
            <a:bodyPr wrap="square" lIns="0" tIns="0" rIns="0" bIns="0" rtlCol="0"/>
            <a:lstStyle/>
            <a:p>
              <a:endParaRPr/>
            </a:p>
          </p:txBody>
        </p:sp>
      </p:grpSp>
      <p:sp>
        <p:nvSpPr>
          <p:cNvPr id="7" name="object 7"/>
          <p:cNvSpPr txBox="1">
            <a:spLocks noGrp="1"/>
          </p:cNvSpPr>
          <p:nvPr>
            <p:ph type="title"/>
          </p:nvPr>
        </p:nvSpPr>
        <p:spPr>
          <a:xfrm>
            <a:off x="3441319" y="665637"/>
            <a:ext cx="5310505" cy="1068070"/>
          </a:xfrm>
          <a:prstGeom prst="rect">
            <a:avLst/>
          </a:prstGeom>
        </p:spPr>
        <p:txBody>
          <a:bodyPr vert="horz" wrap="square" lIns="0" tIns="74295" rIns="0" bIns="0" rtlCol="0">
            <a:spAutoFit/>
          </a:bodyPr>
          <a:lstStyle/>
          <a:p>
            <a:pPr marL="723265" marR="5080" indent="-711200">
              <a:lnSpc>
                <a:spcPts val="3890"/>
              </a:lnSpc>
              <a:spcBef>
                <a:spcPts val="585"/>
              </a:spcBef>
            </a:pPr>
            <a:r>
              <a:rPr sz="3600" dirty="0">
                <a:solidFill>
                  <a:srgbClr val="BB8542"/>
                </a:solidFill>
              </a:rPr>
              <a:t>SIGNS</a:t>
            </a:r>
            <a:r>
              <a:rPr sz="3600" spc="-10" dirty="0">
                <a:solidFill>
                  <a:srgbClr val="BB8542"/>
                </a:solidFill>
              </a:rPr>
              <a:t> </a:t>
            </a:r>
            <a:r>
              <a:rPr sz="3600" dirty="0">
                <a:solidFill>
                  <a:srgbClr val="BB8542"/>
                </a:solidFill>
              </a:rPr>
              <a:t>AND </a:t>
            </a:r>
            <a:r>
              <a:rPr sz="3600" spc="-10" dirty="0">
                <a:solidFill>
                  <a:srgbClr val="BB8542"/>
                </a:solidFill>
              </a:rPr>
              <a:t>SYMPTOMS </a:t>
            </a:r>
            <a:r>
              <a:rPr sz="3600" dirty="0">
                <a:solidFill>
                  <a:srgbClr val="000000"/>
                </a:solidFill>
              </a:rPr>
              <a:t>OF</a:t>
            </a:r>
            <a:r>
              <a:rPr sz="3600" spc="-35" dirty="0">
                <a:solidFill>
                  <a:srgbClr val="000000"/>
                </a:solidFill>
              </a:rPr>
              <a:t> </a:t>
            </a:r>
            <a:r>
              <a:rPr sz="3600" dirty="0">
                <a:solidFill>
                  <a:srgbClr val="000000"/>
                </a:solidFill>
              </a:rPr>
              <a:t>HEAD</a:t>
            </a:r>
            <a:r>
              <a:rPr sz="3600" spc="-25" dirty="0">
                <a:solidFill>
                  <a:srgbClr val="000000"/>
                </a:solidFill>
              </a:rPr>
              <a:t> </a:t>
            </a:r>
            <a:r>
              <a:rPr sz="3600" spc="-10" dirty="0">
                <a:solidFill>
                  <a:srgbClr val="000000"/>
                </a:solidFill>
              </a:rPr>
              <a:t>INJURY</a:t>
            </a:r>
            <a:endParaRPr sz="3600"/>
          </a:p>
        </p:txBody>
      </p:sp>
      <p:sp>
        <p:nvSpPr>
          <p:cNvPr id="8" name="object 8"/>
          <p:cNvSpPr txBox="1"/>
          <p:nvPr/>
        </p:nvSpPr>
        <p:spPr>
          <a:xfrm>
            <a:off x="785074" y="3775611"/>
            <a:ext cx="4568190" cy="2616835"/>
          </a:xfrm>
          <a:prstGeom prst="rect">
            <a:avLst/>
          </a:prstGeom>
        </p:spPr>
        <p:txBody>
          <a:bodyPr vert="horz" wrap="square" lIns="0" tIns="12700" rIns="0" bIns="0" rtlCol="0">
            <a:spAutoFit/>
          </a:bodyPr>
          <a:lstStyle/>
          <a:p>
            <a:pPr marL="12700" marR="5080">
              <a:lnSpc>
                <a:spcPct val="150000"/>
              </a:lnSpc>
              <a:spcBef>
                <a:spcPts val="100"/>
              </a:spcBef>
            </a:pPr>
            <a:r>
              <a:rPr sz="2000" dirty="0">
                <a:latin typeface="Arial MT"/>
                <a:cs typeface="Arial MT"/>
              </a:rPr>
              <a:t>Obvious</a:t>
            </a:r>
            <a:r>
              <a:rPr sz="2000" spc="-55" dirty="0">
                <a:latin typeface="Arial MT"/>
                <a:cs typeface="Arial MT"/>
              </a:rPr>
              <a:t> </a:t>
            </a:r>
            <a:r>
              <a:rPr sz="2000" dirty="0">
                <a:latin typeface="Arial MT"/>
                <a:cs typeface="Arial MT"/>
              </a:rPr>
              <a:t>scalp,</a:t>
            </a:r>
            <a:r>
              <a:rPr sz="2000" spc="-65" dirty="0">
                <a:latin typeface="Arial MT"/>
                <a:cs typeface="Arial MT"/>
              </a:rPr>
              <a:t> </a:t>
            </a:r>
            <a:r>
              <a:rPr sz="2000" dirty="0">
                <a:latin typeface="Arial MT"/>
                <a:cs typeface="Arial MT"/>
              </a:rPr>
              <a:t>skull</a:t>
            </a:r>
            <a:r>
              <a:rPr sz="2000" spc="-50" dirty="0">
                <a:latin typeface="Arial MT"/>
                <a:cs typeface="Arial MT"/>
              </a:rPr>
              <a:t> </a:t>
            </a:r>
            <a:r>
              <a:rPr sz="2000" dirty="0">
                <a:latin typeface="Arial MT"/>
                <a:cs typeface="Arial MT"/>
              </a:rPr>
              <a:t>wound,</a:t>
            </a:r>
            <a:r>
              <a:rPr sz="2000" spc="-55" dirty="0">
                <a:latin typeface="Arial MT"/>
                <a:cs typeface="Arial MT"/>
              </a:rPr>
              <a:t> </a:t>
            </a:r>
            <a:r>
              <a:rPr sz="2000" dirty="0">
                <a:latin typeface="Arial MT"/>
                <a:cs typeface="Arial MT"/>
              </a:rPr>
              <a:t>or</a:t>
            </a:r>
            <a:r>
              <a:rPr sz="2000" spc="-60" dirty="0">
                <a:latin typeface="Arial MT"/>
                <a:cs typeface="Arial MT"/>
              </a:rPr>
              <a:t> </a:t>
            </a:r>
            <a:r>
              <a:rPr sz="2000" spc="-10" dirty="0">
                <a:latin typeface="Arial MT"/>
                <a:cs typeface="Arial MT"/>
              </a:rPr>
              <a:t>deformity </a:t>
            </a:r>
            <a:r>
              <a:rPr sz="2000" dirty="0">
                <a:latin typeface="Arial MT"/>
                <a:cs typeface="Arial MT"/>
              </a:rPr>
              <a:t>Raccoon’s</a:t>
            </a:r>
            <a:r>
              <a:rPr sz="2000" spc="-50" dirty="0">
                <a:latin typeface="Arial MT"/>
                <a:cs typeface="Arial MT"/>
              </a:rPr>
              <a:t> </a:t>
            </a:r>
            <a:r>
              <a:rPr sz="2000" dirty="0">
                <a:latin typeface="Arial MT"/>
                <a:cs typeface="Arial MT"/>
              </a:rPr>
              <a:t>Eyes</a:t>
            </a:r>
            <a:r>
              <a:rPr sz="2000" spc="-70" dirty="0">
                <a:latin typeface="Arial MT"/>
                <a:cs typeface="Arial MT"/>
              </a:rPr>
              <a:t> </a:t>
            </a:r>
            <a:r>
              <a:rPr sz="2000" dirty="0">
                <a:latin typeface="Arial MT"/>
                <a:cs typeface="Arial MT"/>
              </a:rPr>
              <a:t>or</a:t>
            </a:r>
            <a:r>
              <a:rPr sz="2000" spc="-65" dirty="0">
                <a:latin typeface="Arial MT"/>
                <a:cs typeface="Arial MT"/>
              </a:rPr>
              <a:t> </a:t>
            </a:r>
            <a:r>
              <a:rPr sz="2000" dirty="0">
                <a:latin typeface="Arial MT"/>
                <a:cs typeface="Arial MT"/>
              </a:rPr>
              <a:t>Battle’s</a:t>
            </a:r>
            <a:r>
              <a:rPr sz="2000" spc="-65" dirty="0">
                <a:latin typeface="Arial MT"/>
                <a:cs typeface="Arial MT"/>
              </a:rPr>
              <a:t> </a:t>
            </a:r>
            <a:r>
              <a:rPr sz="2000" spc="-20" dirty="0">
                <a:latin typeface="Arial MT"/>
                <a:cs typeface="Arial MT"/>
              </a:rPr>
              <a:t>Sign </a:t>
            </a:r>
            <a:r>
              <a:rPr sz="2000" dirty="0">
                <a:latin typeface="Arial MT"/>
                <a:cs typeface="Arial MT"/>
              </a:rPr>
              <a:t>Otorrhea</a:t>
            </a:r>
            <a:r>
              <a:rPr sz="2000" spc="-50" dirty="0">
                <a:latin typeface="Arial MT"/>
                <a:cs typeface="Arial MT"/>
              </a:rPr>
              <a:t> </a:t>
            </a:r>
            <a:r>
              <a:rPr sz="2000" dirty="0">
                <a:latin typeface="Arial MT"/>
                <a:cs typeface="Arial MT"/>
              </a:rPr>
              <a:t>or</a:t>
            </a:r>
            <a:r>
              <a:rPr sz="2000" spc="-35" dirty="0">
                <a:latin typeface="Arial MT"/>
                <a:cs typeface="Arial MT"/>
              </a:rPr>
              <a:t> </a:t>
            </a:r>
            <a:r>
              <a:rPr sz="2000" spc="-10" dirty="0">
                <a:latin typeface="Arial MT"/>
                <a:cs typeface="Arial MT"/>
              </a:rPr>
              <a:t>rhinorrhea</a:t>
            </a:r>
            <a:endParaRPr sz="2000">
              <a:latin typeface="Arial MT"/>
              <a:cs typeface="Arial MT"/>
            </a:endParaRPr>
          </a:p>
          <a:p>
            <a:pPr marL="12700">
              <a:lnSpc>
                <a:spcPct val="100000"/>
              </a:lnSpc>
            </a:pPr>
            <a:r>
              <a:rPr sz="2000" dirty="0">
                <a:latin typeface="Arial MT"/>
                <a:cs typeface="Arial MT"/>
              </a:rPr>
              <a:t>(leakage</a:t>
            </a:r>
            <a:r>
              <a:rPr sz="2000" spc="-80" dirty="0">
                <a:latin typeface="Arial MT"/>
                <a:cs typeface="Arial MT"/>
              </a:rPr>
              <a:t> </a:t>
            </a:r>
            <a:r>
              <a:rPr sz="2000" dirty="0">
                <a:latin typeface="Arial MT"/>
                <a:cs typeface="Arial MT"/>
              </a:rPr>
              <a:t>of</a:t>
            </a:r>
            <a:r>
              <a:rPr sz="2000" spc="-85" dirty="0">
                <a:latin typeface="Arial MT"/>
                <a:cs typeface="Arial MT"/>
              </a:rPr>
              <a:t> </a:t>
            </a:r>
            <a:r>
              <a:rPr sz="2000" dirty="0">
                <a:latin typeface="Arial MT"/>
                <a:cs typeface="Arial MT"/>
              </a:rPr>
              <a:t>cerebrospinal</a:t>
            </a:r>
            <a:r>
              <a:rPr sz="2000" spc="-75" dirty="0">
                <a:latin typeface="Arial MT"/>
                <a:cs typeface="Arial MT"/>
              </a:rPr>
              <a:t> </a:t>
            </a:r>
            <a:r>
              <a:rPr sz="2000" spc="-10" dirty="0">
                <a:latin typeface="Arial MT"/>
                <a:cs typeface="Arial MT"/>
              </a:rPr>
              <a:t>fluid)</a:t>
            </a:r>
            <a:endParaRPr sz="2000">
              <a:latin typeface="Arial MT"/>
              <a:cs typeface="Arial MT"/>
            </a:endParaRPr>
          </a:p>
          <a:p>
            <a:pPr marL="12700" marR="706755">
              <a:lnSpc>
                <a:spcPct val="150000"/>
              </a:lnSpc>
            </a:pPr>
            <a:r>
              <a:rPr sz="2000" dirty="0">
                <a:latin typeface="Arial MT"/>
                <a:cs typeface="Arial MT"/>
              </a:rPr>
              <a:t>Pupillary</a:t>
            </a:r>
            <a:r>
              <a:rPr sz="2000" spc="-80" dirty="0">
                <a:latin typeface="Arial MT"/>
                <a:cs typeface="Arial MT"/>
              </a:rPr>
              <a:t> </a:t>
            </a:r>
            <a:r>
              <a:rPr sz="2000" dirty="0">
                <a:latin typeface="Arial MT"/>
                <a:cs typeface="Arial MT"/>
              </a:rPr>
              <a:t>dilation/focal</a:t>
            </a:r>
            <a:r>
              <a:rPr sz="2000" spc="-90" dirty="0">
                <a:latin typeface="Arial MT"/>
                <a:cs typeface="Arial MT"/>
              </a:rPr>
              <a:t> </a:t>
            </a:r>
            <a:r>
              <a:rPr sz="2000" dirty="0">
                <a:latin typeface="Arial MT"/>
                <a:cs typeface="Arial MT"/>
              </a:rPr>
              <a:t>neuro</a:t>
            </a:r>
            <a:r>
              <a:rPr sz="2000" spc="-95" dirty="0">
                <a:latin typeface="Arial MT"/>
                <a:cs typeface="Arial MT"/>
              </a:rPr>
              <a:t> </a:t>
            </a:r>
            <a:r>
              <a:rPr sz="2000" spc="-10" dirty="0">
                <a:latin typeface="Arial MT"/>
                <a:cs typeface="Arial MT"/>
              </a:rPr>
              <a:t>signs </a:t>
            </a:r>
            <a:r>
              <a:rPr sz="2000" dirty="0">
                <a:latin typeface="Arial MT"/>
                <a:cs typeface="Arial MT"/>
              </a:rPr>
              <a:t>Altered</a:t>
            </a:r>
            <a:r>
              <a:rPr sz="2000" spc="-60" dirty="0">
                <a:latin typeface="Arial MT"/>
                <a:cs typeface="Arial MT"/>
              </a:rPr>
              <a:t> </a:t>
            </a:r>
            <a:r>
              <a:rPr sz="2000" dirty="0">
                <a:latin typeface="Arial MT"/>
                <a:cs typeface="Arial MT"/>
              </a:rPr>
              <a:t>mental</a:t>
            </a:r>
            <a:r>
              <a:rPr sz="2000" spc="-60" dirty="0">
                <a:latin typeface="Arial MT"/>
                <a:cs typeface="Arial MT"/>
              </a:rPr>
              <a:t> </a:t>
            </a:r>
            <a:r>
              <a:rPr sz="2000" spc="-10" dirty="0">
                <a:latin typeface="Arial MT"/>
                <a:cs typeface="Arial MT"/>
              </a:rPr>
              <a:t>status</a:t>
            </a:r>
            <a:endParaRPr sz="2000">
              <a:latin typeface="Arial MT"/>
              <a:cs typeface="Arial MT"/>
            </a:endParaRPr>
          </a:p>
        </p:txBody>
      </p:sp>
      <p:grpSp>
        <p:nvGrpSpPr>
          <p:cNvPr id="9" name="object 9"/>
          <p:cNvGrpSpPr/>
          <p:nvPr/>
        </p:nvGrpSpPr>
        <p:grpSpPr>
          <a:xfrm>
            <a:off x="5095494" y="2406397"/>
            <a:ext cx="5674995" cy="4451985"/>
            <a:chOff x="5095494" y="2406397"/>
            <a:chExt cx="5674995" cy="4451985"/>
          </a:xfrm>
        </p:grpSpPr>
        <p:pic>
          <p:nvPicPr>
            <p:cNvPr id="10" name="object 10"/>
            <p:cNvPicPr/>
            <p:nvPr/>
          </p:nvPicPr>
          <p:blipFill>
            <a:blip r:embed="rId5" cstate="print"/>
            <a:stretch>
              <a:fillRect/>
            </a:stretch>
          </p:blipFill>
          <p:spPr>
            <a:xfrm>
              <a:off x="5095494" y="2806446"/>
              <a:ext cx="5674601" cy="4051554"/>
            </a:xfrm>
            <a:prstGeom prst="rect">
              <a:avLst/>
            </a:prstGeom>
          </p:spPr>
        </p:pic>
        <p:pic>
          <p:nvPicPr>
            <p:cNvPr id="11" name="object 11"/>
            <p:cNvPicPr/>
            <p:nvPr/>
          </p:nvPicPr>
          <p:blipFill>
            <a:blip r:embed="rId6" cstate="print"/>
            <a:stretch>
              <a:fillRect/>
            </a:stretch>
          </p:blipFill>
          <p:spPr>
            <a:xfrm>
              <a:off x="5289804" y="3000756"/>
              <a:ext cx="5087873" cy="3550919"/>
            </a:xfrm>
            <a:prstGeom prst="rect">
              <a:avLst/>
            </a:prstGeom>
          </p:spPr>
        </p:pic>
        <p:sp>
          <p:nvSpPr>
            <p:cNvPr id="12" name="object 12"/>
            <p:cNvSpPr/>
            <p:nvPr/>
          </p:nvSpPr>
          <p:spPr>
            <a:xfrm>
              <a:off x="8995410" y="2406408"/>
              <a:ext cx="424180" cy="1553210"/>
            </a:xfrm>
            <a:custGeom>
              <a:avLst/>
              <a:gdLst/>
              <a:ahLst/>
              <a:cxnLst/>
              <a:rect l="l" t="t" r="r" b="b"/>
              <a:pathLst>
                <a:path w="424179" h="1553210">
                  <a:moveTo>
                    <a:pt x="423672" y="1138809"/>
                  </a:moveTo>
                  <a:lnTo>
                    <a:pt x="418122" y="1111364"/>
                  </a:lnTo>
                  <a:lnTo>
                    <a:pt x="403021" y="1088961"/>
                  </a:lnTo>
                  <a:lnTo>
                    <a:pt x="380619" y="1073861"/>
                  </a:lnTo>
                  <a:lnTo>
                    <a:pt x="353187" y="1068324"/>
                  </a:lnTo>
                  <a:lnTo>
                    <a:pt x="70485" y="1068324"/>
                  </a:lnTo>
                  <a:lnTo>
                    <a:pt x="43040" y="1073861"/>
                  </a:lnTo>
                  <a:lnTo>
                    <a:pt x="20637" y="1088961"/>
                  </a:lnTo>
                  <a:lnTo>
                    <a:pt x="5537" y="1111364"/>
                  </a:lnTo>
                  <a:lnTo>
                    <a:pt x="0" y="1138809"/>
                  </a:lnTo>
                  <a:lnTo>
                    <a:pt x="0" y="1420749"/>
                  </a:lnTo>
                  <a:lnTo>
                    <a:pt x="5537" y="1448181"/>
                  </a:lnTo>
                  <a:lnTo>
                    <a:pt x="20637" y="1470583"/>
                  </a:lnTo>
                  <a:lnTo>
                    <a:pt x="43040" y="1485684"/>
                  </a:lnTo>
                  <a:lnTo>
                    <a:pt x="70485" y="1491234"/>
                  </a:lnTo>
                  <a:lnTo>
                    <a:pt x="70612" y="1491234"/>
                  </a:lnTo>
                  <a:lnTo>
                    <a:pt x="72326" y="1552625"/>
                  </a:lnTo>
                  <a:lnTo>
                    <a:pt x="176530" y="1491234"/>
                  </a:lnTo>
                  <a:lnTo>
                    <a:pt x="353187" y="1491234"/>
                  </a:lnTo>
                  <a:lnTo>
                    <a:pt x="380619" y="1485684"/>
                  </a:lnTo>
                  <a:lnTo>
                    <a:pt x="403021" y="1470583"/>
                  </a:lnTo>
                  <a:lnTo>
                    <a:pt x="418122" y="1448181"/>
                  </a:lnTo>
                  <a:lnTo>
                    <a:pt x="423672" y="1420749"/>
                  </a:lnTo>
                  <a:lnTo>
                    <a:pt x="423672" y="1138809"/>
                  </a:lnTo>
                  <a:close/>
                </a:path>
                <a:path w="424179" h="1553210">
                  <a:moveTo>
                    <a:pt x="423672" y="588010"/>
                  </a:moveTo>
                  <a:lnTo>
                    <a:pt x="418122" y="560514"/>
                  </a:lnTo>
                  <a:lnTo>
                    <a:pt x="402983" y="538073"/>
                  </a:lnTo>
                  <a:lnTo>
                    <a:pt x="380542" y="522935"/>
                  </a:lnTo>
                  <a:lnTo>
                    <a:pt x="353060" y="517398"/>
                  </a:lnTo>
                  <a:lnTo>
                    <a:pt x="70612" y="517398"/>
                  </a:lnTo>
                  <a:lnTo>
                    <a:pt x="43116" y="522935"/>
                  </a:lnTo>
                  <a:lnTo>
                    <a:pt x="20675" y="538073"/>
                  </a:lnTo>
                  <a:lnTo>
                    <a:pt x="5537" y="560514"/>
                  </a:lnTo>
                  <a:lnTo>
                    <a:pt x="0" y="588010"/>
                  </a:lnTo>
                  <a:lnTo>
                    <a:pt x="0" y="870458"/>
                  </a:lnTo>
                  <a:lnTo>
                    <a:pt x="5537" y="897940"/>
                  </a:lnTo>
                  <a:lnTo>
                    <a:pt x="20675" y="920381"/>
                  </a:lnTo>
                  <a:lnTo>
                    <a:pt x="43116" y="935520"/>
                  </a:lnTo>
                  <a:lnTo>
                    <a:pt x="70612" y="941070"/>
                  </a:lnTo>
                  <a:lnTo>
                    <a:pt x="72326" y="1002563"/>
                  </a:lnTo>
                  <a:lnTo>
                    <a:pt x="176530" y="941070"/>
                  </a:lnTo>
                  <a:lnTo>
                    <a:pt x="353060" y="941070"/>
                  </a:lnTo>
                  <a:lnTo>
                    <a:pt x="380542" y="935520"/>
                  </a:lnTo>
                  <a:lnTo>
                    <a:pt x="402983" y="920381"/>
                  </a:lnTo>
                  <a:lnTo>
                    <a:pt x="418122" y="897940"/>
                  </a:lnTo>
                  <a:lnTo>
                    <a:pt x="423672" y="870458"/>
                  </a:lnTo>
                  <a:lnTo>
                    <a:pt x="423672" y="588010"/>
                  </a:lnTo>
                  <a:close/>
                </a:path>
                <a:path w="424179" h="1553210">
                  <a:moveTo>
                    <a:pt x="423672" y="70612"/>
                  </a:moveTo>
                  <a:lnTo>
                    <a:pt x="418122" y="43116"/>
                  </a:lnTo>
                  <a:lnTo>
                    <a:pt x="402983" y="20675"/>
                  </a:lnTo>
                  <a:lnTo>
                    <a:pt x="380542" y="5537"/>
                  </a:lnTo>
                  <a:lnTo>
                    <a:pt x="353060" y="0"/>
                  </a:lnTo>
                  <a:lnTo>
                    <a:pt x="70612" y="0"/>
                  </a:lnTo>
                  <a:lnTo>
                    <a:pt x="43116" y="5537"/>
                  </a:lnTo>
                  <a:lnTo>
                    <a:pt x="20675" y="20675"/>
                  </a:lnTo>
                  <a:lnTo>
                    <a:pt x="5537" y="43116"/>
                  </a:lnTo>
                  <a:lnTo>
                    <a:pt x="0" y="70612"/>
                  </a:lnTo>
                  <a:lnTo>
                    <a:pt x="0" y="353060"/>
                  </a:lnTo>
                  <a:lnTo>
                    <a:pt x="5537" y="380542"/>
                  </a:lnTo>
                  <a:lnTo>
                    <a:pt x="20675" y="402983"/>
                  </a:lnTo>
                  <a:lnTo>
                    <a:pt x="43116" y="418122"/>
                  </a:lnTo>
                  <a:lnTo>
                    <a:pt x="70612" y="423672"/>
                  </a:lnTo>
                  <a:lnTo>
                    <a:pt x="72326" y="485165"/>
                  </a:lnTo>
                  <a:lnTo>
                    <a:pt x="176530" y="423672"/>
                  </a:lnTo>
                  <a:lnTo>
                    <a:pt x="353060" y="423672"/>
                  </a:lnTo>
                  <a:lnTo>
                    <a:pt x="380542" y="418122"/>
                  </a:lnTo>
                  <a:lnTo>
                    <a:pt x="402983" y="402983"/>
                  </a:lnTo>
                  <a:lnTo>
                    <a:pt x="418122" y="380542"/>
                  </a:lnTo>
                  <a:lnTo>
                    <a:pt x="423672" y="353060"/>
                  </a:lnTo>
                  <a:lnTo>
                    <a:pt x="423672" y="70612"/>
                  </a:lnTo>
                  <a:close/>
                </a:path>
              </a:pathLst>
            </a:custGeom>
            <a:solidFill>
              <a:srgbClr val="BB8542"/>
            </a:solidFill>
          </p:spPr>
          <p:txBody>
            <a:bodyPr wrap="square" lIns="0" tIns="0" rIns="0" bIns="0" rtlCol="0"/>
            <a:lstStyle/>
            <a:p>
              <a:endParaRPr/>
            </a:p>
          </p:txBody>
        </p:sp>
      </p:grpSp>
      <p:sp>
        <p:nvSpPr>
          <p:cNvPr id="13" name="object 13"/>
          <p:cNvSpPr/>
          <p:nvPr/>
        </p:nvSpPr>
        <p:spPr>
          <a:xfrm>
            <a:off x="8995409" y="1858519"/>
            <a:ext cx="424180" cy="484505"/>
          </a:xfrm>
          <a:custGeom>
            <a:avLst/>
            <a:gdLst/>
            <a:ahLst/>
            <a:cxnLst/>
            <a:rect l="l" t="t" r="r" b="b"/>
            <a:pathLst>
              <a:path w="424179" h="484505">
                <a:moveTo>
                  <a:pt x="176530" y="422910"/>
                </a:moveTo>
                <a:lnTo>
                  <a:pt x="70612" y="422910"/>
                </a:lnTo>
                <a:lnTo>
                  <a:pt x="72326" y="484301"/>
                </a:lnTo>
                <a:lnTo>
                  <a:pt x="176530" y="422910"/>
                </a:lnTo>
                <a:close/>
              </a:path>
              <a:path w="424179" h="484505">
                <a:moveTo>
                  <a:pt x="353187" y="0"/>
                </a:moveTo>
                <a:lnTo>
                  <a:pt x="70485" y="0"/>
                </a:lnTo>
                <a:lnTo>
                  <a:pt x="43050" y="5539"/>
                </a:lnTo>
                <a:lnTo>
                  <a:pt x="20645" y="20645"/>
                </a:lnTo>
                <a:lnTo>
                  <a:pt x="5539" y="43050"/>
                </a:lnTo>
                <a:lnTo>
                  <a:pt x="0" y="70485"/>
                </a:lnTo>
                <a:lnTo>
                  <a:pt x="0" y="352425"/>
                </a:lnTo>
                <a:lnTo>
                  <a:pt x="5539" y="379859"/>
                </a:lnTo>
                <a:lnTo>
                  <a:pt x="20645" y="402264"/>
                </a:lnTo>
                <a:lnTo>
                  <a:pt x="43050" y="417370"/>
                </a:lnTo>
                <a:lnTo>
                  <a:pt x="70485" y="422910"/>
                </a:lnTo>
                <a:lnTo>
                  <a:pt x="353187" y="422910"/>
                </a:lnTo>
                <a:lnTo>
                  <a:pt x="380621" y="417370"/>
                </a:lnTo>
                <a:lnTo>
                  <a:pt x="403026" y="402264"/>
                </a:lnTo>
                <a:lnTo>
                  <a:pt x="418132" y="379859"/>
                </a:lnTo>
                <a:lnTo>
                  <a:pt x="423672" y="352425"/>
                </a:lnTo>
                <a:lnTo>
                  <a:pt x="423672" y="70485"/>
                </a:lnTo>
                <a:lnTo>
                  <a:pt x="418132" y="43050"/>
                </a:lnTo>
                <a:lnTo>
                  <a:pt x="403026" y="20645"/>
                </a:lnTo>
                <a:lnTo>
                  <a:pt x="380621" y="5539"/>
                </a:lnTo>
                <a:lnTo>
                  <a:pt x="353187" y="0"/>
                </a:lnTo>
                <a:close/>
              </a:path>
            </a:pathLst>
          </a:custGeom>
          <a:solidFill>
            <a:srgbClr val="BB8542"/>
          </a:solidFill>
        </p:spPr>
        <p:txBody>
          <a:bodyPr wrap="square" lIns="0" tIns="0" rIns="0" bIns="0" rtlCol="0"/>
          <a:lstStyle/>
          <a:p>
            <a:endParaRPr/>
          </a:p>
        </p:txBody>
      </p:sp>
      <p:sp>
        <p:nvSpPr>
          <p:cNvPr id="14" name="object 14"/>
          <p:cNvSpPr txBox="1"/>
          <p:nvPr/>
        </p:nvSpPr>
        <p:spPr>
          <a:xfrm>
            <a:off x="8984674" y="1773559"/>
            <a:ext cx="2463800" cy="3834129"/>
          </a:xfrm>
          <a:prstGeom prst="rect">
            <a:avLst/>
          </a:prstGeom>
        </p:spPr>
        <p:txBody>
          <a:bodyPr vert="horz" wrap="square" lIns="0" tIns="121920" rIns="0" bIns="0" rtlCol="0">
            <a:spAutoFit/>
          </a:bodyPr>
          <a:lstStyle/>
          <a:p>
            <a:pPr marL="103505">
              <a:lnSpc>
                <a:spcPct val="100000"/>
              </a:lnSpc>
              <a:spcBef>
                <a:spcPts val="960"/>
              </a:spcBef>
              <a:tabLst>
                <a:tab pos="528320" algn="l"/>
              </a:tabLst>
            </a:pPr>
            <a:r>
              <a:rPr sz="3600" spc="-75" baseline="4629" dirty="0">
                <a:solidFill>
                  <a:srgbClr val="FFFFFF"/>
                </a:solidFill>
                <a:latin typeface="Arial Black"/>
                <a:cs typeface="Arial Black"/>
              </a:rPr>
              <a:t>A</a:t>
            </a:r>
            <a:r>
              <a:rPr sz="3600" baseline="4629" dirty="0">
                <a:solidFill>
                  <a:srgbClr val="FFFFFF"/>
                </a:solidFill>
                <a:latin typeface="Arial Black"/>
                <a:cs typeface="Arial Black"/>
              </a:rPr>
              <a:t>	</a:t>
            </a:r>
            <a:r>
              <a:rPr sz="2400" spc="-20" dirty="0">
                <a:latin typeface="Arial MT"/>
                <a:cs typeface="Arial MT"/>
              </a:rPr>
              <a:t>lert</a:t>
            </a:r>
            <a:endParaRPr sz="2400">
              <a:latin typeface="Arial MT"/>
              <a:cs typeface="Arial MT"/>
            </a:endParaRPr>
          </a:p>
          <a:p>
            <a:pPr marL="103505">
              <a:lnSpc>
                <a:spcPct val="100000"/>
              </a:lnSpc>
              <a:spcBef>
                <a:spcPts val="860"/>
              </a:spcBef>
              <a:tabLst>
                <a:tab pos="515620" algn="l"/>
              </a:tabLst>
            </a:pPr>
            <a:r>
              <a:rPr sz="3600" spc="-75" baseline="-8101" dirty="0">
                <a:solidFill>
                  <a:srgbClr val="FFFFFF"/>
                </a:solidFill>
                <a:latin typeface="Arial Black"/>
                <a:cs typeface="Arial Black"/>
              </a:rPr>
              <a:t>V</a:t>
            </a:r>
            <a:r>
              <a:rPr sz="3600" baseline="-8101" dirty="0">
                <a:solidFill>
                  <a:srgbClr val="FFFFFF"/>
                </a:solidFill>
                <a:latin typeface="Arial Black"/>
                <a:cs typeface="Arial Black"/>
              </a:rPr>
              <a:t>	</a:t>
            </a:r>
            <a:r>
              <a:rPr sz="2400" dirty="0">
                <a:latin typeface="Arial MT"/>
                <a:cs typeface="Arial MT"/>
              </a:rPr>
              <a:t>erbal</a:t>
            </a:r>
            <a:r>
              <a:rPr sz="2400" spc="-60" dirty="0">
                <a:latin typeface="Arial MT"/>
                <a:cs typeface="Arial MT"/>
              </a:rPr>
              <a:t> </a:t>
            </a:r>
            <a:r>
              <a:rPr sz="2400" spc="-10" dirty="0">
                <a:latin typeface="Arial MT"/>
                <a:cs typeface="Arial MT"/>
              </a:rPr>
              <a:t>Stimuli</a:t>
            </a:r>
            <a:endParaRPr sz="2400">
              <a:latin typeface="Arial MT"/>
              <a:cs typeface="Arial MT"/>
            </a:endParaRPr>
          </a:p>
          <a:p>
            <a:pPr marL="111760">
              <a:lnSpc>
                <a:spcPct val="100000"/>
              </a:lnSpc>
              <a:spcBef>
                <a:spcPts val="1365"/>
              </a:spcBef>
              <a:tabLst>
                <a:tab pos="528320" algn="l"/>
              </a:tabLst>
            </a:pPr>
            <a:r>
              <a:rPr sz="3600" spc="-75" baseline="-4629" dirty="0">
                <a:solidFill>
                  <a:srgbClr val="FFFFFF"/>
                </a:solidFill>
                <a:latin typeface="Arial Black"/>
                <a:cs typeface="Arial Black"/>
              </a:rPr>
              <a:t>P</a:t>
            </a:r>
            <a:r>
              <a:rPr sz="3600" baseline="-4629" dirty="0">
                <a:solidFill>
                  <a:srgbClr val="FFFFFF"/>
                </a:solidFill>
                <a:latin typeface="Arial Black"/>
                <a:cs typeface="Arial Black"/>
              </a:rPr>
              <a:t>	</a:t>
            </a:r>
            <a:r>
              <a:rPr sz="2400" dirty="0">
                <a:latin typeface="Arial MT"/>
                <a:cs typeface="Arial MT"/>
              </a:rPr>
              <a:t>ainful</a:t>
            </a:r>
            <a:r>
              <a:rPr sz="2400" spc="-65" dirty="0">
                <a:latin typeface="Arial MT"/>
                <a:cs typeface="Arial MT"/>
              </a:rPr>
              <a:t> </a:t>
            </a:r>
            <a:r>
              <a:rPr sz="2400" spc="-10" dirty="0">
                <a:latin typeface="Arial MT"/>
                <a:cs typeface="Arial MT"/>
              </a:rPr>
              <a:t>Stimuli</a:t>
            </a:r>
            <a:endParaRPr sz="2400">
              <a:latin typeface="Arial MT"/>
              <a:cs typeface="Arial MT"/>
            </a:endParaRPr>
          </a:p>
          <a:p>
            <a:pPr marL="95250">
              <a:lnSpc>
                <a:spcPct val="100000"/>
              </a:lnSpc>
              <a:spcBef>
                <a:spcPts val="1450"/>
              </a:spcBef>
              <a:tabLst>
                <a:tab pos="528320" algn="l"/>
              </a:tabLst>
            </a:pPr>
            <a:r>
              <a:rPr sz="3600" spc="-75" baseline="-4629" dirty="0">
                <a:solidFill>
                  <a:srgbClr val="FFFFFF"/>
                </a:solidFill>
                <a:latin typeface="Arial Black"/>
                <a:cs typeface="Arial Black"/>
              </a:rPr>
              <a:t>U</a:t>
            </a:r>
            <a:r>
              <a:rPr sz="3600" baseline="-4629" dirty="0">
                <a:solidFill>
                  <a:srgbClr val="FFFFFF"/>
                </a:solidFill>
                <a:latin typeface="Arial Black"/>
                <a:cs typeface="Arial Black"/>
              </a:rPr>
              <a:t>	</a:t>
            </a:r>
            <a:r>
              <a:rPr sz="2400" spc="-10" dirty="0">
                <a:latin typeface="Arial MT"/>
                <a:cs typeface="Arial MT"/>
              </a:rPr>
              <a:t>nresponsive</a:t>
            </a:r>
            <a:endParaRPr sz="2400">
              <a:latin typeface="Arial MT"/>
              <a:cs typeface="Arial MT"/>
            </a:endParaRPr>
          </a:p>
          <a:p>
            <a:pPr>
              <a:lnSpc>
                <a:spcPct val="100000"/>
              </a:lnSpc>
              <a:spcBef>
                <a:spcPts val="370"/>
              </a:spcBef>
            </a:pPr>
            <a:endParaRPr sz="2400">
              <a:latin typeface="Arial MT"/>
              <a:cs typeface="Arial MT"/>
            </a:endParaRPr>
          </a:p>
          <a:p>
            <a:pPr marL="38100" marR="30480" algn="ctr">
              <a:lnSpc>
                <a:spcPct val="100000"/>
              </a:lnSpc>
            </a:pPr>
            <a:r>
              <a:rPr sz="1800" b="1" dirty="0">
                <a:latin typeface="Arial"/>
                <a:cs typeface="Arial"/>
              </a:rPr>
              <a:t>COMMUNICATE</a:t>
            </a:r>
            <a:r>
              <a:rPr sz="1800" b="1" spc="-120" dirty="0">
                <a:latin typeface="Arial"/>
                <a:cs typeface="Arial"/>
              </a:rPr>
              <a:t> </a:t>
            </a:r>
            <a:r>
              <a:rPr sz="1800" b="1" spc="-20" dirty="0">
                <a:latin typeface="Arial"/>
                <a:cs typeface="Arial"/>
              </a:rPr>
              <a:t>WITH </a:t>
            </a:r>
            <a:r>
              <a:rPr sz="1800" b="1" dirty="0">
                <a:latin typeface="Arial"/>
                <a:cs typeface="Arial"/>
              </a:rPr>
              <a:t>THE</a:t>
            </a:r>
            <a:r>
              <a:rPr sz="1800" b="1" spc="-60" dirty="0">
                <a:latin typeface="Arial"/>
                <a:cs typeface="Arial"/>
              </a:rPr>
              <a:t> </a:t>
            </a:r>
            <a:r>
              <a:rPr sz="1800" b="1" dirty="0">
                <a:latin typeface="Arial"/>
                <a:cs typeface="Arial"/>
              </a:rPr>
              <a:t>CASUALTY</a:t>
            </a:r>
            <a:r>
              <a:rPr sz="1800" b="1" spc="-60" dirty="0">
                <a:latin typeface="Arial"/>
                <a:cs typeface="Arial"/>
              </a:rPr>
              <a:t> </a:t>
            </a:r>
            <a:r>
              <a:rPr sz="1800" b="1" spc="-25" dirty="0">
                <a:latin typeface="Arial"/>
                <a:cs typeface="Arial"/>
              </a:rPr>
              <a:t>TO </a:t>
            </a:r>
            <a:r>
              <a:rPr sz="1800" b="1" dirty="0">
                <a:latin typeface="Arial"/>
                <a:cs typeface="Arial"/>
              </a:rPr>
              <a:t>ASSESS</a:t>
            </a:r>
            <a:r>
              <a:rPr sz="1800" b="1" spc="-20" dirty="0">
                <a:latin typeface="Arial"/>
                <a:cs typeface="Arial"/>
              </a:rPr>
              <a:t> </a:t>
            </a:r>
            <a:r>
              <a:rPr sz="1800" b="1" spc="-25" dirty="0">
                <a:latin typeface="Arial"/>
                <a:cs typeface="Arial"/>
              </a:rPr>
              <a:t>FOR </a:t>
            </a:r>
            <a:r>
              <a:rPr sz="1800" b="1" dirty="0">
                <a:latin typeface="Arial"/>
                <a:cs typeface="Arial"/>
              </a:rPr>
              <a:t>ALTERED</a:t>
            </a:r>
            <a:r>
              <a:rPr sz="1800" b="1" spc="415" dirty="0">
                <a:latin typeface="Arial"/>
                <a:cs typeface="Arial"/>
              </a:rPr>
              <a:t> </a:t>
            </a:r>
            <a:r>
              <a:rPr sz="1800" b="1" spc="-10" dirty="0">
                <a:latin typeface="Arial"/>
                <a:cs typeface="Arial"/>
              </a:rPr>
              <a:t>MENTAL STATUS</a:t>
            </a:r>
            <a:endParaRPr sz="1800">
              <a:latin typeface="Arial"/>
              <a:cs typeface="Arial"/>
            </a:endParaRPr>
          </a:p>
        </p:txBody>
      </p:sp>
      <p:grpSp>
        <p:nvGrpSpPr>
          <p:cNvPr id="15" name="object 15"/>
          <p:cNvGrpSpPr/>
          <p:nvPr/>
        </p:nvGrpSpPr>
        <p:grpSpPr>
          <a:xfrm>
            <a:off x="160019" y="1515617"/>
            <a:ext cx="6134100" cy="2759710"/>
            <a:chOff x="160019" y="1515617"/>
            <a:chExt cx="6134100" cy="2759710"/>
          </a:xfrm>
        </p:grpSpPr>
        <p:pic>
          <p:nvPicPr>
            <p:cNvPr id="16" name="object 16"/>
            <p:cNvPicPr/>
            <p:nvPr/>
          </p:nvPicPr>
          <p:blipFill>
            <a:blip r:embed="rId7" cstate="print"/>
            <a:stretch>
              <a:fillRect/>
            </a:stretch>
          </p:blipFill>
          <p:spPr>
            <a:xfrm>
              <a:off x="160019" y="1515617"/>
              <a:ext cx="2668523" cy="2668523"/>
            </a:xfrm>
            <a:prstGeom prst="rect">
              <a:avLst/>
            </a:prstGeom>
          </p:spPr>
        </p:pic>
        <p:pic>
          <p:nvPicPr>
            <p:cNvPr id="17" name="object 17"/>
            <p:cNvPicPr/>
            <p:nvPr/>
          </p:nvPicPr>
          <p:blipFill>
            <a:blip r:embed="rId8" cstate="print"/>
            <a:stretch>
              <a:fillRect/>
            </a:stretch>
          </p:blipFill>
          <p:spPr>
            <a:xfrm>
              <a:off x="354329" y="1709927"/>
              <a:ext cx="2081783" cy="2081783"/>
            </a:xfrm>
            <a:prstGeom prst="rect">
              <a:avLst/>
            </a:prstGeom>
          </p:spPr>
        </p:pic>
        <p:pic>
          <p:nvPicPr>
            <p:cNvPr id="18" name="object 18"/>
            <p:cNvPicPr/>
            <p:nvPr/>
          </p:nvPicPr>
          <p:blipFill>
            <a:blip r:embed="rId9" cstate="print"/>
            <a:stretch>
              <a:fillRect/>
            </a:stretch>
          </p:blipFill>
          <p:spPr>
            <a:xfrm>
              <a:off x="1978913" y="1527809"/>
              <a:ext cx="2670047" cy="2670047"/>
            </a:xfrm>
            <a:prstGeom prst="rect">
              <a:avLst/>
            </a:prstGeom>
          </p:spPr>
        </p:pic>
        <p:pic>
          <p:nvPicPr>
            <p:cNvPr id="19" name="object 19"/>
            <p:cNvPicPr/>
            <p:nvPr/>
          </p:nvPicPr>
          <p:blipFill>
            <a:blip r:embed="rId10" cstate="print"/>
            <a:stretch>
              <a:fillRect/>
            </a:stretch>
          </p:blipFill>
          <p:spPr>
            <a:xfrm>
              <a:off x="2173224" y="1722132"/>
              <a:ext cx="2083307" cy="2083294"/>
            </a:xfrm>
            <a:prstGeom prst="rect">
              <a:avLst/>
            </a:prstGeom>
          </p:spPr>
        </p:pic>
        <p:pic>
          <p:nvPicPr>
            <p:cNvPr id="20" name="object 20"/>
            <p:cNvPicPr/>
            <p:nvPr/>
          </p:nvPicPr>
          <p:blipFill>
            <a:blip r:embed="rId11" cstate="print"/>
            <a:stretch>
              <a:fillRect/>
            </a:stretch>
          </p:blipFill>
          <p:spPr>
            <a:xfrm>
              <a:off x="3621786" y="1601724"/>
              <a:ext cx="2672321" cy="2673095"/>
            </a:xfrm>
            <a:prstGeom prst="rect">
              <a:avLst/>
            </a:prstGeom>
          </p:spPr>
        </p:pic>
        <p:pic>
          <p:nvPicPr>
            <p:cNvPr id="21" name="object 21"/>
            <p:cNvPicPr/>
            <p:nvPr/>
          </p:nvPicPr>
          <p:blipFill>
            <a:blip r:embed="rId12" cstate="print"/>
            <a:stretch>
              <a:fillRect/>
            </a:stretch>
          </p:blipFill>
          <p:spPr>
            <a:xfrm>
              <a:off x="3816096" y="1796034"/>
              <a:ext cx="2085581" cy="2086355"/>
            </a:xfrm>
            <a:prstGeom prst="rect">
              <a:avLst/>
            </a:prstGeom>
          </p:spPr>
        </p:pic>
        <p:sp>
          <p:nvSpPr>
            <p:cNvPr id="22" name="object 22"/>
            <p:cNvSpPr/>
            <p:nvPr/>
          </p:nvSpPr>
          <p:spPr>
            <a:xfrm>
              <a:off x="547116" y="3958594"/>
              <a:ext cx="114300" cy="276860"/>
            </a:xfrm>
            <a:custGeom>
              <a:avLst/>
              <a:gdLst/>
              <a:ahLst/>
              <a:cxnLst/>
              <a:rect l="l" t="t" r="r" b="b"/>
              <a:pathLst>
                <a:path w="114300" h="276860">
                  <a:moveTo>
                    <a:pt x="0" y="276580"/>
                  </a:moveTo>
                  <a:lnTo>
                    <a:pt x="114300" y="276580"/>
                  </a:lnTo>
                  <a:lnTo>
                    <a:pt x="114300" y="0"/>
                  </a:lnTo>
                  <a:lnTo>
                    <a:pt x="0" y="0"/>
                  </a:lnTo>
                  <a:lnTo>
                    <a:pt x="0" y="276580"/>
                  </a:lnTo>
                  <a:close/>
                </a:path>
              </a:pathLst>
            </a:custGeom>
            <a:solidFill>
              <a:srgbClr val="BB8542"/>
            </a:solidFill>
          </p:spPr>
          <p:txBody>
            <a:bodyPr wrap="square" lIns="0" tIns="0" rIns="0" bIns="0" rtlCol="0"/>
            <a:lstStyle/>
            <a:p>
              <a:endParaRPr/>
            </a:p>
          </p:txBody>
        </p:sp>
      </p:grpSp>
      <p:sp>
        <p:nvSpPr>
          <p:cNvPr id="23" name="object 23"/>
          <p:cNvSpPr/>
          <p:nvPr/>
        </p:nvSpPr>
        <p:spPr>
          <a:xfrm>
            <a:off x="547116" y="4415033"/>
            <a:ext cx="114300" cy="276860"/>
          </a:xfrm>
          <a:custGeom>
            <a:avLst/>
            <a:gdLst/>
            <a:ahLst/>
            <a:cxnLst/>
            <a:rect l="l" t="t" r="r" b="b"/>
            <a:pathLst>
              <a:path w="114300" h="276860">
                <a:moveTo>
                  <a:pt x="0" y="276580"/>
                </a:moveTo>
                <a:lnTo>
                  <a:pt x="114300" y="276580"/>
                </a:lnTo>
                <a:lnTo>
                  <a:pt x="114300" y="0"/>
                </a:lnTo>
                <a:lnTo>
                  <a:pt x="0" y="0"/>
                </a:lnTo>
                <a:lnTo>
                  <a:pt x="0" y="276580"/>
                </a:lnTo>
                <a:close/>
              </a:path>
            </a:pathLst>
          </a:custGeom>
          <a:solidFill>
            <a:srgbClr val="BB8542"/>
          </a:solidFill>
        </p:spPr>
        <p:txBody>
          <a:bodyPr wrap="square" lIns="0" tIns="0" rIns="0" bIns="0" rtlCol="0"/>
          <a:lstStyle/>
          <a:p>
            <a:endParaRPr/>
          </a:p>
        </p:txBody>
      </p:sp>
      <p:sp>
        <p:nvSpPr>
          <p:cNvPr id="24" name="object 24"/>
          <p:cNvSpPr/>
          <p:nvPr/>
        </p:nvSpPr>
        <p:spPr>
          <a:xfrm>
            <a:off x="547116" y="4872233"/>
            <a:ext cx="114300" cy="568960"/>
          </a:xfrm>
          <a:custGeom>
            <a:avLst/>
            <a:gdLst/>
            <a:ahLst/>
            <a:cxnLst/>
            <a:rect l="l" t="t" r="r" b="b"/>
            <a:pathLst>
              <a:path w="114300" h="568960">
                <a:moveTo>
                  <a:pt x="0" y="568439"/>
                </a:moveTo>
                <a:lnTo>
                  <a:pt x="114300" y="568439"/>
                </a:lnTo>
                <a:lnTo>
                  <a:pt x="114300" y="0"/>
                </a:lnTo>
                <a:lnTo>
                  <a:pt x="0" y="0"/>
                </a:lnTo>
                <a:lnTo>
                  <a:pt x="0" y="568439"/>
                </a:lnTo>
                <a:close/>
              </a:path>
            </a:pathLst>
          </a:custGeom>
          <a:solidFill>
            <a:srgbClr val="BB8542"/>
          </a:solidFill>
        </p:spPr>
        <p:txBody>
          <a:bodyPr wrap="square" lIns="0" tIns="0" rIns="0" bIns="0" rtlCol="0"/>
          <a:lstStyle/>
          <a:p>
            <a:endParaRPr/>
          </a:p>
        </p:txBody>
      </p:sp>
      <p:sp>
        <p:nvSpPr>
          <p:cNvPr id="25" name="object 25"/>
          <p:cNvSpPr/>
          <p:nvPr/>
        </p:nvSpPr>
        <p:spPr>
          <a:xfrm>
            <a:off x="547116" y="5647949"/>
            <a:ext cx="114300" cy="276860"/>
          </a:xfrm>
          <a:custGeom>
            <a:avLst/>
            <a:gdLst/>
            <a:ahLst/>
            <a:cxnLst/>
            <a:rect l="l" t="t" r="r" b="b"/>
            <a:pathLst>
              <a:path w="114300" h="276860">
                <a:moveTo>
                  <a:pt x="0" y="276580"/>
                </a:moveTo>
                <a:lnTo>
                  <a:pt x="114300" y="276580"/>
                </a:lnTo>
                <a:lnTo>
                  <a:pt x="114300" y="0"/>
                </a:lnTo>
                <a:lnTo>
                  <a:pt x="0" y="0"/>
                </a:lnTo>
                <a:lnTo>
                  <a:pt x="0" y="276580"/>
                </a:lnTo>
                <a:close/>
              </a:path>
            </a:pathLst>
          </a:custGeom>
          <a:solidFill>
            <a:srgbClr val="BB8542"/>
          </a:solidFill>
        </p:spPr>
        <p:txBody>
          <a:bodyPr wrap="square" lIns="0" tIns="0" rIns="0" bIns="0" rtlCol="0"/>
          <a:lstStyle/>
          <a:p>
            <a:endParaRPr/>
          </a:p>
        </p:txBody>
      </p:sp>
      <p:sp>
        <p:nvSpPr>
          <p:cNvPr id="26" name="object 26"/>
          <p:cNvSpPr/>
          <p:nvPr/>
        </p:nvSpPr>
        <p:spPr>
          <a:xfrm>
            <a:off x="547116" y="6098290"/>
            <a:ext cx="114300" cy="276860"/>
          </a:xfrm>
          <a:custGeom>
            <a:avLst/>
            <a:gdLst/>
            <a:ahLst/>
            <a:cxnLst/>
            <a:rect l="l" t="t" r="r" b="b"/>
            <a:pathLst>
              <a:path w="114300" h="276860">
                <a:moveTo>
                  <a:pt x="0" y="276580"/>
                </a:moveTo>
                <a:lnTo>
                  <a:pt x="114300" y="276580"/>
                </a:lnTo>
                <a:lnTo>
                  <a:pt x="114300" y="0"/>
                </a:lnTo>
                <a:lnTo>
                  <a:pt x="0" y="0"/>
                </a:lnTo>
                <a:lnTo>
                  <a:pt x="0" y="276580"/>
                </a:lnTo>
                <a:close/>
              </a:path>
            </a:pathLst>
          </a:custGeom>
          <a:solidFill>
            <a:srgbClr val="BB8542"/>
          </a:solidFill>
        </p:spPr>
        <p:txBody>
          <a:bodyPr wrap="square" lIns="0" tIns="0" rIns="0" bIns="0" rtlCol="0"/>
          <a:lstStyle/>
          <a:p>
            <a:endParaRPr/>
          </a:p>
        </p:txBody>
      </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8</a:t>
            </a:fld>
            <a:endParaRPr spc="-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Module</a:t>
            </a:r>
            <a:r>
              <a:rPr spc="-60" dirty="0"/>
              <a:t> </a:t>
            </a:r>
            <a:r>
              <a:rPr dirty="0"/>
              <a:t>13:</a:t>
            </a:r>
            <a:r>
              <a:rPr spc="-65" dirty="0"/>
              <a:t> </a:t>
            </a:r>
            <a:r>
              <a:rPr dirty="0"/>
              <a:t>Head</a:t>
            </a:r>
            <a:r>
              <a:rPr spc="-50" dirty="0"/>
              <a:t> </a:t>
            </a:r>
            <a:r>
              <a:rPr spc="-10"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265676" y="1969009"/>
            <a:ext cx="7649209" cy="2575560"/>
            <a:chOff x="4265676" y="1969009"/>
            <a:chExt cx="7649209" cy="2575560"/>
          </a:xfrm>
        </p:grpSpPr>
        <p:sp>
          <p:nvSpPr>
            <p:cNvPr id="5" name="object 5"/>
            <p:cNvSpPr/>
            <p:nvPr/>
          </p:nvSpPr>
          <p:spPr>
            <a:xfrm>
              <a:off x="4265676" y="2637281"/>
              <a:ext cx="7649209" cy="1907539"/>
            </a:xfrm>
            <a:custGeom>
              <a:avLst/>
              <a:gdLst/>
              <a:ahLst/>
              <a:cxnLst/>
              <a:rect l="l" t="t" r="r" b="b"/>
              <a:pathLst>
                <a:path w="7649209" h="1907539">
                  <a:moveTo>
                    <a:pt x="7648956" y="0"/>
                  </a:moveTo>
                  <a:lnTo>
                    <a:pt x="0" y="0"/>
                  </a:lnTo>
                  <a:lnTo>
                    <a:pt x="0" y="1907286"/>
                  </a:lnTo>
                  <a:lnTo>
                    <a:pt x="7648956" y="1907286"/>
                  </a:lnTo>
                  <a:lnTo>
                    <a:pt x="7648956" y="0"/>
                  </a:lnTo>
                  <a:close/>
                </a:path>
              </a:pathLst>
            </a:custGeom>
            <a:solidFill>
              <a:srgbClr val="F1F1F1"/>
            </a:solidFill>
          </p:spPr>
          <p:txBody>
            <a:bodyPr wrap="square" lIns="0" tIns="0" rIns="0" bIns="0" rtlCol="0"/>
            <a:lstStyle/>
            <a:p>
              <a:endParaRPr/>
            </a:p>
          </p:txBody>
        </p:sp>
        <p:sp>
          <p:nvSpPr>
            <p:cNvPr id="6" name="object 6"/>
            <p:cNvSpPr/>
            <p:nvPr/>
          </p:nvSpPr>
          <p:spPr>
            <a:xfrm>
              <a:off x="4513326" y="1969009"/>
              <a:ext cx="339090" cy="338455"/>
            </a:xfrm>
            <a:custGeom>
              <a:avLst/>
              <a:gdLst/>
              <a:ahLst/>
              <a:cxnLst/>
              <a:rect l="l" t="t" r="r" b="b"/>
              <a:pathLst>
                <a:path w="339089" h="338455">
                  <a:moveTo>
                    <a:pt x="282702" y="0"/>
                  </a:moveTo>
                  <a:lnTo>
                    <a:pt x="56388" y="0"/>
                  </a:lnTo>
                  <a:lnTo>
                    <a:pt x="34440" y="4431"/>
                  </a:lnTo>
                  <a:lnTo>
                    <a:pt x="16516" y="16516"/>
                  </a:lnTo>
                  <a:lnTo>
                    <a:pt x="4431" y="34440"/>
                  </a:lnTo>
                  <a:lnTo>
                    <a:pt x="0" y="56387"/>
                  </a:lnTo>
                  <a:lnTo>
                    <a:pt x="0" y="281940"/>
                  </a:lnTo>
                  <a:lnTo>
                    <a:pt x="4431" y="303887"/>
                  </a:lnTo>
                  <a:lnTo>
                    <a:pt x="16516" y="321811"/>
                  </a:lnTo>
                  <a:lnTo>
                    <a:pt x="34440" y="333896"/>
                  </a:lnTo>
                  <a:lnTo>
                    <a:pt x="56388" y="338327"/>
                  </a:lnTo>
                  <a:lnTo>
                    <a:pt x="282702" y="338327"/>
                  </a:lnTo>
                  <a:lnTo>
                    <a:pt x="304649" y="333896"/>
                  </a:lnTo>
                  <a:lnTo>
                    <a:pt x="322573" y="321811"/>
                  </a:lnTo>
                  <a:lnTo>
                    <a:pt x="334658" y="303887"/>
                  </a:lnTo>
                  <a:lnTo>
                    <a:pt x="339090" y="281940"/>
                  </a:lnTo>
                  <a:lnTo>
                    <a:pt x="339090" y="56387"/>
                  </a:lnTo>
                  <a:lnTo>
                    <a:pt x="334658" y="34440"/>
                  </a:lnTo>
                  <a:lnTo>
                    <a:pt x="322573" y="16516"/>
                  </a:lnTo>
                  <a:lnTo>
                    <a:pt x="304649" y="4431"/>
                  </a:lnTo>
                  <a:lnTo>
                    <a:pt x="282702" y="0"/>
                  </a:lnTo>
                  <a:close/>
                </a:path>
              </a:pathLst>
            </a:custGeom>
            <a:solidFill>
              <a:srgbClr val="000000"/>
            </a:solidFill>
          </p:spPr>
          <p:txBody>
            <a:bodyPr wrap="square" lIns="0" tIns="0" rIns="0" bIns="0" rtlCol="0"/>
            <a:lstStyle/>
            <a:p>
              <a:endParaRPr/>
            </a:p>
          </p:txBody>
        </p:sp>
      </p:grpSp>
      <p:sp>
        <p:nvSpPr>
          <p:cNvPr id="7" name="object 7"/>
          <p:cNvSpPr txBox="1"/>
          <p:nvPr/>
        </p:nvSpPr>
        <p:spPr>
          <a:xfrm>
            <a:off x="4620689" y="1959465"/>
            <a:ext cx="124460" cy="330200"/>
          </a:xfrm>
          <a:prstGeom prst="rect">
            <a:avLst/>
          </a:prstGeom>
        </p:spPr>
        <p:txBody>
          <a:bodyPr vert="horz" wrap="square" lIns="0" tIns="12065" rIns="0" bIns="0" rtlCol="0">
            <a:spAutoFit/>
          </a:bodyPr>
          <a:lstStyle/>
          <a:p>
            <a:pPr marL="12700">
              <a:lnSpc>
                <a:spcPct val="100000"/>
              </a:lnSpc>
              <a:spcBef>
                <a:spcPts val="95"/>
              </a:spcBef>
            </a:pPr>
            <a:r>
              <a:rPr sz="2000" spc="-50" dirty="0">
                <a:solidFill>
                  <a:srgbClr val="FFFFFF"/>
                </a:solidFill>
                <a:latin typeface="Arial Black"/>
                <a:cs typeface="Arial Black"/>
              </a:rPr>
              <a:t>I</a:t>
            </a:r>
            <a:endParaRPr sz="2000">
              <a:latin typeface="Arial Black"/>
              <a:cs typeface="Arial Black"/>
            </a:endParaRPr>
          </a:p>
        </p:txBody>
      </p:sp>
      <p:sp>
        <p:nvSpPr>
          <p:cNvPr id="8" name="object 8"/>
          <p:cNvSpPr txBox="1"/>
          <p:nvPr/>
        </p:nvSpPr>
        <p:spPr>
          <a:xfrm>
            <a:off x="4890529" y="1964880"/>
            <a:ext cx="58420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njury</a:t>
            </a:r>
            <a:endParaRPr sz="1800">
              <a:latin typeface="Arial"/>
              <a:cs typeface="Arial"/>
            </a:endParaRPr>
          </a:p>
        </p:txBody>
      </p:sp>
      <p:sp>
        <p:nvSpPr>
          <p:cNvPr id="9" name="object 9"/>
          <p:cNvSpPr txBox="1"/>
          <p:nvPr/>
        </p:nvSpPr>
        <p:spPr>
          <a:xfrm>
            <a:off x="6055704" y="1964880"/>
            <a:ext cx="327914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Physical</a:t>
            </a:r>
            <a:r>
              <a:rPr sz="1800" spc="-15" dirty="0">
                <a:latin typeface="Arial MT"/>
                <a:cs typeface="Arial MT"/>
              </a:rPr>
              <a:t> </a:t>
            </a:r>
            <a:r>
              <a:rPr sz="1800" dirty="0">
                <a:latin typeface="Arial MT"/>
                <a:cs typeface="Arial MT"/>
              </a:rPr>
              <a:t>damage</a:t>
            </a:r>
            <a:r>
              <a:rPr sz="1800" spc="-15" dirty="0">
                <a:latin typeface="Arial MT"/>
                <a:cs typeface="Arial MT"/>
              </a:rPr>
              <a:t> </a:t>
            </a:r>
            <a:r>
              <a:rPr sz="1800" dirty="0">
                <a:latin typeface="Arial MT"/>
                <a:cs typeface="Arial MT"/>
              </a:rPr>
              <a:t>to</a:t>
            </a:r>
            <a:r>
              <a:rPr sz="1800" spc="-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body</a:t>
            </a:r>
            <a:r>
              <a:rPr sz="1800" spc="-10" dirty="0">
                <a:latin typeface="Arial MT"/>
                <a:cs typeface="Arial MT"/>
              </a:rPr>
              <a:t> </a:t>
            </a:r>
            <a:r>
              <a:rPr sz="1800" spc="-25" dirty="0">
                <a:latin typeface="Arial MT"/>
                <a:cs typeface="Arial MT"/>
              </a:rPr>
              <a:t>or </a:t>
            </a:r>
            <a:r>
              <a:rPr sz="1800" dirty="0">
                <a:latin typeface="Arial MT"/>
                <a:cs typeface="Arial MT"/>
              </a:rPr>
              <a:t>body</a:t>
            </a:r>
            <a:r>
              <a:rPr sz="1800" spc="-15" dirty="0">
                <a:latin typeface="Arial MT"/>
                <a:cs typeface="Arial MT"/>
              </a:rPr>
              <a:t> </a:t>
            </a:r>
            <a:r>
              <a:rPr sz="1800" dirty="0">
                <a:latin typeface="Arial MT"/>
                <a:cs typeface="Arial MT"/>
              </a:rPr>
              <a:t>part</a:t>
            </a:r>
            <a:r>
              <a:rPr sz="1800" spc="-5" dirty="0">
                <a:latin typeface="Arial MT"/>
                <a:cs typeface="Arial MT"/>
              </a:rPr>
              <a:t> </a:t>
            </a:r>
            <a:r>
              <a:rPr sz="1800" dirty="0">
                <a:latin typeface="Arial MT"/>
                <a:cs typeface="Arial MT"/>
              </a:rPr>
              <a:t>of a</a:t>
            </a:r>
            <a:r>
              <a:rPr sz="1800" spc="-5" dirty="0">
                <a:latin typeface="Arial MT"/>
                <a:cs typeface="Arial MT"/>
              </a:rPr>
              <a:t> </a:t>
            </a:r>
            <a:r>
              <a:rPr sz="1800" dirty="0">
                <a:latin typeface="Arial MT"/>
                <a:cs typeface="Arial MT"/>
              </a:rPr>
              <a:t>Service</a:t>
            </a:r>
            <a:r>
              <a:rPr sz="1800" spc="-10" dirty="0">
                <a:latin typeface="Arial MT"/>
                <a:cs typeface="Arial MT"/>
              </a:rPr>
              <a:t> member?</a:t>
            </a:r>
            <a:endParaRPr sz="1800">
              <a:latin typeface="Arial MT"/>
              <a:cs typeface="Arial MT"/>
            </a:endParaRPr>
          </a:p>
        </p:txBody>
      </p:sp>
      <p:sp>
        <p:nvSpPr>
          <p:cNvPr id="10" name="object 10"/>
          <p:cNvSpPr/>
          <p:nvPr/>
        </p:nvSpPr>
        <p:spPr>
          <a:xfrm>
            <a:off x="10353293" y="2050542"/>
            <a:ext cx="588010" cy="285115"/>
          </a:xfrm>
          <a:custGeom>
            <a:avLst/>
            <a:gdLst/>
            <a:ahLst/>
            <a:cxnLst/>
            <a:rect l="l" t="t" r="r" b="b"/>
            <a:pathLst>
              <a:path w="588009" h="285114">
                <a:moveTo>
                  <a:pt x="445008" y="0"/>
                </a:moveTo>
                <a:lnTo>
                  <a:pt x="142494" y="0"/>
                </a:lnTo>
                <a:lnTo>
                  <a:pt x="97453" y="7263"/>
                </a:lnTo>
                <a:lnTo>
                  <a:pt x="58336" y="27491"/>
                </a:lnTo>
                <a:lnTo>
                  <a:pt x="27491" y="58336"/>
                </a:lnTo>
                <a:lnTo>
                  <a:pt x="7263" y="97453"/>
                </a:lnTo>
                <a:lnTo>
                  <a:pt x="0" y="142494"/>
                </a:lnTo>
                <a:lnTo>
                  <a:pt x="7263" y="187534"/>
                </a:lnTo>
                <a:lnTo>
                  <a:pt x="27491" y="226651"/>
                </a:lnTo>
                <a:lnTo>
                  <a:pt x="58336" y="257496"/>
                </a:lnTo>
                <a:lnTo>
                  <a:pt x="97453" y="277724"/>
                </a:lnTo>
                <a:lnTo>
                  <a:pt x="142494" y="284988"/>
                </a:lnTo>
                <a:lnTo>
                  <a:pt x="445008" y="284988"/>
                </a:lnTo>
                <a:lnTo>
                  <a:pt x="490048" y="277724"/>
                </a:lnTo>
                <a:lnTo>
                  <a:pt x="529165" y="257496"/>
                </a:lnTo>
                <a:lnTo>
                  <a:pt x="560010" y="226651"/>
                </a:lnTo>
                <a:lnTo>
                  <a:pt x="580238" y="187534"/>
                </a:lnTo>
                <a:lnTo>
                  <a:pt x="587502" y="142494"/>
                </a:lnTo>
                <a:lnTo>
                  <a:pt x="580238" y="97453"/>
                </a:lnTo>
                <a:lnTo>
                  <a:pt x="560010" y="58336"/>
                </a:lnTo>
                <a:lnTo>
                  <a:pt x="529165" y="27491"/>
                </a:lnTo>
                <a:lnTo>
                  <a:pt x="490048" y="7263"/>
                </a:lnTo>
                <a:lnTo>
                  <a:pt x="445008" y="0"/>
                </a:lnTo>
                <a:close/>
              </a:path>
            </a:pathLst>
          </a:custGeom>
          <a:solidFill>
            <a:srgbClr val="D0CECE"/>
          </a:solidFill>
        </p:spPr>
        <p:txBody>
          <a:bodyPr wrap="square" lIns="0" tIns="0" rIns="0" bIns="0" rtlCol="0"/>
          <a:lstStyle/>
          <a:p>
            <a:endParaRPr/>
          </a:p>
        </p:txBody>
      </p:sp>
      <p:sp>
        <p:nvSpPr>
          <p:cNvPr id="11" name="object 11"/>
          <p:cNvSpPr txBox="1"/>
          <p:nvPr/>
        </p:nvSpPr>
        <p:spPr>
          <a:xfrm>
            <a:off x="10456578" y="2069199"/>
            <a:ext cx="379730" cy="238760"/>
          </a:xfrm>
          <a:prstGeom prst="rect">
            <a:avLst/>
          </a:prstGeom>
        </p:spPr>
        <p:txBody>
          <a:bodyPr vert="horz" wrap="square" lIns="0" tIns="12065" rIns="0" bIns="0" rtlCol="0">
            <a:spAutoFit/>
          </a:bodyPr>
          <a:lstStyle/>
          <a:p>
            <a:pPr marL="12700">
              <a:lnSpc>
                <a:spcPct val="100000"/>
              </a:lnSpc>
              <a:spcBef>
                <a:spcPts val="95"/>
              </a:spcBef>
            </a:pPr>
            <a:r>
              <a:rPr sz="1400" b="1" spc="-25" dirty="0">
                <a:latin typeface="Arial"/>
                <a:cs typeface="Arial"/>
              </a:rPr>
              <a:t>YES</a:t>
            </a:r>
            <a:endParaRPr sz="1400">
              <a:latin typeface="Arial"/>
              <a:cs typeface="Arial"/>
            </a:endParaRPr>
          </a:p>
        </p:txBody>
      </p:sp>
      <p:sp>
        <p:nvSpPr>
          <p:cNvPr id="12" name="object 12"/>
          <p:cNvSpPr/>
          <p:nvPr/>
        </p:nvSpPr>
        <p:spPr>
          <a:xfrm>
            <a:off x="11038331" y="2050542"/>
            <a:ext cx="586740" cy="285115"/>
          </a:xfrm>
          <a:custGeom>
            <a:avLst/>
            <a:gdLst/>
            <a:ahLst/>
            <a:cxnLst/>
            <a:rect l="l" t="t" r="r" b="b"/>
            <a:pathLst>
              <a:path w="586740" h="285114">
                <a:moveTo>
                  <a:pt x="444245" y="0"/>
                </a:moveTo>
                <a:lnTo>
                  <a:pt x="142494" y="0"/>
                </a:lnTo>
                <a:lnTo>
                  <a:pt x="97453" y="7263"/>
                </a:lnTo>
                <a:lnTo>
                  <a:pt x="58336" y="27491"/>
                </a:lnTo>
                <a:lnTo>
                  <a:pt x="27491" y="58336"/>
                </a:lnTo>
                <a:lnTo>
                  <a:pt x="7263" y="97453"/>
                </a:lnTo>
                <a:lnTo>
                  <a:pt x="0" y="142494"/>
                </a:lnTo>
                <a:lnTo>
                  <a:pt x="7263" y="187534"/>
                </a:lnTo>
                <a:lnTo>
                  <a:pt x="27491" y="226651"/>
                </a:lnTo>
                <a:lnTo>
                  <a:pt x="58336" y="257496"/>
                </a:lnTo>
                <a:lnTo>
                  <a:pt x="97453" y="277724"/>
                </a:lnTo>
                <a:lnTo>
                  <a:pt x="142494" y="284988"/>
                </a:lnTo>
                <a:lnTo>
                  <a:pt x="444245" y="284988"/>
                </a:lnTo>
                <a:lnTo>
                  <a:pt x="489286" y="277724"/>
                </a:lnTo>
                <a:lnTo>
                  <a:pt x="528403" y="257496"/>
                </a:lnTo>
                <a:lnTo>
                  <a:pt x="559248" y="226651"/>
                </a:lnTo>
                <a:lnTo>
                  <a:pt x="579476" y="187534"/>
                </a:lnTo>
                <a:lnTo>
                  <a:pt x="586740" y="142494"/>
                </a:lnTo>
                <a:lnTo>
                  <a:pt x="579476" y="97453"/>
                </a:lnTo>
                <a:lnTo>
                  <a:pt x="559248" y="58336"/>
                </a:lnTo>
                <a:lnTo>
                  <a:pt x="528403" y="27491"/>
                </a:lnTo>
                <a:lnTo>
                  <a:pt x="489286" y="7263"/>
                </a:lnTo>
                <a:lnTo>
                  <a:pt x="444245" y="0"/>
                </a:lnTo>
                <a:close/>
              </a:path>
            </a:pathLst>
          </a:custGeom>
          <a:solidFill>
            <a:srgbClr val="D0CECE"/>
          </a:solidFill>
        </p:spPr>
        <p:txBody>
          <a:bodyPr wrap="square" lIns="0" tIns="0" rIns="0" bIns="0" rtlCol="0"/>
          <a:lstStyle/>
          <a:p>
            <a:endParaRPr/>
          </a:p>
        </p:txBody>
      </p:sp>
      <p:sp>
        <p:nvSpPr>
          <p:cNvPr id="13" name="object 13"/>
          <p:cNvSpPr txBox="1"/>
          <p:nvPr/>
        </p:nvSpPr>
        <p:spPr>
          <a:xfrm>
            <a:off x="11185439" y="2069199"/>
            <a:ext cx="291465" cy="238760"/>
          </a:xfrm>
          <a:prstGeom prst="rect">
            <a:avLst/>
          </a:prstGeom>
        </p:spPr>
        <p:txBody>
          <a:bodyPr vert="horz" wrap="square" lIns="0" tIns="12065" rIns="0" bIns="0" rtlCol="0">
            <a:spAutoFit/>
          </a:bodyPr>
          <a:lstStyle/>
          <a:p>
            <a:pPr marL="12700">
              <a:lnSpc>
                <a:spcPct val="100000"/>
              </a:lnSpc>
              <a:spcBef>
                <a:spcPts val="95"/>
              </a:spcBef>
            </a:pPr>
            <a:r>
              <a:rPr sz="1400" b="1" spc="-25" dirty="0">
                <a:latin typeface="Arial"/>
                <a:cs typeface="Arial"/>
              </a:rPr>
              <a:t>NO</a:t>
            </a:r>
            <a:endParaRPr sz="1400">
              <a:latin typeface="Arial"/>
              <a:cs typeface="Arial"/>
            </a:endParaRPr>
          </a:p>
        </p:txBody>
      </p:sp>
      <p:sp>
        <p:nvSpPr>
          <p:cNvPr id="14" name="object 14"/>
          <p:cNvSpPr/>
          <p:nvPr/>
        </p:nvSpPr>
        <p:spPr>
          <a:xfrm>
            <a:off x="4506467" y="2780539"/>
            <a:ext cx="339090" cy="339090"/>
          </a:xfrm>
          <a:custGeom>
            <a:avLst/>
            <a:gdLst/>
            <a:ahLst/>
            <a:cxnLst/>
            <a:rect l="l" t="t" r="r" b="b"/>
            <a:pathLst>
              <a:path w="339089" h="339089">
                <a:moveTo>
                  <a:pt x="282575" y="0"/>
                </a:moveTo>
                <a:lnTo>
                  <a:pt x="56515" y="0"/>
                </a:lnTo>
                <a:lnTo>
                  <a:pt x="34515" y="4440"/>
                </a:lnTo>
                <a:lnTo>
                  <a:pt x="16551" y="16551"/>
                </a:lnTo>
                <a:lnTo>
                  <a:pt x="4440" y="34515"/>
                </a:lnTo>
                <a:lnTo>
                  <a:pt x="0" y="56514"/>
                </a:lnTo>
                <a:lnTo>
                  <a:pt x="0" y="282574"/>
                </a:lnTo>
                <a:lnTo>
                  <a:pt x="4440" y="304574"/>
                </a:lnTo>
                <a:lnTo>
                  <a:pt x="16551" y="322538"/>
                </a:lnTo>
                <a:lnTo>
                  <a:pt x="34515" y="334649"/>
                </a:lnTo>
                <a:lnTo>
                  <a:pt x="56515" y="339089"/>
                </a:lnTo>
                <a:lnTo>
                  <a:pt x="282575" y="339089"/>
                </a:lnTo>
                <a:lnTo>
                  <a:pt x="304574" y="334649"/>
                </a:lnTo>
                <a:lnTo>
                  <a:pt x="322538" y="322538"/>
                </a:lnTo>
                <a:lnTo>
                  <a:pt x="334649" y="304574"/>
                </a:lnTo>
                <a:lnTo>
                  <a:pt x="339090" y="282574"/>
                </a:lnTo>
                <a:lnTo>
                  <a:pt x="339090" y="56514"/>
                </a:lnTo>
                <a:lnTo>
                  <a:pt x="334649" y="34515"/>
                </a:lnTo>
                <a:lnTo>
                  <a:pt x="322538" y="16551"/>
                </a:lnTo>
                <a:lnTo>
                  <a:pt x="304574" y="4440"/>
                </a:lnTo>
                <a:lnTo>
                  <a:pt x="282575" y="0"/>
                </a:lnTo>
                <a:close/>
              </a:path>
            </a:pathLst>
          </a:custGeom>
          <a:solidFill>
            <a:srgbClr val="000000"/>
          </a:solidFill>
        </p:spPr>
        <p:txBody>
          <a:bodyPr wrap="square" lIns="0" tIns="0" rIns="0" bIns="0" rtlCol="0"/>
          <a:lstStyle/>
          <a:p>
            <a:endParaRPr/>
          </a:p>
        </p:txBody>
      </p:sp>
      <p:sp>
        <p:nvSpPr>
          <p:cNvPr id="15" name="object 15"/>
          <p:cNvSpPr txBox="1"/>
          <p:nvPr/>
        </p:nvSpPr>
        <p:spPr>
          <a:xfrm>
            <a:off x="4571766" y="2751559"/>
            <a:ext cx="1340485" cy="330200"/>
          </a:xfrm>
          <a:prstGeom prst="rect">
            <a:avLst/>
          </a:prstGeom>
        </p:spPr>
        <p:txBody>
          <a:bodyPr vert="horz" wrap="square" lIns="0" tIns="12065" rIns="0" bIns="0" rtlCol="0">
            <a:spAutoFit/>
          </a:bodyPr>
          <a:lstStyle/>
          <a:p>
            <a:pPr marL="12700">
              <a:lnSpc>
                <a:spcPct val="100000"/>
              </a:lnSpc>
              <a:spcBef>
                <a:spcPts val="95"/>
              </a:spcBef>
              <a:tabLst>
                <a:tab pos="323850" algn="l"/>
              </a:tabLst>
            </a:pPr>
            <a:r>
              <a:rPr sz="3000" spc="-75" baseline="-4166" dirty="0">
                <a:solidFill>
                  <a:srgbClr val="FFFFFF"/>
                </a:solidFill>
                <a:latin typeface="Arial Black"/>
                <a:cs typeface="Arial Black"/>
              </a:rPr>
              <a:t>E</a:t>
            </a:r>
            <a:r>
              <a:rPr sz="3000" baseline="-4166" dirty="0">
                <a:solidFill>
                  <a:srgbClr val="FFFFFF"/>
                </a:solidFill>
                <a:latin typeface="Arial Black"/>
                <a:cs typeface="Arial Black"/>
              </a:rPr>
              <a:t>	</a:t>
            </a:r>
            <a:r>
              <a:rPr sz="1800" b="1" spc="-10" dirty="0">
                <a:latin typeface="Arial"/>
                <a:cs typeface="Arial"/>
              </a:rPr>
              <a:t>valuation</a:t>
            </a:r>
            <a:endParaRPr sz="1800">
              <a:latin typeface="Arial"/>
              <a:cs typeface="Arial"/>
            </a:endParaRPr>
          </a:p>
        </p:txBody>
      </p:sp>
      <p:sp>
        <p:nvSpPr>
          <p:cNvPr id="16" name="object 16"/>
          <p:cNvSpPr txBox="1"/>
          <p:nvPr/>
        </p:nvSpPr>
        <p:spPr>
          <a:xfrm>
            <a:off x="6055776" y="2755902"/>
            <a:ext cx="4172585" cy="16713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H:</a:t>
            </a:r>
            <a:r>
              <a:rPr sz="1800" b="1" spc="25" dirty="0">
                <a:latin typeface="Arial"/>
                <a:cs typeface="Arial"/>
              </a:rPr>
              <a:t> </a:t>
            </a:r>
            <a:r>
              <a:rPr sz="1800" dirty="0">
                <a:latin typeface="Arial MT"/>
                <a:cs typeface="Arial MT"/>
              </a:rPr>
              <a:t>Headaches</a:t>
            </a:r>
            <a:r>
              <a:rPr sz="1800" spc="-25" dirty="0">
                <a:latin typeface="Arial MT"/>
                <a:cs typeface="Arial MT"/>
              </a:rPr>
              <a:t> </a:t>
            </a:r>
            <a:r>
              <a:rPr sz="1800" dirty="0">
                <a:latin typeface="Arial MT"/>
                <a:cs typeface="Arial MT"/>
              </a:rPr>
              <a:t>and/or</a:t>
            </a:r>
            <a:r>
              <a:rPr sz="1800" spc="-15" dirty="0">
                <a:latin typeface="Arial MT"/>
                <a:cs typeface="Arial MT"/>
              </a:rPr>
              <a:t> </a:t>
            </a:r>
            <a:r>
              <a:rPr sz="1800" spc="-10" dirty="0">
                <a:latin typeface="Arial MT"/>
                <a:cs typeface="Arial MT"/>
              </a:rPr>
              <a:t>vomiting?</a:t>
            </a:r>
            <a:endParaRPr sz="1800">
              <a:latin typeface="Arial MT"/>
              <a:cs typeface="Arial MT"/>
            </a:endParaRPr>
          </a:p>
          <a:p>
            <a:pPr marL="12700">
              <a:lnSpc>
                <a:spcPct val="100000"/>
              </a:lnSpc>
            </a:pPr>
            <a:r>
              <a:rPr sz="1800" b="1" dirty="0">
                <a:latin typeface="Arial"/>
                <a:cs typeface="Arial"/>
              </a:rPr>
              <a:t>E:</a:t>
            </a:r>
            <a:r>
              <a:rPr sz="1800" b="1" spc="130" dirty="0">
                <a:latin typeface="Arial"/>
                <a:cs typeface="Arial"/>
              </a:rPr>
              <a:t> </a:t>
            </a:r>
            <a:r>
              <a:rPr sz="1800" dirty="0">
                <a:latin typeface="Arial MT"/>
                <a:cs typeface="Arial MT"/>
              </a:rPr>
              <a:t>Ear</a:t>
            </a:r>
            <a:r>
              <a:rPr sz="1800" spc="-5" dirty="0">
                <a:latin typeface="Arial MT"/>
                <a:cs typeface="Arial MT"/>
              </a:rPr>
              <a:t> </a:t>
            </a:r>
            <a:r>
              <a:rPr sz="1800" spc="-10" dirty="0">
                <a:latin typeface="Arial MT"/>
                <a:cs typeface="Arial MT"/>
              </a:rPr>
              <a:t>ringing?</a:t>
            </a:r>
            <a:endParaRPr sz="1800">
              <a:latin typeface="Arial MT"/>
              <a:cs typeface="Arial MT"/>
            </a:endParaRPr>
          </a:p>
          <a:p>
            <a:pPr marL="321945" marR="499109" indent="-309880">
              <a:lnSpc>
                <a:spcPct val="100000"/>
              </a:lnSpc>
            </a:pPr>
            <a:r>
              <a:rPr sz="1800" b="1" dirty="0">
                <a:latin typeface="Arial"/>
                <a:cs typeface="Arial"/>
              </a:rPr>
              <a:t>A:</a:t>
            </a:r>
            <a:r>
              <a:rPr sz="1800" b="1" spc="15" dirty="0">
                <a:latin typeface="Arial"/>
                <a:cs typeface="Arial"/>
              </a:rPr>
              <a:t> </a:t>
            </a:r>
            <a:r>
              <a:rPr sz="1800" dirty="0">
                <a:latin typeface="Arial MT"/>
                <a:cs typeface="Arial MT"/>
              </a:rPr>
              <a:t>Amnesia,</a:t>
            </a:r>
            <a:r>
              <a:rPr sz="1800" spc="-25" dirty="0">
                <a:latin typeface="Arial MT"/>
                <a:cs typeface="Arial MT"/>
              </a:rPr>
              <a:t> </a:t>
            </a:r>
            <a:r>
              <a:rPr sz="1800" dirty="0">
                <a:latin typeface="Arial MT"/>
                <a:cs typeface="Arial MT"/>
              </a:rPr>
              <a:t>altered</a:t>
            </a:r>
            <a:r>
              <a:rPr sz="1800" spc="-25" dirty="0">
                <a:latin typeface="Arial MT"/>
                <a:cs typeface="Arial MT"/>
              </a:rPr>
              <a:t> </a:t>
            </a:r>
            <a:r>
              <a:rPr sz="1800" spc="-10" dirty="0">
                <a:latin typeface="Arial MT"/>
                <a:cs typeface="Arial MT"/>
              </a:rPr>
              <a:t>consciousness, </a:t>
            </a:r>
            <a:r>
              <a:rPr sz="1800" dirty="0">
                <a:latin typeface="Arial MT"/>
                <a:cs typeface="Arial MT"/>
              </a:rPr>
              <a:t>and/or</a:t>
            </a:r>
            <a:r>
              <a:rPr sz="1800" spc="-25" dirty="0">
                <a:latin typeface="Arial MT"/>
                <a:cs typeface="Arial MT"/>
              </a:rPr>
              <a:t> </a:t>
            </a:r>
            <a:r>
              <a:rPr sz="1800" dirty="0">
                <a:latin typeface="Arial MT"/>
                <a:cs typeface="Arial MT"/>
              </a:rPr>
              <a:t>loss</a:t>
            </a:r>
            <a:r>
              <a:rPr sz="1800" spc="-5" dirty="0">
                <a:latin typeface="Arial MT"/>
                <a:cs typeface="Arial MT"/>
              </a:rPr>
              <a:t> </a:t>
            </a:r>
            <a:r>
              <a:rPr sz="1800" dirty="0">
                <a:latin typeface="Arial MT"/>
                <a:cs typeface="Arial MT"/>
              </a:rPr>
              <a:t>of</a:t>
            </a:r>
            <a:r>
              <a:rPr sz="1800" spc="-5" dirty="0">
                <a:latin typeface="Arial MT"/>
                <a:cs typeface="Arial MT"/>
              </a:rPr>
              <a:t> </a:t>
            </a:r>
            <a:r>
              <a:rPr sz="1800" spc="-10" dirty="0">
                <a:latin typeface="Arial MT"/>
                <a:cs typeface="Arial MT"/>
              </a:rPr>
              <a:t>consciousness?</a:t>
            </a:r>
            <a:endParaRPr sz="1800">
              <a:latin typeface="Arial MT"/>
              <a:cs typeface="Arial MT"/>
            </a:endParaRPr>
          </a:p>
          <a:p>
            <a:pPr marL="12700">
              <a:lnSpc>
                <a:spcPct val="100000"/>
              </a:lnSpc>
            </a:pPr>
            <a:r>
              <a:rPr sz="1800" b="1" dirty="0">
                <a:latin typeface="Arial"/>
                <a:cs typeface="Arial"/>
              </a:rPr>
              <a:t>D:</a:t>
            </a:r>
            <a:r>
              <a:rPr sz="1800" b="1" spc="25" dirty="0">
                <a:latin typeface="Arial"/>
                <a:cs typeface="Arial"/>
              </a:rPr>
              <a:t> </a:t>
            </a:r>
            <a:r>
              <a:rPr sz="1800" dirty="0">
                <a:latin typeface="Arial MT"/>
                <a:cs typeface="Arial MT"/>
              </a:rPr>
              <a:t>Double</a:t>
            </a:r>
            <a:r>
              <a:rPr sz="1800" spc="-20" dirty="0">
                <a:latin typeface="Arial MT"/>
                <a:cs typeface="Arial MT"/>
              </a:rPr>
              <a:t> </a:t>
            </a:r>
            <a:r>
              <a:rPr sz="1800" dirty="0">
                <a:latin typeface="Arial MT"/>
                <a:cs typeface="Arial MT"/>
              </a:rPr>
              <a:t>vision</a:t>
            </a:r>
            <a:r>
              <a:rPr sz="1800" spc="-15" dirty="0">
                <a:latin typeface="Arial MT"/>
                <a:cs typeface="Arial MT"/>
              </a:rPr>
              <a:t> </a:t>
            </a:r>
            <a:r>
              <a:rPr sz="1800" dirty="0">
                <a:latin typeface="Arial MT"/>
                <a:cs typeface="Arial MT"/>
              </a:rPr>
              <a:t>and/or</a:t>
            </a:r>
            <a:r>
              <a:rPr sz="1800" spc="-10" dirty="0">
                <a:latin typeface="Arial MT"/>
                <a:cs typeface="Arial MT"/>
              </a:rPr>
              <a:t> dizziness?</a:t>
            </a:r>
            <a:endParaRPr sz="1800">
              <a:latin typeface="Arial MT"/>
              <a:cs typeface="Arial MT"/>
            </a:endParaRPr>
          </a:p>
          <a:p>
            <a:pPr marL="12700">
              <a:lnSpc>
                <a:spcPct val="100000"/>
              </a:lnSpc>
            </a:pPr>
            <a:r>
              <a:rPr sz="1800" b="1" dirty="0">
                <a:latin typeface="Arial"/>
                <a:cs typeface="Arial"/>
              </a:rPr>
              <a:t>S:</a:t>
            </a:r>
            <a:r>
              <a:rPr sz="1800" b="1" spc="125" dirty="0">
                <a:latin typeface="Arial"/>
                <a:cs typeface="Arial"/>
              </a:rPr>
              <a:t> </a:t>
            </a:r>
            <a:r>
              <a:rPr sz="1800" dirty="0">
                <a:latin typeface="Arial MT"/>
                <a:cs typeface="Arial MT"/>
              </a:rPr>
              <a:t>Something</a:t>
            </a:r>
            <a:r>
              <a:rPr sz="1800" spc="-15" dirty="0">
                <a:latin typeface="Arial MT"/>
                <a:cs typeface="Arial MT"/>
              </a:rPr>
              <a:t> </a:t>
            </a:r>
            <a:r>
              <a:rPr sz="1800" dirty="0">
                <a:latin typeface="Arial MT"/>
                <a:cs typeface="Arial MT"/>
              </a:rPr>
              <a:t>feels</a:t>
            </a:r>
            <a:r>
              <a:rPr sz="1800" spc="-15" dirty="0">
                <a:latin typeface="Arial MT"/>
                <a:cs typeface="Arial MT"/>
              </a:rPr>
              <a:t> </a:t>
            </a:r>
            <a:r>
              <a:rPr sz="1800" dirty="0">
                <a:latin typeface="Arial MT"/>
                <a:cs typeface="Arial MT"/>
              </a:rPr>
              <a:t>wrong</a:t>
            </a:r>
            <a:r>
              <a:rPr sz="1800" spc="-10"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is</a:t>
            </a:r>
            <a:r>
              <a:rPr sz="1800" spc="-10" dirty="0">
                <a:latin typeface="Arial MT"/>
                <a:cs typeface="Arial MT"/>
              </a:rPr>
              <a:t> </a:t>
            </a:r>
            <a:r>
              <a:rPr sz="1800" dirty="0">
                <a:latin typeface="Arial MT"/>
                <a:cs typeface="Arial MT"/>
              </a:rPr>
              <a:t>not</a:t>
            </a:r>
            <a:r>
              <a:rPr sz="1800" spc="-10" dirty="0">
                <a:latin typeface="Arial MT"/>
                <a:cs typeface="Arial MT"/>
              </a:rPr>
              <a:t> right?</a:t>
            </a:r>
            <a:endParaRPr sz="1800">
              <a:latin typeface="Arial MT"/>
              <a:cs typeface="Arial MT"/>
            </a:endParaRPr>
          </a:p>
        </p:txBody>
      </p:sp>
      <p:sp>
        <p:nvSpPr>
          <p:cNvPr id="17" name="object 17"/>
          <p:cNvSpPr/>
          <p:nvPr/>
        </p:nvSpPr>
        <p:spPr>
          <a:xfrm>
            <a:off x="10349484" y="2782823"/>
            <a:ext cx="1282700" cy="1640839"/>
          </a:xfrm>
          <a:custGeom>
            <a:avLst/>
            <a:gdLst/>
            <a:ahLst/>
            <a:cxnLst/>
            <a:rect l="l" t="t" r="r" b="b"/>
            <a:pathLst>
              <a:path w="1282700" h="1640839">
                <a:moveTo>
                  <a:pt x="587502" y="481584"/>
                </a:moveTo>
                <a:lnTo>
                  <a:pt x="580237" y="436549"/>
                </a:lnTo>
                <a:lnTo>
                  <a:pt x="560006" y="397433"/>
                </a:lnTo>
                <a:lnTo>
                  <a:pt x="529158" y="366585"/>
                </a:lnTo>
                <a:lnTo>
                  <a:pt x="490042" y="346354"/>
                </a:lnTo>
                <a:lnTo>
                  <a:pt x="445008" y="339090"/>
                </a:lnTo>
                <a:lnTo>
                  <a:pt x="142494" y="339090"/>
                </a:lnTo>
                <a:lnTo>
                  <a:pt x="97447" y="346354"/>
                </a:lnTo>
                <a:lnTo>
                  <a:pt x="58331" y="366585"/>
                </a:lnTo>
                <a:lnTo>
                  <a:pt x="27482" y="397433"/>
                </a:lnTo>
                <a:lnTo>
                  <a:pt x="7251" y="436549"/>
                </a:lnTo>
                <a:lnTo>
                  <a:pt x="0" y="481584"/>
                </a:lnTo>
                <a:lnTo>
                  <a:pt x="7251" y="526630"/>
                </a:lnTo>
                <a:lnTo>
                  <a:pt x="27482" y="565746"/>
                </a:lnTo>
                <a:lnTo>
                  <a:pt x="58331" y="596595"/>
                </a:lnTo>
                <a:lnTo>
                  <a:pt x="97447" y="616826"/>
                </a:lnTo>
                <a:lnTo>
                  <a:pt x="142494" y="624078"/>
                </a:lnTo>
                <a:lnTo>
                  <a:pt x="445008" y="624078"/>
                </a:lnTo>
                <a:lnTo>
                  <a:pt x="490042" y="616826"/>
                </a:lnTo>
                <a:lnTo>
                  <a:pt x="529158" y="596595"/>
                </a:lnTo>
                <a:lnTo>
                  <a:pt x="560006" y="565746"/>
                </a:lnTo>
                <a:lnTo>
                  <a:pt x="580237" y="526630"/>
                </a:lnTo>
                <a:lnTo>
                  <a:pt x="587502" y="481584"/>
                </a:lnTo>
                <a:close/>
              </a:path>
              <a:path w="1282700" h="1640839">
                <a:moveTo>
                  <a:pt x="587502" y="142875"/>
                </a:moveTo>
                <a:lnTo>
                  <a:pt x="580212" y="97726"/>
                </a:lnTo>
                <a:lnTo>
                  <a:pt x="559930" y="58496"/>
                </a:lnTo>
                <a:lnTo>
                  <a:pt x="529005" y="27571"/>
                </a:lnTo>
                <a:lnTo>
                  <a:pt x="489775" y="7289"/>
                </a:lnTo>
                <a:lnTo>
                  <a:pt x="444627" y="0"/>
                </a:lnTo>
                <a:lnTo>
                  <a:pt x="142875" y="0"/>
                </a:lnTo>
                <a:lnTo>
                  <a:pt x="97713" y="7289"/>
                </a:lnTo>
                <a:lnTo>
                  <a:pt x="58483" y="27571"/>
                </a:lnTo>
                <a:lnTo>
                  <a:pt x="27559" y="58496"/>
                </a:lnTo>
                <a:lnTo>
                  <a:pt x="7277" y="97726"/>
                </a:lnTo>
                <a:lnTo>
                  <a:pt x="0" y="142875"/>
                </a:lnTo>
                <a:lnTo>
                  <a:pt x="7277" y="188036"/>
                </a:lnTo>
                <a:lnTo>
                  <a:pt x="27559" y="227266"/>
                </a:lnTo>
                <a:lnTo>
                  <a:pt x="58483" y="258191"/>
                </a:lnTo>
                <a:lnTo>
                  <a:pt x="97713" y="278472"/>
                </a:lnTo>
                <a:lnTo>
                  <a:pt x="142875" y="285750"/>
                </a:lnTo>
                <a:lnTo>
                  <a:pt x="444627" y="285750"/>
                </a:lnTo>
                <a:lnTo>
                  <a:pt x="489775" y="278472"/>
                </a:lnTo>
                <a:lnTo>
                  <a:pt x="529005" y="258191"/>
                </a:lnTo>
                <a:lnTo>
                  <a:pt x="559930" y="227266"/>
                </a:lnTo>
                <a:lnTo>
                  <a:pt x="580212" y="188036"/>
                </a:lnTo>
                <a:lnTo>
                  <a:pt x="587502" y="142875"/>
                </a:lnTo>
                <a:close/>
              </a:path>
              <a:path w="1282700" h="1640839">
                <a:moveTo>
                  <a:pt x="597408" y="1498092"/>
                </a:moveTo>
                <a:lnTo>
                  <a:pt x="590143" y="1453057"/>
                </a:lnTo>
                <a:lnTo>
                  <a:pt x="569912" y="1413941"/>
                </a:lnTo>
                <a:lnTo>
                  <a:pt x="539064" y="1383093"/>
                </a:lnTo>
                <a:lnTo>
                  <a:pt x="499948" y="1362862"/>
                </a:lnTo>
                <a:lnTo>
                  <a:pt x="454914" y="1355598"/>
                </a:lnTo>
                <a:lnTo>
                  <a:pt x="153162" y="1355598"/>
                </a:lnTo>
                <a:lnTo>
                  <a:pt x="108115" y="1362862"/>
                </a:lnTo>
                <a:lnTo>
                  <a:pt x="68999" y="1383093"/>
                </a:lnTo>
                <a:lnTo>
                  <a:pt x="38150" y="1413941"/>
                </a:lnTo>
                <a:lnTo>
                  <a:pt x="17919" y="1453057"/>
                </a:lnTo>
                <a:lnTo>
                  <a:pt x="10668" y="1498092"/>
                </a:lnTo>
                <a:lnTo>
                  <a:pt x="17919" y="1543138"/>
                </a:lnTo>
                <a:lnTo>
                  <a:pt x="38150" y="1582254"/>
                </a:lnTo>
                <a:lnTo>
                  <a:pt x="68999" y="1613103"/>
                </a:lnTo>
                <a:lnTo>
                  <a:pt x="108115" y="1633334"/>
                </a:lnTo>
                <a:lnTo>
                  <a:pt x="153162" y="1640586"/>
                </a:lnTo>
                <a:lnTo>
                  <a:pt x="454914" y="1640586"/>
                </a:lnTo>
                <a:lnTo>
                  <a:pt x="499948" y="1633334"/>
                </a:lnTo>
                <a:lnTo>
                  <a:pt x="539064" y="1613103"/>
                </a:lnTo>
                <a:lnTo>
                  <a:pt x="569912" y="1582254"/>
                </a:lnTo>
                <a:lnTo>
                  <a:pt x="590143" y="1543138"/>
                </a:lnTo>
                <a:lnTo>
                  <a:pt x="597408" y="1498092"/>
                </a:lnTo>
                <a:close/>
              </a:path>
              <a:path w="1282700" h="1640839">
                <a:moveTo>
                  <a:pt x="597408" y="1159002"/>
                </a:moveTo>
                <a:lnTo>
                  <a:pt x="590143" y="1113967"/>
                </a:lnTo>
                <a:lnTo>
                  <a:pt x="569912" y="1074851"/>
                </a:lnTo>
                <a:lnTo>
                  <a:pt x="539064" y="1044003"/>
                </a:lnTo>
                <a:lnTo>
                  <a:pt x="499948" y="1023772"/>
                </a:lnTo>
                <a:lnTo>
                  <a:pt x="454914" y="1016508"/>
                </a:lnTo>
                <a:lnTo>
                  <a:pt x="153162" y="1016508"/>
                </a:lnTo>
                <a:lnTo>
                  <a:pt x="108115" y="1023772"/>
                </a:lnTo>
                <a:lnTo>
                  <a:pt x="68999" y="1044003"/>
                </a:lnTo>
                <a:lnTo>
                  <a:pt x="38150" y="1074851"/>
                </a:lnTo>
                <a:lnTo>
                  <a:pt x="17919" y="1113967"/>
                </a:lnTo>
                <a:lnTo>
                  <a:pt x="10668" y="1159002"/>
                </a:lnTo>
                <a:lnTo>
                  <a:pt x="17919" y="1204048"/>
                </a:lnTo>
                <a:lnTo>
                  <a:pt x="38150" y="1243164"/>
                </a:lnTo>
                <a:lnTo>
                  <a:pt x="68999" y="1274013"/>
                </a:lnTo>
                <a:lnTo>
                  <a:pt x="108115" y="1294244"/>
                </a:lnTo>
                <a:lnTo>
                  <a:pt x="153162" y="1301496"/>
                </a:lnTo>
                <a:lnTo>
                  <a:pt x="454914" y="1301496"/>
                </a:lnTo>
                <a:lnTo>
                  <a:pt x="499948" y="1294244"/>
                </a:lnTo>
                <a:lnTo>
                  <a:pt x="539064" y="1274013"/>
                </a:lnTo>
                <a:lnTo>
                  <a:pt x="569912" y="1243164"/>
                </a:lnTo>
                <a:lnTo>
                  <a:pt x="590143" y="1204048"/>
                </a:lnTo>
                <a:lnTo>
                  <a:pt x="597408" y="1159002"/>
                </a:lnTo>
                <a:close/>
              </a:path>
              <a:path w="1282700" h="1640839">
                <a:moveTo>
                  <a:pt x="597408" y="820293"/>
                </a:moveTo>
                <a:lnTo>
                  <a:pt x="590118" y="775144"/>
                </a:lnTo>
                <a:lnTo>
                  <a:pt x="569836" y="735914"/>
                </a:lnTo>
                <a:lnTo>
                  <a:pt x="538911" y="704989"/>
                </a:lnTo>
                <a:lnTo>
                  <a:pt x="499681" y="684707"/>
                </a:lnTo>
                <a:lnTo>
                  <a:pt x="454533" y="677418"/>
                </a:lnTo>
                <a:lnTo>
                  <a:pt x="153543" y="677418"/>
                </a:lnTo>
                <a:lnTo>
                  <a:pt x="108381" y="684707"/>
                </a:lnTo>
                <a:lnTo>
                  <a:pt x="69151" y="704989"/>
                </a:lnTo>
                <a:lnTo>
                  <a:pt x="38227" y="735914"/>
                </a:lnTo>
                <a:lnTo>
                  <a:pt x="17945" y="775144"/>
                </a:lnTo>
                <a:lnTo>
                  <a:pt x="10668" y="820293"/>
                </a:lnTo>
                <a:lnTo>
                  <a:pt x="17945" y="865454"/>
                </a:lnTo>
                <a:lnTo>
                  <a:pt x="38227" y="904684"/>
                </a:lnTo>
                <a:lnTo>
                  <a:pt x="69151" y="935609"/>
                </a:lnTo>
                <a:lnTo>
                  <a:pt x="108381" y="955890"/>
                </a:lnTo>
                <a:lnTo>
                  <a:pt x="153543" y="963168"/>
                </a:lnTo>
                <a:lnTo>
                  <a:pt x="454533" y="963168"/>
                </a:lnTo>
                <a:lnTo>
                  <a:pt x="499681" y="955890"/>
                </a:lnTo>
                <a:lnTo>
                  <a:pt x="538911" y="935609"/>
                </a:lnTo>
                <a:lnTo>
                  <a:pt x="569836" y="904684"/>
                </a:lnTo>
                <a:lnTo>
                  <a:pt x="590118" y="865454"/>
                </a:lnTo>
                <a:lnTo>
                  <a:pt x="597408" y="820293"/>
                </a:lnTo>
                <a:close/>
              </a:path>
              <a:path w="1282700" h="1640839">
                <a:moveTo>
                  <a:pt x="1271778" y="481584"/>
                </a:moveTo>
                <a:lnTo>
                  <a:pt x="1264513" y="436549"/>
                </a:lnTo>
                <a:lnTo>
                  <a:pt x="1244282" y="397433"/>
                </a:lnTo>
                <a:lnTo>
                  <a:pt x="1213434" y="366585"/>
                </a:lnTo>
                <a:lnTo>
                  <a:pt x="1174318" y="346354"/>
                </a:lnTo>
                <a:lnTo>
                  <a:pt x="1129284" y="339090"/>
                </a:lnTo>
                <a:lnTo>
                  <a:pt x="827532" y="339090"/>
                </a:lnTo>
                <a:lnTo>
                  <a:pt x="782485" y="346354"/>
                </a:lnTo>
                <a:lnTo>
                  <a:pt x="743369" y="366585"/>
                </a:lnTo>
                <a:lnTo>
                  <a:pt x="712520" y="397433"/>
                </a:lnTo>
                <a:lnTo>
                  <a:pt x="692289" y="436549"/>
                </a:lnTo>
                <a:lnTo>
                  <a:pt x="685038" y="481584"/>
                </a:lnTo>
                <a:lnTo>
                  <a:pt x="692289" y="526630"/>
                </a:lnTo>
                <a:lnTo>
                  <a:pt x="712520" y="565746"/>
                </a:lnTo>
                <a:lnTo>
                  <a:pt x="743369" y="596595"/>
                </a:lnTo>
                <a:lnTo>
                  <a:pt x="782485" y="616826"/>
                </a:lnTo>
                <a:lnTo>
                  <a:pt x="827532" y="624078"/>
                </a:lnTo>
                <a:lnTo>
                  <a:pt x="1129284" y="624078"/>
                </a:lnTo>
                <a:lnTo>
                  <a:pt x="1174318" y="616826"/>
                </a:lnTo>
                <a:lnTo>
                  <a:pt x="1213434" y="596595"/>
                </a:lnTo>
                <a:lnTo>
                  <a:pt x="1244282" y="565746"/>
                </a:lnTo>
                <a:lnTo>
                  <a:pt x="1264513" y="526630"/>
                </a:lnTo>
                <a:lnTo>
                  <a:pt x="1271778" y="481584"/>
                </a:lnTo>
                <a:close/>
              </a:path>
              <a:path w="1282700" h="1640839">
                <a:moveTo>
                  <a:pt x="1271778" y="142875"/>
                </a:moveTo>
                <a:lnTo>
                  <a:pt x="1264488" y="97726"/>
                </a:lnTo>
                <a:lnTo>
                  <a:pt x="1244206" y="58496"/>
                </a:lnTo>
                <a:lnTo>
                  <a:pt x="1213281" y="27571"/>
                </a:lnTo>
                <a:lnTo>
                  <a:pt x="1174051" y="7289"/>
                </a:lnTo>
                <a:lnTo>
                  <a:pt x="1128903" y="0"/>
                </a:lnTo>
                <a:lnTo>
                  <a:pt x="827913" y="0"/>
                </a:lnTo>
                <a:lnTo>
                  <a:pt x="782751" y="7289"/>
                </a:lnTo>
                <a:lnTo>
                  <a:pt x="743521" y="27571"/>
                </a:lnTo>
                <a:lnTo>
                  <a:pt x="712597" y="58496"/>
                </a:lnTo>
                <a:lnTo>
                  <a:pt x="692315" y="97726"/>
                </a:lnTo>
                <a:lnTo>
                  <a:pt x="685038" y="142875"/>
                </a:lnTo>
                <a:lnTo>
                  <a:pt x="692315" y="188036"/>
                </a:lnTo>
                <a:lnTo>
                  <a:pt x="712597" y="227266"/>
                </a:lnTo>
                <a:lnTo>
                  <a:pt x="743521" y="258191"/>
                </a:lnTo>
                <a:lnTo>
                  <a:pt x="782751" y="278472"/>
                </a:lnTo>
                <a:lnTo>
                  <a:pt x="827913" y="285750"/>
                </a:lnTo>
                <a:lnTo>
                  <a:pt x="1128903" y="285750"/>
                </a:lnTo>
                <a:lnTo>
                  <a:pt x="1174051" y="278472"/>
                </a:lnTo>
                <a:lnTo>
                  <a:pt x="1213281" y="258191"/>
                </a:lnTo>
                <a:lnTo>
                  <a:pt x="1244206" y="227266"/>
                </a:lnTo>
                <a:lnTo>
                  <a:pt x="1264488" y="188036"/>
                </a:lnTo>
                <a:lnTo>
                  <a:pt x="1271778" y="142875"/>
                </a:lnTo>
                <a:close/>
              </a:path>
              <a:path w="1282700" h="1640839">
                <a:moveTo>
                  <a:pt x="1282446" y="1159002"/>
                </a:moveTo>
                <a:lnTo>
                  <a:pt x="1275181" y="1113967"/>
                </a:lnTo>
                <a:lnTo>
                  <a:pt x="1254950" y="1074851"/>
                </a:lnTo>
                <a:lnTo>
                  <a:pt x="1224102" y="1044003"/>
                </a:lnTo>
                <a:lnTo>
                  <a:pt x="1184986" y="1023772"/>
                </a:lnTo>
                <a:lnTo>
                  <a:pt x="1139952" y="1016508"/>
                </a:lnTo>
                <a:lnTo>
                  <a:pt x="838200" y="1016508"/>
                </a:lnTo>
                <a:lnTo>
                  <a:pt x="793153" y="1023772"/>
                </a:lnTo>
                <a:lnTo>
                  <a:pt x="754037" y="1044003"/>
                </a:lnTo>
                <a:lnTo>
                  <a:pt x="723188" y="1074851"/>
                </a:lnTo>
                <a:lnTo>
                  <a:pt x="702957" y="1113967"/>
                </a:lnTo>
                <a:lnTo>
                  <a:pt x="695706" y="1159002"/>
                </a:lnTo>
                <a:lnTo>
                  <a:pt x="702957" y="1204048"/>
                </a:lnTo>
                <a:lnTo>
                  <a:pt x="723188" y="1243164"/>
                </a:lnTo>
                <a:lnTo>
                  <a:pt x="754037" y="1274013"/>
                </a:lnTo>
                <a:lnTo>
                  <a:pt x="793153" y="1294244"/>
                </a:lnTo>
                <a:lnTo>
                  <a:pt x="838200" y="1301496"/>
                </a:lnTo>
                <a:lnTo>
                  <a:pt x="1139952" y="1301496"/>
                </a:lnTo>
                <a:lnTo>
                  <a:pt x="1184986" y="1294244"/>
                </a:lnTo>
                <a:lnTo>
                  <a:pt x="1224102" y="1274013"/>
                </a:lnTo>
                <a:lnTo>
                  <a:pt x="1254950" y="1243164"/>
                </a:lnTo>
                <a:lnTo>
                  <a:pt x="1275181" y="1204048"/>
                </a:lnTo>
                <a:lnTo>
                  <a:pt x="1282446" y="1159002"/>
                </a:lnTo>
                <a:close/>
              </a:path>
              <a:path w="1282700" h="1640839">
                <a:moveTo>
                  <a:pt x="1282446" y="820293"/>
                </a:moveTo>
                <a:lnTo>
                  <a:pt x="1275156" y="775144"/>
                </a:lnTo>
                <a:lnTo>
                  <a:pt x="1254874" y="735914"/>
                </a:lnTo>
                <a:lnTo>
                  <a:pt x="1223949" y="704989"/>
                </a:lnTo>
                <a:lnTo>
                  <a:pt x="1184719" y="684707"/>
                </a:lnTo>
                <a:lnTo>
                  <a:pt x="1139571" y="677418"/>
                </a:lnTo>
                <a:lnTo>
                  <a:pt x="838581" y="677418"/>
                </a:lnTo>
                <a:lnTo>
                  <a:pt x="793419" y="684707"/>
                </a:lnTo>
                <a:lnTo>
                  <a:pt x="754189" y="704989"/>
                </a:lnTo>
                <a:lnTo>
                  <a:pt x="723265" y="735914"/>
                </a:lnTo>
                <a:lnTo>
                  <a:pt x="702983" y="775144"/>
                </a:lnTo>
                <a:lnTo>
                  <a:pt x="695706" y="820293"/>
                </a:lnTo>
                <a:lnTo>
                  <a:pt x="702983" y="865454"/>
                </a:lnTo>
                <a:lnTo>
                  <a:pt x="723265" y="904684"/>
                </a:lnTo>
                <a:lnTo>
                  <a:pt x="754189" y="935609"/>
                </a:lnTo>
                <a:lnTo>
                  <a:pt x="793419" y="955890"/>
                </a:lnTo>
                <a:lnTo>
                  <a:pt x="838581" y="963168"/>
                </a:lnTo>
                <a:lnTo>
                  <a:pt x="1139571" y="963168"/>
                </a:lnTo>
                <a:lnTo>
                  <a:pt x="1184719" y="955890"/>
                </a:lnTo>
                <a:lnTo>
                  <a:pt x="1223949" y="935609"/>
                </a:lnTo>
                <a:lnTo>
                  <a:pt x="1254874" y="904684"/>
                </a:lnTo>
                <a:lnTo>
                  <a:pt x="1275156" y="865454"/>
                </a:lnTo>
                <a:lnTo>
                  <a:pt x="1282446" y="820293"/>
                </a:lnTo>
                <a:close/>
              </a:path>
            </a:pathLst>
          </a:custGeom>
          <a:solidFill>
            <a:srgbClr val="D0CECE"/>
          </a:solidFill>
        </p:spPr>
        <p:txBody>
          <a:bodyPr wrap="square" lIns="0" tIns="0" rIns="0" bIns="0" rtlCol="0"/>
          <a:lstStyle/>
          <a:p>
            <a:endParaRPr/>
          </a:p>
        </p:txBody>
      </p:sp>
      <p:sp>
        <p:nvSpPr>
          <p:cNvPr id="18" name="object 18"/>
          <p:cNvSpPr txBox="1"/>
          <p:nvPr/>
        </p:nvSpPr>
        <p:spPr>
          <a:xfrm>
            <a:off x="10452840" y="2801665"/>
            <a:ext cx="390525" cy="1593850"/>
          </a:xfrm>
          <a:prstGeom prst="rect">
            <a:avLst/>
          </a:prstGeom>
        </p:spPr>
        <p:txBody>
          <a:bodyPr vert="horz" wrap="square" lIns="0" tIns="12065" rIns="0" bIns="0" rtlCol="0">
            <a:spAutoFit/>
          </a:bodyPr>
          <a:lstStyle/>
          <a:p>
            <a:pPr marL="12700">
              <a:lnSpc>
                <a:spcPct val="100000"/>
              </a:lnSpc>
              <a:spcBef>
                <a:spcPts val="95"/>
              </a:spcBef>
            </a:pPr>
            <a:r>
              <a:rPr sz="1400" b="1" spc="-25" dirty="0">
                <a:latin typeface="Arial"/>
                <a:cs typeface="Arial"/>
              </a:rPr>
              <a:t>YES</a:t>
            </a:r>
            <a:endParaRPr sz="1400">
              <a:latin typeface="Arial"/>
              <a:cs typeface="Arial"/>
            </a:endParaRPr>
          </a:p>
          <a:p>
            <a:pPr marL="22860" marR="5080" indent="-10795" algn="just">
              <a:lnSpc>
                <a:spcPct val="158800"/>
              </a:lnSpc>
            </a:pPr>
            <a:r>
              <a:rPr sz="1400" b="1" spc="-25" dirty="0">
                <a:latin typeface="Arial"/>
                <a:cs typeface="Arial"/>
              </a:rPr>
              <a:t>YES YES YES YES</a:t>
            </a:r>
            <a:endParaRPr sz="1400">
              <a:latin typeface="Arial"/>
              <a:cs typeface="Arial"/>
            </a:endParaRPr>
          </a:p>
        </p:txBody>
      </p:sp>
      <p:sp>
        <p:nvSpPr>
          <p:cNvPr id="19" name="object 19"/>
          <p:cNvSpPr/>
          <p:nvPr/>
        </p:nvSpPr>
        <p:spPr>
          <a:xfrm>
            <a:off x="11045190" y="4138421"/>
            <a:ext cx="586740" cy="285115"/>
          </a:xfrm>
          <a:custGeom>
            <a:avLst/>
            <a:gdLst/>
            <a:ahLst/>
            <a:cxnLst/>
            <a:rect l="l" t="t" r="r" b="b"/>
            <a:pathLst>
              <a:path w="586740" h="285114">
                <a:moveTo>
                  <a:pt x="444245" y="0"/>
                </a:moveTo>
                <a:lnTo>
                  <a:pt x="142494" y="0"/>
                </a:lnTo>
                <a:lnTo>
                  <a:pt x="97453" y="7263"/>
                </a:lnTo>
                <a:lnTo>
                  <a:pt x="58336" y="27491"/>
                </a:lnTo>
                <a:lnTo>
                  <a:pt x="27491" y="58336"/>
                </a:lnTo>
                <a:lnTo>
                  <a:pt x="7263" y="97453"/>
                </a:lnTo>
                <a:lnTo>
                  <a:pt x="0" y="142494"/>
                </a:lnTo>
                <a:lnTo>
                  <a:pt x="7263" y="187534"/>
                </a:lnTo>
                <a:lnTo>
                  <a:pt x="27491" y="226651"/>
                </a:lnTo>
                <a:lnTo>
                  <a:pt x="58336" y="257496"/>
                </a:lnTo>
                <a:lnTo>
                  <a:pt x="97453" y="277724"/>
                </a:lnTo>
                <a:lnTo>
                  <a:pt x="142494" y="284988"/>
                </a:lnTo>
                <a:lnTo>
                  <a:pt x="444245" y="284988"/>
                </a:lnTo>
                <a:lnTo>
                  <a:pt x="489286" y="277724"/>
                </a:lnTo>
                <a:lnTo>
                  <a:pt x="528403" y="257496"/>
                </a:lnTo>
                <a:lnTo>
                  <a:pt x="559248" y="226651"/>
                </a:lnTo>
                <a:lnTo>
                  <a:pt x="579476" y="187534"/>
                </a:lnTo>
                <a:lnTo>
                  <a:pt x="586740" y="142494"/>
                </a:lnTo>
                <a:lnTo>
                  <a:pt x="579476" y="97453"/>
                </a:lnTo>
                <a:lnTo>
                  <a:pt x="559248" y="58336"/>
                </a:lnTo>
                <a:lnTo>
                  <a:pt x="528403" y="27491"/>
                </a:lnTo>
                <a:lnTo>
                  <a:pt x="489286" y="7263"/>
                </a:lnTo>
                <a:lnTo>
                  <a:pt x="444245" y="0"/>
                </a:lnTo>
                <a:close/>
              </a:path>
            </a:pathLst>
          </a:custGeom>
          <a:solidFill>
            <a:srgbClr val="D0CECE"/>
          </a:solidFill>
        </p:spPr>
        <p:txBody>
          <a:bodyPr wrap="square" lIns="0" tIns="0" rIns="0" bIns="0" rtlCol="0"/>
          <a:lstStyle/>
          <a:p>
            <a:endParaRPr/>
          </a:p>
        </p:txBody>
      </p:sp>
      <p:sp>
        <p:nvSpPr>
          <p:cNvPr id="20" name="object 20"/>
          <p:cNvSpPr txBox="1"/>
          <p:nvPr/>
        </p:nvSpPr>
        <p:spPr>
          <a:xfrm>
            <a:off x="11181705" y="2801664"/>
            <a:ext cx="302260" cy="1593850"/>
          </a:xfrm>
          <a:prstGeom prst="rect">
            <a:avLst/>
          </a:prstGeom>
        </p:spPr>
        <p:txBody>
          <a:bodyPr vert="horz" wrap="square" lIns="0" tIns="12065" rIns="0" bIns="0" rtlCol="0">
            <a:spAutoFit/>
          </a:bodyPr>
          <a:lstStyle/>
          <a:p>
            <a:pPr marL="12700">
              <a:lnSpc>
                <a:spcPct val="100000"/>
              </a:lnSpc>
              <a:spcBef>
                <a:spcPts val="95"/>
              </a:spcBef>
            </a:pPr>
            <a:r>
              <a:rPr sz="1400" b="1" spc="-25" dirty="0">
                <a:latin typeface="Arial"/>
                <a:cs typeface="Arial"/>
              </a:rPr>
              <a:t>NO</a:t>
            </a:r>
            <a:endParaRPr sz="1400">
              <a:latin typeface="Arial"/>
              <a:cs typeface="Arial"/>
            </a:endParaRPr>
          </a:p>
          <a:p>
            <a:pPr marL="22860" marR="5080" indent="-10795" algn="just">
              <a:lnSpc>
                <a:spcPct val="158800"/>
              </a:lnSpc>
            </a:pPr>
            <a:r>
              <a:rPr sz="1400" b="1" spc="-25" dirty="0">
                <a:latin typeface="Arial"/>
                <a:cs typeface="Arial"/>
              </a:rPr>
              <a:t>NO NO NO NO</a:t>
            </a:r>
            <a:endParaRPr sz="1400">
              <a:latin typeface="Arial"/>
              <a:cs typeface="Arial"/>
            </a:endParaRPr>
          </a:p>
        </p:txBody>
      </p:sp>
      <p:sp>
        <p:nvSpPr>
          <p:cNvPr id="21" name="object 21"/>
          <p:cNvSpPr txBox="1"/>
          <p:nvPr/>
        </p:nvSpPr>
        <p:spPr>
          <a:xfrm>
            <a:off x="6055653" y="4634982"/>
            <a:ext cx="3557904"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Was</a:t>
            </a:r>
            <a:r>
              <a:rPr sz="1800" spc="-20"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Service</a:t>
            </a:r>
            <a:r>
              <a:rPr sz="1800" spc="-10" dirty="0">
                <a:latin typeface="Arial MT"/>
                <a:cs typeface="Arial MT"/>
              </a:rPr>
              <a:t> </a:t>
            </a:r>
            <a:r>
              <a:rPr sz="1800" dirty="0">
                <a:latin typeface="Arial MT"/>
                <a:cs typeface="Arial MT"/>
              </a:rPr>
              <a:t>member</a:t>
            </a:r>
            <a:r>
              <a:rPr sz="1800" spc="-20" dirty="0">
                <a:latin typeface="Arial MT"/>
                <a:cs typeface="Arial MT"/>
              </a:rPr>
              <a:t> </a:t>
            </a:r>
            <a:r>
              <a:rPr sz="1800" dirty="0">
                <a:latin typeface="Arial MT"/>
                <a:cs typeface="Arial MT"/>
              </a:rPr>
              <a:t>within</a:t>
            </a:r>
            <a:r>
              <a:rPr sz="1800" spc="-20" dirty="0">
                <a:latin typeface="Arial MT"/>
                <a:cs typeface="Arial MT"/>
              </a:rPr>
              <a:t> </a:t>
            </a:r>
            <a:r>
              <a:rPr sz="1800" spc="-25" dirty="0">
                <a:latin typeface="Arial MT"/>
                <a:cs typeface="Arial MT"/>
              </a:rPr>
              <a:t>50 </a:t>
            </a:r>
            <a:r>
              <a:rPr sz="1800" dirty="0">
                <a:latin typeface="Arial MT"/>
                <a:cs typeface="Arial MT"/>
              </a:rPr>
              <a:t>meters</a:t>
            </a:r>
            <a:r>
              <a:rPr sz="1800" spc="-1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the</a:t>
            </a:r>
            <a:r>
              <a:rPr sz="1800" spc="-5" dirty="0">
                <a:latin typeface="Arial MT"/>
                <a:cs typeface="Arial MT"/>
              </a:rPr>
              <a:t> </a:t>
            </a:r>
            <a:r>
              <a:rPr sz="1800" dirty="0">
                <a:latin typeface="Arial MT"/>
                <a:cs typeface="Arial MT"/>
              </a:rPr>
              <a:t>blast?</a:t>
            </a:r>
            <a:r>
              <a:rPr sz="1800" spc="-5" dirty="0">
                <a:latin typeface="Arial MT"/>
                <a:cs typeface="Arial MT"/>
              </a:rPr>
              <a:t> </a:t>
            </a:r>
            <a:r>
              <a:rPr sz="1800" dirty="0">
                <a:latin typeface="Arial MT"/>
                <a:cs typeface="Arial MT"/>
              </a:rPr>
              <a:t>Record</a:t>
            </a:r>
            <a:r>
              <a:rPr sz="1800" spc="-15" dirty="0">
                <a:latin typeface="Arial MT"/>
                <a:cs typeface="Arial MT"/>
              </a:rPr>
              <a:t> </a:t>
            </a:r>
            <a:r>
              <a:rPr sz="1800" spc="-25" dirty="0">
                <a:latin typeface="Arial MT"/>
                <a:cs typeface="Arial MT"/>
              </a:rPr>
              <a:t>the </a:t>
            </a:r>
            <a:r>
              <a:rPr sz="1800" dirty="0">
                <a:latin typeface="Arial MT"/>
                <a:cs typeface="Arial MT"/>
              </a:rPr>
              <a:t>distance</a:t>
            </a:r>
            <a:r>
              <a:rPr sz="1800" spc="-20" dirty="0">
                <a:latin typeface="Arial MT"/>
                <a:cs typeface="Arial MT"/>
              </a:rPr>
              <a:t> </a:t>
            </a:r>
            <a:r>
              <a:rPr sz="1800" dirty="0">
                <a:latin typeface="Arial MT"/>
                <a:cs typeface="Arial MT"/>
              </a:rPr>
              <a:t>from</a:t>
            </a:r>
            <a:r>
              <a:rPr sz="1800" spc="-15" dirty="0">
                <a:latin typeface="Arial MT"/>
                <a:cs typeface="Arial MT"/>
              </a:rPr>
              <a:t> </a:t>
            </a:r>
            <a:r>
              <a:rPr sz="1800" dirty="0">
                <a:latin typeface="Arial MT"/>
                <a:cs typeface="Arial MT"/>
              </a:rPr>
              <a:t>the</a:t>
            </a:r>
            <a:r>
              <a:rPr sz="1800" spc="-10" dirty="0">
                <a:latin typeface="Arial MT"/>
                <a:cs typeface="Arial MT"/>
              </a:rPr>
              <a:t> blast.</a:t>
            </a:r>
            <a:endParaRPr sz="1800">
              <a:latin typeface="Arial MT"/>
              <a:cs typeface="Arial MT"/>
            </a:endParaRPr>
          </a:p>
        </p:txBody>
      </p:sp>
      <p:sp>
        <p:nvSpPr>
          <p:cNvPr id="22" name="object 22"/>
          <p:cNvSpPr/>
          <p:nvPr/>
        </p:nvSpPr>
        <p:spPr>
          <a:xfrm>
            <a:off x="4513326" y="4639057"/>
            <a:ext cx="339090" cy="338455"/>
          </a:xfrm>
          <a:custGeom>
            <a:avLst/>
            <a:gdLst/>
            <a:ahLst/>
            <a:cxnLst/>
            <a:rect l="l" t="t" r="r" b="b"/>
            <a:pathLst>
              <a:path w="339089" h="338454">
                <a:moveTo>
                  <a:pt x="282702" y="0"/>
                </a:moveTo>
                <a:lnTo>
                  <a:pt x="56388" y="0"/>
                </a:lnTo>
                <a:lnTo>
                  <a:pt x="34440" y="4431"/>
                </a:lnTo>
                <a:lnTo>
                  <a:pt x="16516" y="16516"/>
                </a:lnTo>
                <a:lnTo>
                  <a:pt x="4431" y="34440"/>
                </a:lnTo>
                <a:lnTo>
                  <a:pt x="0" y="56387"/>
                </a:lnTo>
                <a:lnTo>
                  <a:pt x="0" y="281940"/>
                </a:lnTo>
                <a:lnTo>
                  <a:pt x="4431" y="303887"/>
                </a:lnTo>
                <a:lnTo>
                  <a:pt x="16516" y="321811"/>
                </a:lnTo>
                <a:lnTo>
                  <a:pt x="34440" y="333896"/>
                </a:lnTo>
                <a:lnTo>
                  <a:pt x="56388" y="338327"/>
                </a:lnTo>
                <a:lnTo>
                  <a:pt x="282702" y="338327"/>
                </a:lnTo>
                <a:lnTo>
                  <a:pt x="304649" y="333896"/>
                </a:lnTo>
                <a:lnTo>
                  <a:pt x="322573" y="321811"/>
                </a:lnTo>
                <a:lnTo>
                  <a:pt x="334658" y="303887"/>
                </a:lnTo>
                <a:lnTo>
                  <a:pt x="339090" y="281940"/>
                </a:lnTo>
                <a:lnTo>
                  <a:pt x="339090" y="56387"/>
                </a:lnTo>
                <a:lnTo>
                  <a:pt x="334658" y="34440"/>
                </a:lnTo>
                <a:lnTo>
                  <a:pt x="322573" y="16516"/>
                </a:lnTo>
                <a:lnTo>
                  <a:pt x="304649" y="4431"/>
                </a:lnTo>
                <a:lnTo>
                  <a:pt x="282702" y="0"/>
                </a:lnTo>
                <a:close/>
              </a:path>
            </a:pathLst>
          </a:custGeom>
          <a:solidFill>
            <a:srgbClr val="000000"/>
          </a:solidFill>
        </p:spPr>
        <p:txBody>
          <a:bodyPr wrap="square" lIns="0" tIns="0" rIns="0" bIns="0" rtlCol="0"/>
          <a:lstStyle/>
          <a:p>
            <a:endParaRPr/>
          </a:p>
        </p:txBody>
      </p:sp>
      <p:sp>
        <p:nvSpPr>
          <p:cNvPr id="23" name="object 23"/>
          <p:cNvSpPr txBox="1"/>
          <p:nvPr/>
        </p:nvSpPr>
        <p:spPr>
          <a:xfrm>
            <a:off x="4571160" y="4609837"/>
            <a:ext cx="1133475" cy="330200"/>
          </a:xfrm>
          <a:prstGeom prst="rect">
            <a:avLst/>
          </a:prstGeom>
        </p:spPr>
        <p:txBody>
          <a:bodyPr vert="horz" wrap="square" lIns="0" tIns="12065" rIns="0" bIns="0" rtlCol="0">
            <a:spAutoFit/>
          </a:bodyPr>
          <a:lstStyle/>
          <a:p>
            <a:pPr marL="12700">
              <a:lnSpc>
                <a:spcPct val="100000"/>
              </a:lnSpc>
              <a:spcBef>
                <a:spcPts val="95"/>
              </a:spcBef>
            </a:pPr>
            <a:r>
              <a:rPr sz="3000" baseline="-4166" dirty="0">
                <a:solidFill>
                  <a:srgbClr val="FFFFFF"/>
                </a:solidFill>
                <a:latin typeface="Arial Black"/>
                <a:cs typeface="Arial Black"/>
              </a:rPr>
              <a:t>D</a:t>
            </a:r>
            <a:r>
              <a:rPr sz="3000" spc="434" baseline="-4166" dirty="0">
                <a:solidFill>
                  <a:srgbClr val="FFFFFF"/>
                </a:solidFill>
                <a:latin typeface="Arial Black"/>
                <a:cs typeface="Arial Black"/>
              </a:rPr>
              <a:t> </a:t>
            </a:r>
            <a:r>
              <a:rPr sz="1800" b="1" spc="-10" dirty="0">
                <a:latin typeface="Arial"/>
                <a:cs typeface="Arial"/>
              </a:rPr>
              <a:t>istance</a:t>
            </a:r>
            <a:endParaRPr sz="1800">
              <a:latin typeface="Arial"/>
              <a:cs typeface="Arial"/>
            </a:endParaRPr>
          </a:p>
        </p:txBody>
      </p:sp>
      <p:sp>
        <p:nvSpPr>
          <p:cNvPr id="24" name="object 24"/>
          <p:cNvSpPr/>
          <p:nvPr/>
        </p:nvSpPr>
        <p:spPr>
          <a:xfrm>
            <a:off x="10360152" y="4697729"/>
            <a:ext cx="586740" cy="285750"/>
          </a:xfrm>
          <a:custGeom>
            <a:avLst/>
            <a:gdLst/>
            <a:ahLst/>
            <a:cxnLst/>
            <a:rect l="l" t="t" r="r" b="b"/>
            <a:pathLst>
              <a:path w="586740" h="285750">
                <a:moveTo>
                  <a:pt x="443865" y="0"/>
                </a:moveTo>
                <a:lnTo>
                  <a:pt x="142875" y="0"/>
                </a:lnTo>
                <a:lnTo>
                  <a:pt x="97716" y="7284"/>
                </a:lnTo>
                <a:lnTo>
                  <a:pt x="58495" y="27567"/>
                </a:lnTo>
                <a:lnTo>
                  <a:pt x="27567" y="58495"/>
                </a:lnTo>
                <a:lnTo>
                  <a:pt x="7284" y="97716"/>
                </a:lnTo>
                <a:lnTo>
                  <a:pt x="0" y="142875"/>
                </a:lnTo>
                <a:lnTo>
                  <a:pt x="7284" y="188033"/>
                </a:lnTo>
                <a:lnTo>
                  <a:pt x="27567" y="227254"/>
                </a:lnTo>
                <a:lnTo>
                  <a:pt x="58495" y="258182"/>
                </a:lnTo>
                <a:lnTo>
                  <a:pt x="97716" y="278465"/>
                </a:lnTo>
                <a:lnTo>
                  <a:pt x="142875" y="285750"/>
                </a:lnTo>
                <a:lnTo>
                  <a:pt x="443865" y="285750"/>
                </a:lnTo>
                <a:lnTo>
                  <a:pt x="489023" y="278465"/>
                </a:lnTo>
                <a:lnTo>
                  <a:pt x="528244" y="258182"/>
                </a:lnTo>
                <a:lnTo>
                  <a:pt x="559172" y="227254"/>
                </a:lnTo>
                <a:lnTo>
                  <a:pt x="579455" y="188033"/>
                </a:lnTo>
                <a:lnTo>
                  <a:pt x="586740" y="142875"/>
                </a:lnTo>
                <a:lnTo>
                  <a:pt x="579455" y="97716"/>
                </a:lnTo>
                <a:lnTo>
                  <a:pt x="559172" y="58495"/>
                </a:lnTo>
                <a:lnTo>
                  <a:pt x="528244" y="27567"/>
                </a:lnTo>
                <a:lnTo>
                  <a:pt x="489023" y="7284"/>
                </a:lnTo>
                <a:lnTo>
                  <a:pt x="443865" y="0"/>
                </a:lnTo>
                <a:close/>
              </a:path>
            </a:pathLst>
          </a:custGeom>
          <a:solidFill>
            <a:srgbClr val="D0CECE"/>
          </a:solidFill>
        </p:spPr>
        <p:txBody>
          <a:bodyPr wrap="square" lIns="0" tIns="0" rIns="0" bIns="0" rtlCol="0"/>
          <a:lstStyle/>
          <a:p>
            <a:endParaRPr/>
          </a:p>
        </p:txBody>
      </p:sp>
      <p:sp>
        <p:nvSpPr>
          <p:cNvPr id="25" name="object 25"/>
          <p:cNvSpPr/>
          <p:nvPr/>
        </p:nvSpPr>
        <p:spPr>
          <a:xfrm>
            <a:off x="11055095" y="4690871"/>
            <a:ext cx="588010" cy="285115"/>
          </a:xfrm>
          <a:custGeom>
            <a:avLst/>
            <a:gdLst/>
            <a:ahLst/>
            <a:cxnLst/>
            <a:rect l="l" t="t" r="r" b="b"/>
            <a:pathLst>
              <a:path w="588009" h="285114">
                <a:moveTo>
                  <a:pt x="445008" y="0"/>
                </a:moveTo>
                <a:lnTo>
                  <a:pt x="142494" y="0"/>
                </a:lnTo>
                <a:lnTo>
                  <a:pt x="97453" y="7263"/>
                </a:lnTo>
                <a:lnTo>
                  <a:pt x="58336" y="27491"/>
                </a:lnTo>
                <a:lnTo>
                  <a:pt x="27491" y="58336"/>
                </a:lnTo>
                <a:lnTo>
                  <a:pt x="7263" y="97453"/>
                </a:lnTo>
                <a:lnTo>
                  <a:pt x="0" y="142494"/>
                </a:lnTo>
                <a:lnTo>
                  <a:pt x="7263" y="187534"/>
                </a:lnTo>
                <a:lnTo>
                  <a:pt x="27491" y="226651"/>
                </a:lnTo>
                <a:lnTo>
                  <a:pt x="58336" y="257496"/>
                </a:lnTo>
                <a:lnTo>
                  <a:pt x="97453" y="277724"/>
                </a:lnTo>
                <a:lnTo>
                  <a:pt x="142494" y="284988"/>
                </a:lnTo>
                <a:lnTo>
                  <a:pt x="445008" y="284988"/>
                </a:lnTo>
                <a:lnTo>
                  <a:pt x="490048" y="277724"/>
                </a:lnTo>
                <a:lnTo>
                  <a:pt x="529165" y="257496"/>
                </a:lnTo>
                <a:lnTo>
                  <a:pt x="560010" y="226651"/>
                </a:lnTo>
                <a:lnTo>
                  <a:pt x="580238" y="187534"/>
                </a:lnTo>
                <a:lnTo>
                  <a:pt x="587502" y="142494"/>
                </a:lnTo>
                <a:lnTo>
                  <a:pt x="580238" y="97453"/>
                </a:lnTo>
                <a:lnTo>
                  <a:pt x="560010" y="58336"/>
                </a:lnTo>
                <a:lnTo>
                  <a:pt x="529165" y="27491"/>
                </a:lnTo>
                <a:lnTo>
                  <a:pt x="490048" y="7263"/>
                </a:lnTo>
                <a:lnTo>
                  <a:pt x="445008" y="0"/>
                </a:lnTo>
                <a:close/>
              </a:path>
            </a:pathLst>
          </a:custGeom>
          <a:solidFill>
            <a:srgbClr val="D0CECE"/>
          </a:solidFill>
        </p:spPr>
        <p:txBody>
          <a:bodyPr wrap="square" lIns="0" tIns="0" rIns="0" bIns="0" rtlCol="0"/>
          <a:lstStyle/>
          <a:p>
            <a:endParaRPr/>
          </a:p>
        </p:txBody>
      </p:sp>
      <p:sp>
        <p:nvSpPr>
          <p:cNvPr id="26" name="object 26"/>
          <p:cNvSpPr txBox="1"/>
          <p:nvPr/>
        </p:nvSpPr>
        <p:spPr>
          <a:xfrm>
            <a:off x="10425599" y="4604963"/>
            <a:ext cx="1152525" cy="675640"/>
          </a:xfrm>
          <a:prstGeom prst="rect">
            <a:avLst/>
          </a:prstGeom>
        </p:spPr>
        <p:txBody>
          <a:bodyPr vert="horz" wrap="square" lIns="0" tIns="123825" rIns="0" bIns="0" rtlCol="0">
            <a:spAutoFit/>
          </a:bodyPr>
          <a:lstStyle/>
          <a:p>
            <a:pPr marL="50165">
              <a:lnSpc>
                <a:spcPct val="100000"/>
              </a:lnSpc>
              <a:spcBef>
                <a:spcPts val="975"/>
              </a:spcBef>
              <a:tabLst>
                <a:tab pos="789305" algn="l"/>
              </a:tabLst>
            </a:pPr>
            <a:r>
              <a:rPr sz="1400" b="1" spc="-25" dirty="0">
                <a:latin typeface="Arial"/>
                <a:cs typeface="Arial"/>
              </a:rPr>
              <a:t>YES</a:t>
            </a:r>
            <a:r>
              <a:rPr sz="1400" b="1" dirty="0">
                <a:latin typeface="Arial"/>
                <a:cs typeface="Arial"/>
              </a:rPr>
              <a:t>	</a:t>
            </a:r>
            <a:r>
              <a:rPr sz="2100" b="1" spc="-37" baseline="1984" dirty="0">
                <a:latin typeface="Arial"/>
                <a:cs typeface="Arial"/>
              </a:rPr>
              <a:t>NO</a:t>
            </a:r>
            <a:endParaRPr sz="2100" baseline="1984">
              <a:latin typeface="Arial"/>
              <a:cs typeface="Arial"/>
            </a:endParaRPr>
          </a:p>
          <a:p>
            <a:pPr marL="12700">
              <a:lnSpc>
                <a:spcPct val="100000"/>
              </a:lnSpc>
              <a:spcBef>
                <a:spcPts val="880"/>
              </a:spcBef>
            </a:pPr>
            <a:r>
              <a:rPr sz="1400" i="1" dirty="0">
                <a:latin typeface="Arial"/>
                <a:cs typeface="Arial"/>
              </a:rPr>
              <a:t>Not</a:t>
            </a:r>
            <a:r>
              <a:rPr sz="1400" i="1" spc="-25" dirty="0">
                <a:latin typeface="Arial"/>
                <a:cs typeface="Arial"/>
              </a:rPr>
              <a:t> </a:t>
            </a:r>
            <a:r>
              <a:rPr sz="1400" i="1" spc="-10" dirty="0">
                <a:latin typeface="Arial"/>
                <a:cs typeface="Arial"/>
              </a:rPr>
              <a:t>applicable</a:t>
            </a:r>
            <a:endParaRPr sz="1400">
              <a:latin typeface="Arial"/>
              <a:cs typeface="Arial"/>
            </a:endParaRPr>
          </a:p>
        </p:txBody>
      </p:sp>
      <p:grpSp>
        <p:nvGrpSpPr>
          <p:cNvPr id="27" name="object 27"/>
          <p:cNvGrpSpPr/>
          <p:nvPr/>
        </p:nvGrpSpPr>
        <p:grpSpPr>
          <a:xfrm>
            <a:off x="143268" y="1731276"/>
            <a:ext cx="6616700" cy="5126990"/>
            <a:chOff x="143268" y="1731276"/>
            <a:chExt cx="6616700" cy="5126990"/>
          </a:xfrm>
        </p:grpSpPr>
        <p:pic>
          <p:nvPicPr>
            <p:cNvPr id="28" name="object 28"/>
            <p:cNvPicPr/>
            <p:nvPr/>
          </p:nvPicPr>
          <p:blipFill>
            <a:blip r:embed="rId4" cstate="print"/>
            <a:stretch>
              <a:fillRect/>
            </a:stretch>
          </p:blipFill>
          <p:spPr>
            <a:xfrm>
              <a:off x="143268" y="1731276"/>
              <a:ext cx="6616433" cy="5126723"/>
            </a:xfrm>
            <a:prstGeom prst="rect">
              <a:avLst/>
            </a:prstGeom>
          </p:spPr>
        </p:pic>
        <p:pic>
          <p:nvPicPr>
            <p:cNvPr id="29" name="object 29"/>
            <p:cNvPicPr/>
            <p:nvPr/>
          </p:nvPicPr>
          <p:blipFill>
            <a:blip r:embed="rId5" cstate="print"/>
            <a:stretch>
              <a:fillRect/>
            </a:stretch>
          </p:blipFill>
          <p:spPr>
            <a:xfrm>
              <a:off x="337565" y="1926132"/>
              <a:ext cx="6030239" cy="4931867"/>
            </a:xfrm>
            <a:prstGeom prst="rect">
              <a:avLst/>
            </a:prstGeom>
          </p:spPr>
        </p:pic>
      </p:grpSp>
      <p:sp>
        <p:nvSpPr>
          <p:cNvPr id="30" name="object 30"/>
          <p:cNvSpPr txBox="1"/>
          <p:nvPr/>
        </p:nvSpPr>
        <p:spPr>
          <a:xfrm>
            <a:off x="2735764" y="678822"/>
            <a:ext cx="6707505" cy="1068070"/>
          </a:xfrm>
          <a:prstGeom prst="rect">
            <a:avLst/>
          </a:prstGeom>
        </p:spPr>
        <p:txBody>
          <a:bodyPr vert="horz" wrap="square" lIns="0" tIns="74295" rIns="0" bIns="0" rtlCol="0">
            <a:spAutoFit/>
          </a:bodyPr>
          <a:lstStyle/>
          <a:p>
            <a:pPr marL="215900" marR="5080" indent="-203835">
              <a:lnSpc>
                <a:spcPts val="3890"/>
              </a:lnSpc>
              <a:spcBef>
                <a:spcPts val="585"/>
              </a:spcBef>
            </a:pPr>
            <a:r>
              <a:rPr sz="3600" b="1" dirty="0">
                <a:solidFill>
                  <a:srgbClr val="BB8542"/>
                </a:solidFill>
                <a:latin typeface="Arial"/>
                <a:cs typeface="Arial"/>
              </a:rPr>
              <a:t>INDICATIONS</a:t>
            </a:r>
            <a:r>
              <a:rPr sz="3600" b="1" spc="-90" dirty="0">
                <a:solidFill>
                  <a:srgbClr val="BB8542"/>
                </a:solidFill>
                <a:latin typeface="Arial"/>
                <a:cs typeface="Arial"/>
              </a:rPr>
              <a:t> </a:t>
            </a:r>
            <a:r>
              <a:rPr sz="3600" b="1" dirty="0">
                <a:solidFill>
                  <a:srgbClr val="BB8542"/>
                </a:solidFill>
                <a:latin typeface="Arial"/>
                <a:cs typeface="Arial"/>
              </a:rPr>
              <a:t>FOR</a:t>
            </a:r>
            <a:r>
              <a:rPr sz="3600" b="1" spc="-90" dirty="0">
                <a:solidFill>
                  <a:srgbClr val="BB8542"/>
                </a:solidFill>
                <a:latin typeface="Arial"/>
                <a:cs typeface="Arial"/>
              </a:rPr>
              <a:t> </a:t>
            </a:r>
            <a:r>
              <a:rPr sz="3600" b="1" spc="-10" dirty="0">
                <a:solidFill>
                  <a:srgbClr val="BB8542"/>
                </a:solidFill>
                <a:latin typeface="Arial"/>
                <a:cs typeface="Arial"/>
              </a:rPr>
              <a:t>REFERRAL </a:t>
            </a:r>
            <a:r>
              <a:rPr sz="3600" b="1" dirty="0">
                <a:latin typeface="Arial"/>
                <a:cs typeface="Arial"/>
              </a:rPr>
              <a:t>FOR</a:t>
            </a:r>
            <a:r>
              <a:rPr sz="3600" b="1" spc="-20" dirty="0">
                <a:latin typeface="Arial"/>
                <a:cs typeface="Arial"/>
              </a:rPr>
              <a:t> </a:t>
            </a:r>
            <a:r>
              <a:rPr sz="3600" b="1" dirty="0">
                <a:latin typeface="Arial"/>
                <a:cs typeface="Arial"/>
              </a:rPr>
              <a:t>MEDICAL</a:t>
            </a:r>
            <a:r>
              <a:rPr sz="3600" b="1" spc="-15" dirty="0">
                <a:latin typeface="Arial"/>
                <a:cs typeface="Arial"/>
              </a:rPr>
              <a:t> </a:t>
            </a:r>
            <a:r>
              <a:rPr sz="3600" b="1" spc="-10" dirty="0">
                <a:latin typeface="Arial"/>
                <a:cs typeface="Arial"/>
              </a:rPr>
              <a:t>EVALUATION</a:t>
            </a:r>
            <a:endParaRPr sz="3600">
              <a:latin typeface="Arial"/>
              <a:cs typeface="Arial"/>
            </a:endParaRPr>
          </a:p>
        </p:txBody>
      </p:sp>
      <p:pic>
        <p:nvPicPr>
          <p:cNvPr id="31" name="object 31"/>
          <p:cNvPicPr/>
          <p:nvPr/>
        </p:nvPicPr>
        <p:blipFill>
          <a:blip r:embed="rId6" cstate="print"/>
          <a:stretch>
            <a:fillRect/>
          </a:stretch>
        </p:blipFill>
        <p:spPr>
          <a:xfrm>
            <a:off x="6675119" y="5566409"/>
            <a:ext cx="1155953" cy="1155953"/>
          </a:xfrm>
          <a:prstGeom prst="rect">
            <a:avLst/>
          </a:prstGeom>
        </p:spPr>
      </p:pic>
      <p:sp>
        <p:nvSpPr>
          <p:cNvPr id="32" name="object 32"/>
          <p:cNvSpPr txBox="1"/>
          <p:nvPr/>
        </p:nvSpPr>
        <p:spPr>
          <a:xfrm>
            <a:off x="7909727" y="5347273"/>
            <a:ext cx="3242945" cy="1097915"/>
          </a:xfrm>
          <a:prstGeom prst="rect">
            <a:avLst/>
          </a:prstGeom>
        </p:spPr>
        <p:txBody>
          <a:bodyPr vert="horz" wrap="square" lIns="0" tIns="144145" rIns="0" bIns="0" rtlCol="0">
            <a:spAutoFit/>
          </a:bodyPr>
          <a:lstStyle/>
          <a:p>
            <a:pPr marL="112395">
              <a:lnSpc>
                <a:spcPct val="100000"/>
              </a:lnSpc>
              <a:spcBef>
                <a:spcPts val="1135"/>
              </a:spcBef>
            </a:pPr>
            <a:r>
              <a:rPr sz="1600" i="1" dirty="0">
                <a:latin typeface="Arial"/>
                <a:cs typeface="Arial"/>
              </a:rPr>
              <a:t>DoDI</a:t>
            </a:r>
            <a:r>
              <a:rPr sz="1600" i="1" spc="-35" dirty="0">
                <a:latin typeface="Arial"/>
                <a:cs typeface="Arial"/>
              </a:rPr>
              <a:t> </a:t>
            </a:r>
            <a:r>
              <a:rPr sz="1600" i="1" dirty="0">
                <a:latin typeface="Arial"/>
                <a:cs typeface="Arial"/>
              </a:rPr>
              <a:t>6490.11</a:t>
            </a:r>
            <a:r>
              <a:rPr sz="1600" i="1" spc="-15" dirty="0">
                <a:latin typeface="Arial"/>
                <a:cs typeface="Arial"/>
              </a:rPr>
              <a:t> </a:t>
            </a:r>
            <a:r>
              <a:rPr sz="1600" i="1" dirty="0">
                <a:latin typeface="Arial"/>
                <a:cs typeface="Arial"/>
              </a:rPr>
              <a:t>(section</a:t>
            </a:r>
            <a:r>
              <a:rPr sz="1600" i="1" spc="-25" dirty="0">
                <a:latin typeface="Arial"/>
                <a:cs typeface="Arial"/>
              </a:rPr>
              <a:t> </a:t>
            </a:r>
            <a:r>
              <a:rPr sz="1600" i="1" dirty="0">
                <a:latin typeface="Arial"/>
                <a:cs typeface="Arial"/>
              </a:rPr>
              <a:t>3,</a:t>
            </a:r>
            <a:r>
              <a:rPr sz="1600" i="1" spc="-10" dirty="0">
                <a:latin typeface="Arial"/>
                <a:cs typeface="Arial"/>
              </a:rPr>
              <a:t> </a:t>
            </a:r>
            <a:r>
              <a:rPr sz="1600" i="1" dirty="0">
                <a:latin typeface="Arial"/>
                <a:cs typeface="Arial"/>
              </a:rPr>
              <a:t>para</a:t>
            </a:r>
            <a:r>
              <a:rPr sz="1600" i="1" spc="-20" dirty="0">
                <a:latin typeface="Arial"/>
                <a:cs typeface="Arial"/>
              </a:rPr>
              <a:t> 2.a)</a:t>
            </a:r>
            <a:endParaRPr sz="1600">
              <a:latin typeface="Arial"/>
              <a:cs typeface="Arial"/>
            </a:endParaRPr>
          </a:p>
          <a:p>
            <a:pPr marL="12700" marR="985519">
              <a:lnSpc>
                <a:spcPct val="100000"/>
              </a:lnSpc>
              <a:spcBef>
                <a:spcPts val="1165"/>
              </a:spcBef>
            </a:pPr>
            <a:r>
              <a:rPr sz="1800" i="1" dirty="0">
                <a:latin typeface="Arial"/>
                <a:cs typeface="Arial"/>
              </a:rPr>
              <a:t>Traumatic</a:t>
            </a:r>
            <a:r>
              <a:rPr sz="1800" i="1" spc="-40" dirty="0">
                <a:latin typeface="Arial"/>
                <a:cs typeface="Arial"/>
              </a:rPr>
              <a:t> </a:t>
            </a:r>
            <a:r>
              <a:rPr sz="1800" i="1" dirty="0">
                <a:latin typeface="Arial"/>
                <a:cs typeface="Arial"/>
              </a:rPr>
              <a:t>Brain</a:t>
            </a:r>
            <a:r>
              <a:rPr sz="1800" i="1" spc="-35" dirty="0">
                <a:latin typeface="Arial"/>
                <a:cs typeface="Arial"/>
              </a:rPr>
              <a:t> </a:t>
            </a:r>
            <a:r>
              <a:rPr sz="1800" i="1" spc="-10" dirty="0">
                <a:latin typeface="Arial"/>
                <a:cs typeface="Arial"/>
              </a:rPr>
              <a:t>Injury </a:t>
            </a:r>
            <a:r>
              <a:rPr sz="1800" i="1" dirty="0">
                <a:latin typeface="Arial"/>
                <a:cs typeface="Arial"/>
              </a:rPr>
              <a:t>Center</a:t>
            </a:r>
            <a:r>
              <a:rPr sz="1800" i="1" spc="-15" dirty="0">
                <a:latin typeface="Arial"/>
                <a:cs typeface="Arial"/>
              </a:rPr>
              <a:t> </a:t>
            </a:r>
            <a:r>
              <a:rPr sz="1800" i="1" dirty="0">
                <a:latin typeface="Arial"/>
                <a:cs typeface="Arial"/>
              </a:rPr>
              <a:t>of </a:t>
            </a:r>
            <a:r>
              <a:rPr sz="1800" i="1" spc="-10" dirty="0">
                <a:latin typeface="Arial"/>
                <a:cs typeface="Arial"/>
              </a:rPr>
              <a:t>Excellence</a:t>
            </a:r>
            <a:endParaRPr sz="1800">
              <a:latin typeface="Arial"/>
              <a:cs typeface="Arial"/>
            </a:endParaRPr>
          </a:p>
        </p:txBody>
      </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13</a:t>
            </a:r>
            <a:r>
              <a:rPr spc="310" dirty="0"/>
              <a:t> </a:t>
            </a:r>
            <a:r>
              <a:rPr dirty="0"/>
              <a:t>08</a:t>
            </a:r>
            <a:r>
              <a:rPr spc="10" dirty="0"/>
              <a:t> </a:t>
            </a:r>
            <a:r>
              <a:rPr dirty="0"/>
              <a:t>AUG</a:t>
            </a:r>
            <a:r>
              <a:rPr spc="-5" dirty="0"/>
              <a:t> </a:t>
            </a:r>
            <a:r>
              <a:rPr spc="-25" dirty="0"/>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9</a:t>
            </a:fld>
            <a:endParaRPr spc="-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TotalTime>
  <Words>11295</Words>
  <Application>Microsoft Office PowerPoint</Application>
  <PresentationFormat>Widescreen</PresentationFormat>
  <Paragraphs>693</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-apple-system</vt:lpstr>
      <vt:lpstr>Aptos</vt:lpstr>
      <vt:lpstr>Arial</vt:lpstr>
      <vt:lpstr>Arial Black</vt:lpstr>
      <vt:lpstr>Arial MT</vt:lpstr>
      <vt:lpstr>Times New Roman</vt:lpstr>
      <vt:lpstr>Office Theme</vt:lpstr>
      <vt:lpstr>TACTICAL COMBAT CASUALTY CARE COURSE MODULE 13: HEAD INJURIES</vt:lpstr>
      <vt:lpstr>Module 13: Head Injuries</vt:lpstr>
      <vt:lpstr>Module 13: Head Injuries</vt:lpstr>
      <vt:lpstr>Three PHASES of TCCC</vt:lpstr>
      <vt:lpstr>MARCH PAWS</vt:lpstr>
      <vt:lpstr>HEAD INJURIES / TRAUMATIC BRAIN INJURY</vt:lpstr>
      <vt:lpstr>EXTERNAL FORCES IN HEAD INJURIES</vt:lpstr>
      <vt:lpstr>SIGNS AND SYMPTOMS OF HEAD INJURY</vt:lpstr>
      <vt:lpstr>Module 13: Head Injuries</vt:lpstr>
      <vt:lpstr>TRAUMATIC BRAIN INJURY CLASSIFICATION</vt:lpstr>
      <vt:lpstr>Module 13: Head Injuries</vt:lpstr>
      <vt:lpstr>MANAGEMENT OF SUSPECTED HEAD INJURIES</vt:lpstr>
      <vt:lpstr>Module 13: Head Injuries MANAGEMENT OF HEAD INJURIES</vt:lpstr>
      <vt:lpstr>Module 13: Head Injuries MANAGEMENT OF HEAD INJURIES</vt:lpstr>
      <vt:lpstr>SIGNS AND SYMPTOMS OF IMPENDING CEREBRAL HERNIATION</vt:lpstr>
      <vt:lpstr>INDICATIONS AND ADMINISTRATION OF HYPERTONIC SALINE</vt:lpstr>
      <vt:lpstr>Module 13: Head Injuries</vt:lpstr>
      <vt:lpstr>Module 13: Head Injuries EVIDENCE SUPPORTING</vt:lpstr>
      <vt:lpstr>Module 13: Head Injuries</vt:lpstr>
      <vt:lpstr>SUMMARY</vt:lpstr>
      <vt:lpstr>CHECK ON LEARNING</vt:lpstr>
      <vt:lpstr>Module 13: Head Injuries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3</cp:revision>
  <dcterms:created xsi:type="dcterms:W3CDTF">2024-01-08T20:26:12Z</dcterms:created>
  <dcterms:modified xsi:type="dcterms:W3CDTF">2024-06-09T09:43:45Z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0x0101000A779B5AB5A1034BAE413FB7A2B9BC93</vt:lpwstr>
  </property>
  <property fmtid="{D5CDD505-2E9C-101B-9397-08002B2CF9AE}" pid="3" name="Created">
    <vt:filetime>2023-11-28T00:00:00Z</vt:filetime>
  </property>
  <property fmtid="{D5CDD505-2E9C-101B-9397-08002B2CF9AE}" pid="4" name="Creator">
    <vt:lpwstr>Acrobat PDFMaker 23 for PowerPoint</vt:lpwstr>
  </property>
  <property fmtid="{D5CDD505-2E9C-101B-9397-08002B2CF9AE}" pid="5" name="LastSaved">
    <vt:filetime>2024-01-08T00:00:00Z</vt:filetime>
  </property>
  <property fmtid="{D5CDD505-2E9C-101B-9397-08002B2CF9AE}" pid="6" name="Producer">
    <vt:lpwstr>Adobe PDF Library 23.6.156</vt:lpwstr>
  </property>
</Properties>
</file>